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"/>
  </p:notesMasterIdLst>
  <p:sldIdLst>
    <p:sldId id="263" r:id="rId2"/>
    <p:sldId id="264" r:id="rId3"/>
    <p:sldId id="265" r:id="rId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tthew Lee" initials="ML" lastIdx="1" clrIdx="0">
    <p:extLst>
      <p:ext uri="{19B8F6BF-5375-455C-9EA6-DF929625EA0E}">
        <p15:presenceInfo xmlns:p15="http://schemas.microsoft.com/office/powerpoint/2012/main" userId="S::e5107456@vu.edu.au::72e35d22-b507-4292-96d7-2f2507d574a5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875CA"/>
    <a:srgbClr val="FFF2CC"/>
    <a:srgbClr val="A1C7AE"/>
    <a:srgbClr val="3F3C20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5277" autoAdjust="0"/>
    <p:restoredTop sz="96247" autoAdjust="0"/>
  </p:normalViewPr>
  <p:slideViewPr>
    <p:cSldViewPr snapToGrid="0">
      <p:cViewPr varScale="1">
        <p:scale>
          <a:sx n="80" d="100"/>
          <a:sy n="80" d="100"/>
        </p:scale>
        <p:origin x="1997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commentAuthors" Target="commentAuthors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Physical Activity</c:v>
                </c:pt>
              </c:strCache>
            </c:strRef>
          </c:tx>
          <c:spPr>
            <a:ln>
              <a:solidFill>
                <a:schemeClr val="bg1"/>
              </a:solidFill>
            </a:ln>
          </c:spPr>
          <c:dPt>
            <c:idx val="0"/>
            <c:bubble3D val="0"/>
            <c:spPr>
              <a:solidFill>
                <a:schemeClr val="accent2">
                  <a:tint val="58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BB55-4D11-9442-12D966052314}"/>
              </c:ext>
            </c:extLst>
          </c:dPt>
          <c:dPt>
            <c:idx val="1"/>
            <c:bubble3D val="0"/>
            <c:spPr>
              <a:solidFill>
                <a:schemeClr val="accent2">
                  <a:tint val="86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5637-4AFE-A042-F00956DE43A7}"/>
              </c:ext>
            </c:extLst>
          </c:dPt>
          <c:dPt>
            <c:idx val="2"/>
            <c:bubble3D val="0"/>
            <c:spPr>
              <a:solidFill>
                <a:schemeClr val="accent2">
                  <a:shade val="86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5637-4AFE-A042-F00956DE43A7}"/>
              </c:ext>
            </c:extLst>
          </c:dPt>
          <c:dPt>
            <c:idx val="3"/>
            <c:bubble3D val="0"/>
            <c:spPr>
              <a:solidFill>
                <a:schemeClr val="accent2">
                  <a:shade val="58000"/>
                </a:schemeClr>
              </a:solidFill>
              <a:ln w="19050"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7-5637-4AFE-A042-F00956DE43A7}"/>
              </c:ext>
            </c:extLst>
          </c:dPt>
          <c:cat>
            <c:strRef>
              <c:f>Sheet1!$A$2:$A$5</c:f>
              <c:strCache>
                <c:ptCount val="4"/>
                <c:pt idx="0">
                  <c:v>Sedentary (9h 36m)</c:v>
                </c:pt>
                <c:pt idx="1">
                  <c:v>Light (1h 48m)</c:v>
                </c:pt>
                <c:pt idx="2">
                  <c:v>Moderate (4h 24m)</c:v>
                </c:pt>
                <c:pt idx="3">
                  <c:v>Vigorous (42m)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58</c:v>
                </c:pt>
                <c:pt idx="1">
                  <c:v>11</c:v>
                </c:pt>
                <c:pt idx="2">
                  <c:v>26</c:v>
                </c:pt>
                <c:pt idx="3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B55-4D11-9442-12D9660523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0665174813054037"/>
          <c:y val="0.10008139006662629"/>
          <c:w val="0.47762496550347316"/>
          <c:h val="0.770688219261053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withinLinearReversed" id="22">
  <a:schemeClr val="accent2"/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2AC055D-A9EC-4B8D-ABE5-CF2F52A31506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7DAB6-5213-4F0C-B068-CA1F20373416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375287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AU" sz="1800" dirty="0">
              <a:noFill/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1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39634150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Aft>
                <a:spcPts val="600"/>
              </a:spcAft>
            </a:pP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Lab Study 1 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restricting carbohydrate intake acutely after exercise (0-3h) does not enhance molecular responses associate with endurance adaptations, but impairs next day exercise capacity and increases perceptions of effort</a:t>
            </a:r>
          </a:p>
          <a:p>
            <a:pPr>
              <a:spcAft>
                <a:spcPts val="600"/>
              </a:spcAft>
            </a:pPr>
            <a:r>
              <a:rPr lang="en-AU" sz="1800" b="1" dirty="0">
                <a:latin typeface="Arial" panose="020B0604020202020204" pitchFamily="34" charset="0"/>
                <a:cs typeface="Arial" panose="020B0604020202020204" pitchFamily="34" charset="0"/>
              </a:rPr>
              <a:t>Lab Study 2</a:t>
            </a:r>
            <a:r>
              <a:rPr lang="en-AU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GB" sz="1800" i="1" dirty="0">
                <a:latin typeface="Arial" panose="020B0604020202020204" pitchFamily="34" charset="0"/>
                <a:cs typeface="Arial" panose="020B0604020202020204" pitchFamily="34" charset="0"/>
              </a:rPr>
              <a:t>data collection ongoing</a:t>
            </a:r>
            <a:r>
              <a:rPr lang="en-GB" sz="1800" dirty="0">
                <a:latin typeface="Arial" panose="020B0604020202020204" pitchFamily="34" charset="0"/>
                <a:cs typeface="Arial" panose="020B0604020202020204" pitchFamily="34" charset="0"/>
              </a:rPr>
              <a:t>) – exploring how 8-weeks of acute post-exercise carbohydrate restriction affects molecular and whole-body adaptations to endurance training</a:t>
            </a:r>
          </a:p>
          <a:p>
            <a:pPr>
              <a:spcAft>
                <a:spcPts val="600"/>
              </a:spcAft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Field study 1 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i="1" dirty="0">
                <a:latin typeface="Arial" panose="020B0604020202020204" pitchFamily="34" charset="0"/>
                <a:cs typeface="Arial" panose="020B0604020202020204" pitchFamily="34" charset="0"/>
              </a:rPr>
              <a:t>analysis ongoing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) – exploring energy intake/expenditure in Australian Navy recruits over 2-week training period.</a:t>
            </a: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2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17088207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 algn="just">
              <a:lnSpc>
                <a:spcPct val="150000"/>
              </a:lnSpc>
              <a:spcBef>
                <a:spcPts val="600"/>
              </a:spcBef>
              <a:spcAft>
                <a:spcPts val="800"/>
              </a:spcAft>
              <a:buClr>
                <a:srgbClr val="000000"/>
              </a:buClr>
              <a:buFont typeface="Symbol" panose="05050102010706020507" pitchFamily="18" charset="2"/>
              <a:buChar char=""/>
            </a:pPr>
            <a:endParaRPr lang="en-A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1B6B2F-A1DA-49C6-87A1-5B176376F715}" type="slidenum">
              <a:rPr lang="en-AU" altLang="en-US" smtClean="0"/>
              <a:pPr/>
              <a:t>3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2683522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62824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551830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806552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.1 Official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6"/>
          <p:cNvSpPr>
            <a:spLocks noGrp="1"/>
          </p:cNvSpPr>
          <p:nvPr>
            <p:ph type="body" sz="quarter" idx="11"/>
          </p:nvPr>
        </p:nvSpPr>
        <p:spPr>
          <a:xfrm>
            <a:off x="708032" y="1806683"/>
            <a:ext cx="7774617" cy="4465687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2"/>
          <p:cNvSpPr>
            <a:spLocks noGrp="1"/>
          </p:cNvSpPr>
          <p:nvPr>
            <p:ph type="body" sz="quarter" idx="13" hasCustomPrompt="1"/>
          </p:nvPr>
        </p:nvSpPr>
        <p:spPr>
          <a:xfrm>
            <a:off x="708025" y="1181100"/>
            <a:ext cx="7774624" cy="625582"/>
          </a:xfrm>
          <a:prstGeom prst="rect">
            <a:avLst/>
          </a:prstGeom>
        </p:spPr>
        <p:txBody>
          <a:bodyPr/>
          <a:lstStyle>
            <a:lvl1pPr marL="0" marR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 kumimoji="0" lang="en-AU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</a:defRPr>
            </a:lvl1pPr>
            <a:lvl5pPr>
              <a:defRPr/>
            </a:lvl5pPr>
          </a:lstStyle>
          <a:p>
            <a:pPr marL="0" marR="0" lvl="0" indent="0" algn="l" defTabSz="6858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en-US" sz="2250" b="0" i="0" u="none" strike="noStrike" kern="1200" cap="none" spc="0" normalizeH="0" baseline="0" noProof="0" dirty="0">
                <a:ln>
                  <a:noFill/>
                </a:ln>
                <a:solidFill>
                  <a:srgbClr val="F58025"/>
                </a:solidFill>
                <a:effectLst/>
                <a:uLnTx/>
                <a:uFillTx/>
                <a:latin typeface="Georgia" pitchFamily="18" charset="0"/>
                <a:ea typeface="MS PGothic" pitchFamily="34" charset="-128"/>
                <a:cs typeface="+mn-cs"/>
              </a:rPr>
              <a:t>PowerPoint Section Heading</a:t>
            </a:r>
          </a:p>
          <a:p>
            <a:pPr lvl="0"/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7632496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932351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383162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2381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8352976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5661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084074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17642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625129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43DFFF-1788-42AB-AE55-80B044579CA5}" type="datetimeFigureOut">
              <a:rPr lang="en-AU" smtClean="0"/>
              <a:t>15/11/2022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0D89A3D-18E9-4730-97BB-639BD67C4EEA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527909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13" Type="http://schemas.openxmlformats.org/officeDocument/2006/relationships/image" Target="../media/image13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12" Type="http://schemas.openxmlformats.org/officeDocument/2006/relationships/image" Target="../media/image12.svg"/><Relationship Id="rId17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6.sv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image" Target="../media/image11.png"/><Relationship Id="rId5" Type="http://schemas.openxmlformats.org/officeDocument/2006/relationships/image" Target="../media/image4.png"/><Relationship Id="rId15" Type="http://schemas.openxmlformats.org/officeDocument/2006/relationships/image" Target="../media/image15.png"/><Relationship Id="rId10" Type="http://schemas.openxmlformats.org/officeDocument/2006/relationships/image" Target="../media/image10.png"/><Relationship Id="rId4" Type="http://schemas.openxmlformats.org/officeDocument/2006/relationships/image" Target="../media/image3.png"/><Relationship Id="rId9" Type="http://schemas.openxmlformats.org/officeDocument/2006/relationships/image" Target="../media/image9.png"/><Relationship Id="rId1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2.png"/><Relationship Id="rId7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20.png"/><Relationship Id="rId4" Type="http://schemas.openxmlformats.org/officeDocument/2006/relationships/image" Target="../media/image3.png"/><Relationship Id="rId9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AU" b="1" dirty="0">
                <a:solidFill>
                  <a:schemeClr val="bg1"/>
                </a:solidFill>
              </a:rPr>
              <a:t>Main issues</a:t>
            </a: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1">
              <a:lumMod val="50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3355" y="1382050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Georgia" panose="02040502050405020303" pitchFamily="18" charset="0"/>
              </a:rPr>
              <a:t>Partners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13355" y="4298958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Georgia" panose="02040502050405020303" pitchFamily="18" charset="0"/>
              </a:rPr>
              <a:t>Product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153153" y="4581337"/>
            <a:ext cx="740091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“Future Nutrition” report, summarising our findings and implications for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exploiting nutritional strategies to optimise and enhance physical performance and facilitate recovery and adaptation</a:t>
            </a:r>
            <a:endParaRPr lang="en-A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Review of literature, plus scientific manuscripts arising from the field-based and laboratory studies conducted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513355" y="2927226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Georgia" panose="02040502050405020303" pitchFamily="18" charset="0"/>
              </a:rPr>
              <a:t>Purpose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153153" y="3250821"/>
            <a:ext cx="7477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To quantify the typical energy intake and expenditure of ADF personnel (</a:t>
            </a:r>
            <a:r>
              <a:rPr lang="en-AU" i="1" dirty="0">
                <a:latin typeface="Arial" panose="020B0604020202020204" pitchFamily="34" charset="0"/>
                <a:cs typeface="Arial" panose="020B0604020202020204" pitchFamily="34" charset="0"/>
              </a:rPr>
              <a:t>Navy recruits</a:t>
            </a:r>
            <a:r>
              <a:rPr lang="en-AU" dirty="0">
                <a:latin typeface="Arial" panose="020B0604020202020204" pitchFamily="34" charset="0"/>
                <a:cs typeface="Arial" panose="020B0604020202020204" pitchFamily="34" charset="0"/>
              </a:rPr>
              <a:t>), and to investigate and implement effective nutritional strategies to support training adaptations and performance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 Description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Fuelling a fit Soldier</a:t>
            </a:r>
          </a:p>
        </p:txBody>
      </p:sp>
      <p:sp>
        <p:nvSpPr>
          <p:cNvPr id="27" name="Text Placeholder 10"/>
          <p:cNvSpPr txBox="1">
            <a:spLocks/>
          </p:cNvSpPr>
          <p:nvPr/>
        </p:nvSpPr>
        <p:spPr>
          <a:xfrm>
            <a:off x="1705866" y="245285"/>
            <a:ext cx="5926309" cy="788650"/>
          </a:xfrm>
          <a:prstGeom prst="rect">
            <a:avLst/>
          </a:prstGeom>
          <a:noFill/>
          <a:ln w="3175">
            <a:noFill/>
          </a:ln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pic>
        <p:nvPicPr>
          <p:cNvPr id="6" name="Picture 5" descr="Shape&#10;&#10;Description automatically generated with medium confidence">
            <a:extLst>
              <a:ext uri="{FF2B5EF4-FFF2-40B4-BE49-F238E27FC236}">
                <a16:creationId xmlns:a16="http://schemas.microsoft.com/office/drawing/2014/main" id="{757A5EA7-1302-4C83-B650-6F16CF15D72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06" y="1365571"/>
            <a:ext cx="5821746" cy="850731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76EE87B-3A9D-4A14-8537-FCFE1369ACE9}"/>
              </a:ext>
            </a:extLst>
          </p:cNvPr>
          <p:cNvSpPr txBox="1"/>
          <p:nvPr/>
        </p:nvSpPr>
        <p:spPr>
          <a:xfrm>
            <a:off x="1931145" y="2277599"/>
            <a:ext cx="5916607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r Matthew Lee* (VU),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Prof. David Bishop (VU), Shannon Fizer (VU)</a:t>
            </a:r>
          </a:p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Collaborators: 	Prof. Louise Burke (ACU), 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Prof. Nuala Byrne (UTAS); </a:t>
            </a:r>
          </a:p>
          <a:p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			Bianka Probert (DSTG),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Rosa Peterson (</a:t>
            </a:r>
            <a:r>
              <a:rPr lang="en-AU" sz="1400" dirty="0">
                <a:latin typeface="Arial" panose="020B0604020202020204" pitchFamily="34" charset="0"/>
                <a:cs typeface="Arial" panose="020B0604020202020204" pitchFamily="34" charset="0"/>
              </a:rPr>
              <a:t>DSTG)</a:t>
            </a:r>
          </a:p>
        </p:txBody>
      </p:sp>
    </p:spTree>
    <p:extLst>
      <p:ext uri="{BB962C8B-B14F-4D97-AF65-F5344CB8AC3E}">
        <p14:creationId xmlns:p14="http://schemas.microsoft.com/office/powerpoint/2010/main" val="37649284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1">
              <a:lumMod val="75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513355" y="1249539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Georgia" panose="02040502050405020303" pitchFamily="18" charset="0"/>
              </a:rPr>
              <a:t>What we have learnt so far?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23103" y="4590726"/>
            <a:ext cx="443068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Important to replenish carbohydrates as soon as practically possible after high-intensity exercise </a:t>
            </a:r>
          </a:p>
          <a:p>
            <a:pPr>
              <a:spcAft>
                <a:spcPts val="600"/>
              </a:spcAft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(often part of military training/ops.), particularly if: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recovery durations between training and/or operations are limited (</a:t>
            </a:r>
            <a:r>
              <a:rPr lang="en-US" sz="1400" i="1" dirty="0">
                <a:latin typeface="Arial" panose="020B0604020202020204" pitchFamily="34" charset="0"/>
                <a:cs typeface="Arial" panose="020B0604020202020204" pitchFamily="34" charset="0"/>
              </a:rPr>
              <a:t>i.e.,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&lt; 24 h),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 maximal performance is required to complete subsequent sessions/tasks successfully</a:t>
            </a:r>
            <a:endParaRPr lang="en-A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Path to Impact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Fuelling a fit Soldier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05866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A8852C55-1B31-2F5E-6982-DED1A7F5B3EB}"/>
              </a:ext>
            </a:extLst>
          </p:cNvPr>
          <p:cNvSpPr txBox="1"/>
          <p:nvPr/>
        </p:nvSpPr>
        <p:spPr>
          <a:xfrm>
            <a:off x="604176" y="3944138"/>
            <a:ext cx="2857502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Diaz-Lara </a:t>
            </a:r>
            <a:r>
              <a:rPr lang="en-GB" sz="8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et al</a:t>
            </a:r>
            <a:r>
              <a:rPr lang="en-GB" sz="8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(2022, in review)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CFFE15B4-69CF-2AF8-6458-44A56FC5964B}"/>
              </a:ext>
            </a:extLst>
          </p:cNvPr>
          <p:cNvGrpSpPr/>
          <p:nvPr/>
        </p:nvGrpSpPr>
        <p:grpSpPr>
          <a:xfrm>
            <a:off x="33060" y="1963793"/>
            <a:ext cx="1960793" cy="2017271"/>
            <a:chOff x="135800" y="1998293"/>
            <a:chExt cx="1960793" cy="2017271"/>
          </a:xfrm>
        </p:grpSpPr>
        <p:grpSp>
          <p:nvGrpSpPr>
            <p:cNvPr id="49" name="Group 48">
              <a:extLst>
                <a:ext uri="{FF2B5EF4-FFF2-40B4-BE49-F238E27FC236}">
                  <a16:creationId xmlns:a16="http://schemas.microsoft.com/office/drawing/2014/main" id="{015D7522-848E-E07A-672E-59A1A36138B1}"/>
                </a:ext>
              </a:extLst>
            </p:cNvPr>
            <p:cNvGrpSpPr/>
            <p:nvPr/>
          </p:nvGrpSpPr>
          <p:grpSpPr>
            <a:xfrm>
              <a:off x="136896" y="2005568"/>
              <a:ext cx="1759406" cy="2009996"/>
              <a:chOff x="271471" y="1897838"/>
              <a:chExt cx="1759406" cy="2009996"/>
            </a:xfrm>
          </p:grpSpPr>
          <p:pic>
            <p:nvPicPr>
              <p:cNvPr id="43" name="Picture 42" descr="Chart, diagram, schematic&#10;&#10;Description automatically generated">
                <a:extLst>
                  <a:ext uri="{FF2B5EF4-FFF2-40B4-BE49-F238E27FC236}">
                    <a16:creationId xmlns:a16="http://schemas.microsoft.com/office/drawing/2014/main" id="{496E14B0-47CA-5CE8-5F92-72EF3B7A4F4E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8936" t="2589" r="54648" b="57269"/>
              <a:stretch/>
            </p:blipFill>
            <p:spPr>
              <a:xfrm>
                <a:off x="271471" y="1897838"/>
                <a:ext cx="1759406" cy="2009996"/>
              </a:xfrm>
              <a:prstGeom prst="rect">
                <a:avLst/>
              </a:prstGeom>
            </p:spPr>
          </p:pic>
          <p:sp>
            <p:nvSpPr>
              <p:cNvPr id="48" name="Rectangle 47">
                <a:extLst>
                  <a:ext uri="{FF2B5EF4-FFF2-40B4-BE49-F238E27FC236}">
                    <a16:creationId xmlns:a16="http://schemas.microsoft.com/office/drawing/2014/main" id="{69A2C5C4-CD27-5578-525D-038B00BA4EA9}"/>
                  </a:ext>
                </a:extLst>
              </p:cNvPr>
              <p:cNvSpPr/>
              <p:nvPr/>
            </p:nvSpPr>
            <p:spPr>
              <a:xfrm flipV="1">
                <a:off x="271471" y="1897838"/>
                <a:ext cx="323333" cy="364944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</p:grpSp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E51ED879-990F-0553-4065-7389A96A570C}"/>
                </a:ext>
              </a:extLst>
            </p:cNvPr>
            <p:cNvSpPr txBox="1"/>
            <p:nvPr/>
          </p:nvSpPr>
          <p:spPr>
            <a:xfrm>
              <a:off x="135800" y="1998293"/>
              <a:ext cx="1960793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2-min high-intensity intervals</a:t>
              </a:r>
            </a:p>
            <a:p>
              <a:pPr algn="ctr"/>
              <a:r>
                <a:rPr lang="en-A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completed to exhaustion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D3F29E91-9378-E82B-D8D3-CB3D87738A5C}"/>
              </a:ext>
            </a:extLst>
          </p:cNvPr>
          <p:cNvGrpSpPr/>
          <p:nvPr/>
        </p:nvGrpSpPr>
        <p:grpSpPr>
          <a:xfrm>
            <a:off x="1827972" y="1985491"/>
            <a:ext cx="2228539" cy="1896327"/>
            <a:chOff x="1827972" y="2019991"/>
            <a:chExt cx="2228539" cy="1896327"/>
          </a:xfrm>
        </p:grpSpPr>
        <p:pic>
          <p:nvPicPr>
            <p:cNvPr id="51" name="Picture 50">
              <a:extLst>
                <a:ext uri="{FF2B5EF4-FFF2-40B4-BE49-F238E27FC236}">
                  <a16:creationId xmlns:a16="http://schemas.microsoft.com/office/drawing/2014/main" id="{A6B18887-0951-0752-9149-0CA547AD286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12881"/>
            <a:stretch/>
          </p:blipFill>
          <p:spPr>
            <a:xfrm>
              <a:off x="1827972" y="2019991"/>
              <a:ext cx="2228539" cy="1896327"/>
            </a:xfrm>
            <a:prstGeom prst="rect">
              <a:avLst/>
            </a:prstGeom>
          </p:spPr>
        </p:pic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894ACC2-5924-0A37-4578-BDB680299B05}"/>
                </a:ext>
              </a:extLst>
            </p:cNvPr>
            <p:cNvSpPr txBox="1"/>
            <p:nvPr/>
          </p:nvSpPr>
          <p:spPr>
            <a:xfrm>
              <a:off x="2068801" y="2138387"/>
              <a:ext cx="1835759" cy="24622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PGC-1</a:t>
              </a:r>
              <a:r>
                <a:rPr lang="el-GR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α</a:t>
              </a:r>
              <a:r>
                <a:rPr lang="en-AU" sz="1000" b="1" dirty="0">
                  <a:latin typeface="Arial" panose="020B0604020202020204" pitchFamily="34" charset="0"/>
                  <a:cs typeface="Arial" panose="020B0604020202020204" pitchFamily="34" charset="0"/>
                </a:rPr>
                <a:t> mRNA fold change</a:t>
              </a:r>
            </a:p>
          </p:txBody>
        </p: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9F22D520-6E78-F73B-EDF0-925DA2F66D26}"/>
              </a:ext>
            </a:extLst>
          </p:cNvPr>
          <p:cNvSpPr txBox="1"/>
          <p:nvPr/>
        </p:nvSpPr>
        <p:spPr>
          <a:xfrm>
            <a:off x="34268" y="1638928"/>
            <a:ext cx="425187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Lab Study 1 </a:t>
            </a:r>
            <a:r>
              <a:rPr lang="en-AU" sz="1400" i="1" dirty="0">
                <a:latin typeface="Arial" panose="020B0604020202020204" pitchFamily="34" charset="0"/>
                <a:cs typeface="Arial" panose="020B0604020202020204" pitchFamily="34" charset="0"/>
              </a:rPr>
              <a:t>| Acute effects of “Recover Low”  </a:t>
            </a:r>
            <a:endParaRPr lang="en-AU" sz="1400" i="1" dirty="0"/>
          </a:p>
        </p:txBody>
      </p:sp>
      <p:pic>
        <p:nvPicPr>
          <p:cNvPr id="64" name="Picture 63">
            <a:extLst>
              <a:ext uri="{FF2B5EF4-FFF2-40B4-BE49-F238E27FC236}">
                <a16:creationId xmlns:a16="http://schemas.microsoft.com/office/drawing/2014/main" id="{90EDFF28-EA0F-853C-A04A-7485B2367F3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38481" y="2237624"/>
            <a:ext cx="4841878" cy="1404976"/>
          </a:xfrm>
          <a:prstGeom prst="rect">
            <a:avLst/>
          </a:prstGeom>
        </p:spPr>
      </p:pic>
      <p:sp>
        <p:nvSpPr>
          <p:cNvPr id="65" name="Rectangle 64">
            <a:extLst>
              <a:ext uri="{FF2B5EF4-FFF2-40B4-BE49-F238E27FC236}">
                <a16:creationId xmlns:a16="http://schemas.microsoft.com/office/drawing/2014/main" id="{CE5F8C9F-35AE-4E80-CAF1-F41435C180FE}"/>
              </a:ext>
            </a:extLst>
          </p:cNvPr>
          <p:cNvSpPr/>
          <p:nvPr/>
        </p:nvSpPr>
        <p:spPr>
          <a:xfrm>
            <a:off x="5344871" y="2421943"/>
            <a:ext cx="860720" cy="6919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E0143218-A367-D285-E180-0BFBF4B35AF0}"/>
              </a:ext>
            </a:extLst>
          </p:cNvPr>
          <p:cNvSpPr/>
          <p:nvPr/>
        </p:nvSpPr>
        <p:spPr>
          <a:xfrm>
            <a:off x="8318864" y="2214035"/>
            <a:ext cx="372865" cy="6919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936EC560-400B-A00E-6238-735C71BEBB83}"/>
              </a:ext>
            </a:extLst>
          </p:cNvPr>
          <p:cNvSpPr/>
          <p:nvPr/>
        </p:nvSpPr>
        <p:spPr>
          <a:xfrm>
            <a:off x="4907031" y="3394347"/>
            <a:ext cx="3600433" cy="29072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6627AE74-BF74-0D63-48F2-64809672AF51}"/>
              </a:ext>
            </a:extLst>
          </p:cNvPr>
          <p:cNvSpPr txBox="1"/>
          <p:nvPr/>
        </p:nvSpPr>
        <p:spPr>
          <a:xfrm>
            <a:off x="4348179" y="1638928"/>
            <a:ext cx="4753148" cy="116185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Lab Study 2 </a:t>
            </a:r>
            <a:r>
              <a:rPr lang="en-AU" sz="1400" i="1" dirty="0">
                <a:latin typeface="Arial" panose="020B0604020202020204" pitchFamily="34" charset="0"/>
                <a:cs typeface="Arial" panose="020B0604020202020204" pitchFamily="34" charset="0"/>
              </a:rPr>
              <a:t>| Training effects of “Recover Low”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200" i="1" dirty="0">
                <a:latin typeface="Arial" panose="020B0604020202020204" pitchFamily="34" charset="0"/>
                <a:cs typeface="Arial" panose="020B0604020202020204" pitchFamily="34" charset="0"/>
              </a:rPr>
              <a:t>8-week endurance training intervention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200" i="1" dirty="0">
                <a:latin typeface="Arial" panose="020B0604020202020204" pitchFamily="34" charset="0"/>
                <a:cs typeface="Arial" panose="020B0604020202020204" pitchFamily="34" charset="0"/>
              </a:rPr>
              <a:t>Whole-body: (VO</a:t>
            </a:r>
            <a:r>
              <a:rPr lang="en-AU" sz="1200" i="1" baseline="-25000" dirty="0">
                <a:latin typeface="Arial" panose="020B0604020202020204" pitchFamily="34" charset="0"/>
                <a:cs typeface="Arial" panose="020B0604020202020204" pitchFamily="34" charset="0"/>
              </a:rPr>
              <a:t>2peak</a:t>
            </a:r>
            <a:r>
              <a:rPr lang="en-AU" sz="1200" i="1" dirty="0">
                <a:latin typeface="Arial" panose="020B0604020202020204" pitchFamily="34" charset="0"/>
                <a:cs typeface="Arial" panose="020B0604020202020204" pitchFamily="34" charset="0"/>
              </a:rPr>
              <a:t>, 20km TT, body composition)</a:t>
            </a:r>
          </a:p>
          <a:p>
            <a:pPr marL="285750" indent="-285750">
              <a:spcBef>
                <a:spcPts val="300"/>
              </a:spcBef>
              <a:buFont typeface="Arial" panose="020B0604020202020204" pitchFamily="34" charset="0"/>
              <a:buChar char="•"/>
            </a:pPr>
            <a:r>
              <a:rPr lang="en-AU" sz="1200" i="1" dirty="0">
                <a:latin typeface="Arial" panose="020B0604020202020204" pitchFamily="34" charset="0"/>
                <a:cs typeface="Arial" panose="020B0604020202020204" pitchFamily="34" charset="0"/>
              </a:rPr>
              <a:t>Molecular: mitochondrial respiration, transcriptomics, mRNA content</a:t>
            </a:r>
            <a:endParaRPr lang="en-AU" sz="1200" i="1" dirty="0"/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4B95C1DD-C8C7-2591-FDFC-A797A23EC4D4}"/>
              </a:ext>
            </a:extLst>
          </p:cNvPr>
          <p:cNvSpPr txBox="1"/>
          <p:nvPr/>
        </p:nvSpPr>
        <p:spPr>
          <a:xfrm>
            <a:off x="4348179" y="2800785"/>
            <a:ext cx="4669736" cy="307777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AU" sz="1400" b="1" dirty="0">
                <a:latin typeface="Arial" panose="020B0604020202020204" pitchFamily="34" charset="0"/>
                <a:cs typeface="Arial" panose="020B0604020202020204" pitchFamily="34" charset="0"/>
              </a:rPr>
              <a:t>Field Study 1 | </a:t>
            </a:r>
            <a:r>
              <a:rPr lang="en-AU" sz="1400" i="1" dirty="0">
                <a:latin typeface="Arial" panose="020B0604020202020204" pitchFamily="34" charset="0"/>
                <a:cs typeface="Arial" panose="020B0604020202020204" pitchFamily="34" charset="0"/>
              </a:rPr>
              <a:t>Energy demands in Navy recruits</a:t>
            </a:r>
          </a:p>
        </p:txBody>
      </p:sp>
      <p:sp>
        <p:nvSpPr>
          <p:cNvPr id="72" name="Arrow: Right 71">
            <a:extLst>
              <a:ext uri="{FF2B5EF4-FFF2-40B4-BE49-F238E27FC236}">
                <a16:creationId xmlns:a16="http://schemas.microsoft.com/office/drawing/2014/main" id="{31EF9571-0331-5298-6EE1-69A517149276}"/>
              </a:ext>
            </a:extLst>
          </p:cNvPr>
          <p:cNvSpPr/>
          <p:nvPr/>
        </p:nvSpPr>
        <p:spPr>
          <a:xfrm>
            <a:off x="3808073" y="1692649"/>
            <a:ext cx="513115" cy="202111"/>
          </a:xfrm>
          <a:prstGeom prst="rightArrow">
            <a:avLst>
              <a:gd name="adj1" fmla="val 50000"/>
              <a:gd name="adj2" fmla="val 85345"/>
            </a:avLst>
          </a:prstGeom>
          <a:ln>
            <a:solidFill>
              <a:schemeClr val="accent2">
                <a:lumMod val="50000"/>
              </a:schemeClr>
            </a:solidFill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0" name="TextBox 19"/>
          <p:cNvSpPr txBox="1"/>
          <p:nvPr/>
        </p:nvSpPr>
        <p:spPr>
          <a:xfrm>
            <a:off x="513355" y="4242025"/>
            <a:ext cx="66995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000" b="1" dirty="0">
                <a:latin typeface="Georgia" panose="02040502050405020303" pitchFamily="18" charset="0"/>
              </a:rPr>
              <a:t>What does that mean for ADF capabilities?</a:t>
            </a:r>
          </a:p>
        </p:txBody>
      </p:sp>
      <p:grpSp>
        <p:nvGrpSpPr>
          <p:cNvPr id="91" name="Group 90">
            <a:extLst>
              <a:ext uri="{FF2B5EF4-FFF2-40B4-BE49-F238E27FC236}">
                <a16:creationId xmlns:a16="http://schemas.microsoft.com/office/drawing/2014/main" id="{9E3E8909-9742-FD42-4697-E117865740C0}"/>
              </a:ext>
            </a:extLst>
          </p:cNvPr>
          <p:cNvGrpSpPr/>
          <p:nvPr/>
        </p:nvGrpSpPr>
        <p:grpSpPr>
          <a:xfrm>
            <a:off x="4423137" y="3093107"/>
            <a:ext cx="4380595" cy="1136530"/>
            <a:chOff x="4385919" y="3153850"/>
            <a:chExt cx="4380595" cy="1136530"/>
          </a:xfrm>
        </p:grpSpPr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27DFB575-B0D2-7B72-6756-3F991411F68E}"/>
                </a:ext>
              </a:extLst>
            </p:cNvPr>
            <p:cNvSpPr txBox="1"/>
            <p:nvPr/>
          </p:nvSpPr>
          <p:spPr>
            <a:xfrm>
              <a:off x="5590498" y="3452246"/>
              <a:ext cx="3112446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Resting Energy Exp. </a:t>
              </a:r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(Indirect calorimetry)</a:t>
              </a:r>
            </a:p>
          </p:txBody>
        </p:sp>
        <p:sp>
          <p:nvSpPr>
            <p:cNvPr id="77" name="TextBox 76">
              <a:extLst>
                <a:ext uri="{FF2B5EF4-FFF2-40B4-BE49-F238E27FC236}">
                  <a16:creationId xmlns:a16="http://schemas.microsoft.com/office/drawing/2014/main" id="{3ABBBEB1-DA2C-7A24-9FC9-40549400D569}"/>
                </a:ext>
              </a:extLst>
            </p:cNvPr>
            <p:cNvSpPr txBox="1"/>
            <p:nvPr/>
          </p:nvSpPr>
          <p:spPr>
            <a:xfrm>
              <a:off x="5590500" y="3735669"/>
              <a:ext cx="3176014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Total Daily EE.</a:t>
              </a:r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 (Doubly-labelled water)</a:t>
              </a:r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55DF8366-FB32-A360-F578-5B3F77C626CD}"/>
                </a:ext>
              </a:extLst>
            </p:cNvPr>
            <p:cNvSpPr txBox="1"/>
            <p:nvPr/>
          </p:nvSpPr>
          <p:spPr>
            <a:xfrm>
              <a:off x="5590498" y="4031848"/>
              <a:ext cx="3176015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Physical activity </a:t>
              </a:r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(Wrist-worn actigraphy)</a:t>
              </a:r>
            </a:p>
          </p:txBody>
        </p:sp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0359C9FC-4F5B-BA10-C900-7E7D67B16417}"/>
                </a:ext>
              </a:extLst>
            </p:cNvPr>
            <p:cNvSpPr txBox="1"/>
            <p:nvPr/>
          </p:nvSpPr>
          <p:spPr>
            <a:xfrm>
              <a:off x="5590498" y="3153850"/>
              <a:ext cx="2728365" cy="2585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lnSpc>
                  <a:spcPct val="90000"/>
                </a:lnSpc>
              </a:pPr>
              <a:r>
                <a:rPr lang="en-AU" sz="1200" b="1" dirty="0">
                  <a:latin typeface="Arial" panose="020B0604020202020204" pitchFamily="34" charset="0"/>
                  <a:cs typeface="Arial" panose="020B0604020202020204" pitchFamily="34" charset="0"/>
                </a:rPr>
                <a:t>Energy intake </a:t>
              </a:r>
              <a:r>
                <a:rPr lang="en-AU" sz="1200" dirty="0">
                  <a:latin typeface="Arial" panose="020B0604020202020204" pitchFamily="34" charset="0"/>
                  <a:cs typeface="Arial" panose="020B0604020202020204" pitchFamily="34" charset="0"/>
                </a:rPr>
                <a:t>(Food diaries)</a:t>
              </a:r>
            </a:p>
          </p:txBody>
        </p: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2E15C1B5-E27C-B14A-8EFC-0DFD981C1125}"/>
                </a:ext>
              </a:extLst>
            </p:cNvPr>
            <p:cNvCxnSpPr>
              <a:cxnSpLocks/>
            </p:cNvCxnSpPr>
            <p:nvPr/>
          </p:nvCxnSpPr>
          <p:spPr>
            <a:xfrm>
              <a:off x="5170337" y="3864935"/>
              <a:ext cx="447330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67638708-B6B2-DE4E-1D72-92CBEEB6A7B4}"/>
                </a:ext>
              </a:extLst>
            </p:cNvPr>
            <p:cNvCxnSpPr>
              <a:cxnSpLocks/>
            </p:cNvCxnSpPr>
            <p:nvPr/>
          </p:nvCxnSpPr>
          <p:spPr>
            <a:xfrm>
              <a:off x="5102511" y="3581512"/>
              <a:ext cx="515157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>
              <a:extLst>
                <a:ext uri="{FF2B5EF4-FFF2-40B4-BE49-F238E27FC236}">
                  <a16:creationId xmlns:a16="http://schemas.microsoft.com/office/drawing/2014/main" id="{DDFBB08F-58E5-EAA0-8659-87C47C15D74D}"/>
                </a:ext>
              </a:extLst>
            </p:cNvPr>
            <p:cNvCxnSpPr>
              <a:cxnSpLocks/>
            </p:cNvCxnSpPr>
            <p:nvPr/>
          </p:nvCxnSpPr>
          <p:spPr>
            <a:xfrm>
              <a:off x="4839281" y="4161114"/>
              <a:ext cx="778387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>
              <a:extLst>
                <a:ext uri="{FF2B5EF4-FFF2-40B4-BE49-F238E27FC236}">
                  <a16:creationId xmlns:a16="http://schemas.microsoft.com/office/drawing/2014/main" id="{745B67EB-5FD5-5590-30D3-F2FC8C21099B}"/>
                </a:ext>
              </a:extLst>
            </p:cNvPr>
            <p:cNvCxnSpPr>
              <a:cxnSpLocks/>
            </p:cNvCxnSpPr>
            <p:nvPr/>
          </p:nvCxnSpPr>
          <p:spPr>
            <a:xfrm>
              <a:off x="4839281" y="3283116"/>
              <a:ext cx="778387" cy="0"/>
            </a:xfrm>
            <a:prstGeom prst="line">
              <a:avLst/>
            </a:prstGeom>
            <a:ln w="1905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83" name="Group 82">
              <a:extLst>
                <a:ext uri="{FF2B5EF4-FFF2-40B4-BE49-F238E27FC236}">
                  <a16:creationId xmlns:a16="http://schemas.microsoft.com/office/drawing/2014/main" id="{BBF3B85F-8EBD-755E-E21A-5A7E5CE5B8ED}"/>
                </a:ext>
              </a:extLst>
            </p:cNvPr>
            <p:cNvGrpSpPr/>
            <p:nvPr/>
          </p:nvGrpSpPr>
          <p:grpSpPr>
            <a:xfrm>
              <a:off x="4385919" y="3278847"/>
              <a:ext cx="882501" cy="882501"/>
              <a:chOff x="7928657" y="3414478"/>
              <a:chExt cx="1665642" cy="1665642"/>
            </a:xfrm>
          </p:grpSpPr>
          <p:sp>
            <p:nvSpPr>
              <p:cNvPr id="84" name="Oval 83">
                <a:extLst>
                  <a:ext uri="{FF2B5EF4-FFF2-40B4-BE49-F238E27FC236}">
                    <a16:creationId xmlns:a16="http://schemas.microsoft.com/office/drawing/2014/main" id="{63DCC40E-1A5F-C90D-865A-7A4F462BE011}"/>
                  </a:ext>
                </a:extLst>
              </p:cNvPr>
              <p:cNvSpPr/>
              <p:nvPr/>
            </p:nvSpPr>
            <p:spPr>
              <a:xfrm>
                <a:off x="7928657" y="3414478"/>
                <a:ext cx="1665642" cy="1665642"/>
              </a:xfrm>
              <a:prstGeom prst="ellipse">
                <a:avLst/>
              </a:prstGeom>
              <a:solidFill>
                <a:schemeClr val="accent5">
                  <a:lumMod val="20000"/>
                  <a:lumOff val="80000"/>
                </a:schemeClr>
              </a:solidFill>
              <a:ln w="19050">
                <a:solidFill>
                  <a:srgbClr val="00206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AU" dirty="0"/>
              </a:p>
            </p:txBody>
          </p:sp>
          <p:grpSp>
            <p:nvGrpSpPr>
              <p:cNvPr id="85" name="Group 84">
                <a:extLst>
                  <a:ext uri="{FF2B5EF4-FFF2-40B4-BE49-F238E27FC236}">
                    <a16:creationId xmlns:a16="http://schemas.microsoft.com/office/drawing/2014/main" id="{93A9F67F-98EC-0E0F-B7A6-99E348D2DDA8}"/>
                  </a:ext>
                </a:extLst>
              </p:cNvPr>
              <p:cNvGrpSpPr/>
              <p:nvPr/>
            </p:nvGrpSpPr>
            <p:grpSpPr>
              <a:xfrm>
                <a:off x="7956502" y="3741333"/>
                <a:ext cx="1609952" cy="1011933"/>
                <a:chOff x="7921752" y="3761235"/>
                <a:chExt cx="1794222" cy="1127757"/>
              </a:xfrm>
            </p:grpSpPr>
            <p:pic>
              <p:nvPicPr>
                <p:cNvPr id="86" name="Picture 4">
                  <a:extLst>
                    <a:ext uri="{FF2B5EF4-FFF2-40B4-BE49-F238E27FC236}">
                      <a16:creationId xmlns:a16="http://schemas.microsoft.com/office/drawing/2014/main" id="{A805D896-2B94-FAE0-70D4-407FD66F3123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774141" y="3761235"/>
                  <a:ext cx="941833" cy="9418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7" name="Picture 4">
                  <a:extLst>
                    <a:ext uri="{FF2B5EF4-FFF2-40B4-BE49-F238E27FC236}">
                      <a16:creationId xmlns:a16="http://schemas.microsoft.com/office/drawing/2014/main" id="{20EDFD38-5884-9D43-3810-CB04635F12B9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7921752" y="3761235"/>
                  <a:ext cx="941832" cy="9418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pic>
              <p:nvPicPr>
                <p:cNvPr id="88" name="Picture 4">
                  <a:extLst>
                    <a:ext uri="{FF2B5EF4-FFF2-40B4-BE49-F238E27FC236}">
                      <a16:creationId xmlns:a16="http://schemas.microsoft.com/office/drawing/2014/main" id="{1F23D8D2-0790-0B0B-4273-84EF2FB9656B}"/>
                    </a:ext>
                  </a:extLst>
                </p:cNvPr>
                <p:cNvPicPr>
                  <a:picLocks noChangeAspect="1" noChangeArrowheads="1"/>
                </p:cNvPicPr>
                <p:nvPr/>
              </p:nvPicPr>
              <p:blipFill>
                <a:blip r:embed="rId10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8357616" y="3947160"/>
                  <a:ext cx="941832" cy="941832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</p:grpSp>
      </p:grpSp>
      <p:pic>
        <p:nvPicPr>
          <p:cNvPr id="95" name="Graphic 94" descr="Camera with solid fill">
            <a:extLst>
              <a:ext uri="{FF2B5EF4-FFF2-40B4-BE49-F238E27FC236}">
                <a16:creationId xmlns:a16="http://schemas.microsoft.com/office/drawing/2014/main" id="{32313B92-9F90-B14A-C3FB-D0CC957F91A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350269" y="2546130"/>
            <a:ext cx="574559" cy="574559"/>
          </a:xfrm>
          <a:prstGeom prst="rect">
            <a:avLst/>
          </a:prstGeom>
        </p:spPr>
      </p:pic>
      <p:sp>
        <p:nvSpPr>
          <p:cNvPr id="112" name="TextBox 111">
            <a:extLst>
              <a:ext uri="{FF2B5EF4-FFF2-40B4-BE49-F238E27FC236}">
                <a16:creationId xmlns:a16="http://schemas.microsoft.com/office/drawing/2014/main" id="{5FCB4E80-FEBD-7E8C-7E40-FFF93606FDF3}"/>
              </a:ext>
            </a:extLst>
          </p:cNvPr>
          <p:cNvSpPr txBox="1"/>
          <p:nvPr/>
        </p:nvSpPr>
        <p:spPr>
          <a:xfrm>
            <a:off x="4348179" y="4590726"/>
            <a:ext cx="4338621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Analysis of food diaries ongoing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Implications will relate to what strategies can be implemented to ensure appropriate nutrition: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Timing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Types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Totals</a:t>
            </a:r>
          </a:p>
        </p:txBody>
      </p:sp>
      <p:pic>
        <p:nvPicPr>
          <p:cNvPr id="78" name="Graphic 77" descr="Medal with solid fill">
            <a:extLst>
              <a:ext uri="{FF2B5EF4-FFF2-40B4-BE49-F238E27FC236}">
                <a16:creationId xmlns:a16="http://schemas.microsoft.com/office/drawing/2014/main" id="{1FC8A4E1-8189-3F0E-57B4-3A9C67770F31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390467" y="3659354"/>
            <a:ext cx="282953" cy="285839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C30EDE7A-5116-A242-4936-3EFF668841AB}"/>
              </a:ext>
            </a:extLst>
          </p:cNvPr>
          <p:cNvGrpSpPr/>
          <p:nvPr/>
        </p:nvGrpSpPr>
        <p:grpSpPr>
          <a:xfrm>
            <a:off x="4435857" y="3062765"/>
            <a:ext cx="610870" cy="1169129"/>
            <a:chOff x="4368801" y="3062765"/>
            <a:chExt cx="610870" cy="1169129"/>
          </a:xfrm>
        </p:grpSpPr>
        <p:pic>
          <p:nvPicPr>
            <p:cNvPr id="28" name="Graphic 27" descr="Empty battery outline">
              <a:extLst>
                <a:ext uri="{FF2B5EF4-FFF2-40B4-BE49-F238E27FC236}">
                  <a16:creationId xmlns:a16="http://schemas.microsoft.com/office/drawing/2014/main" id="{C1676D20-95C0-DCE1-DB5E-2ED239150C7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rcRect t="23875" b="23875"/>
            <a:stretch/>
          </p:blipFill>
          <p:spPr>
            <a:xfrm rot="16200000">
              <a:off x="4089671" y="3341895"/>
              <a:ext cx="1169129" cy="610870"/>
            </a:xfrm>
            <a:prstGeom prst="rect">
              <a:avLst/>
            </a:prstGeom>
          </p:spPr>
        </p:pic>
        <p:sp>
          <p:nvSpPr>
            <p:cNvPr id="4" name="Rectangle 3">
              <a:extLst>
                <a:ext uri="{FF2B5EF4-FFF2-40B4-BE49-F238E27FC236}">
                  <a16:creationId xmlns:a16="http://schemas.microsoft.com/office/drawing/2014/main" id="{65B54FEB-F53C-B282-69DE-7F7F416E8B5C}"/>
                </a:ext>
              </a:extLst>
            </p:cNvPr>
            <p:cNvSpPr/>
            <p:nvPr/>
          </p:nvSpPr>
          <p:spPr>
            <a:xfrm>
              <a:off x="4504549" y="3365927"/>
              <a:ext cx="338398" cy="686863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5" name="Rectangle 4">
            <a:extLst>
              <a:ext uri="{FF2B5EF4-FFF2-40B4-BE49-F238E27FC236}">
                <a16:creationId xmlns:a16="http://schemas.microsoft.com/office/drawing/2014/main" id="{098D7FA4-0252-83E2-EF57-C6C095A01240}"/>
              </a:ext>
            </a:extLst>
          </p:cNvPr>
          <p:cNvSpPr/>
          <p:nvPr/>
        </p:nvSpPr>
        <p:spPr>
          <a:xfrm>
            <a:off x="4571605" y="3703388"/>
            <a:ext cx="338398" cy="349402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83119AD-926F-509A-D8BA-C6FB89D8D9C2}"/>
              </a:ext>
            </a:extLst>
          </p:cNvPr>
          <p:cNvSpPr txBox="1"/>
          <p:nvPr/>
        </p:nvSpPr>
        <p:spPr>
          <a:xfrm>
            <a:off x="4966554" y="3693255"/>
            <a:ext cx="1182532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12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Resting EE:</a:t>
            </a:r>
          </a:p>
          <a:p>
            <a:pPr>
              <a:lnSpc>
                <a:spcPct val="90000"/>
              </a:lnSpc>
            </a:pP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1722 kcal/day</a:t>
            </a:r>
            <a:endParaRPr lang="en-A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4FB139B-7A7B-2D1A-1DDF-B6E566DFFD1F}"/>
              </a:ext>
            </a:extLst>
          </p:cNvPr>
          <p:cNvSpPr txBox="1"/>
          <p:nvPr/>
        </p:nvSpPr>
        <p:spPr>
          <a:xfrm>
            <a:off x="4974176" y="3288084"/>
            <a:ext cx="1213010" cy="4247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AU" sz="1200" dirty="0">
                <a:solidFill>
                  <a:srgbClr val="00B05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Total Daily EE:</a:t>
            </a:r>
          </a:p>
          <a:p>
            <a:pPr>
              <a:lnSpc>
                <a:spcPct val="90000"/>
              </a:lnSpc>
            </a:pPr>
            <a:r>
              <a:rPr lang="en-AU" sz="1200" b="1" dirty="0">
                <a:latin typeface="Arial" panose="020B0604020202020204" pitchFamily="34" charset="0"/>
                <a:cs typeface="Arial" panose="020B0604020202020204" pitchFamily="34" charset="0"/>
              </a:rPr>
              <a:t>3381 kcal/day</a:t>
            </a:r>
          </a:p>
        </p:txBody>
      </p:sp>
      <p:graphicFrame>
        <p:nvGraphicFramePr>
          <p:cNvPr id="25" name="Chart 24">
            <a:extLst>
              <a:ext uri="{FF2B5EF4-FFF2-40B4-BE49-F238E27FC236}">
                <a16:creationId xmlns:a16="http://schemas.microsoft.com/office/drawing/2014/main" id="{2AE6E018-2F11-68A5-D370-6C41E09978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75709163"/>
              </p:ext>
            </p:extLst>
          </p:nvPr>
        </p:nvGraphicFramePr>
        <p:xfrm>
          <a:off x="5808345" y="3057144"/>
          <a:ext cx="3230880" cy="12679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7"/>
          </a:graphicData>
        </a:graphic>
      </p:graphicFrame>
    </p:spTree>
    <p:extLst>
      <p:ext uri="{BB962C8B-B14F-4D97-AF65-F5344CB8AC3E}">
        <p14:creationId xmlns:p14="http://schemas.microsoft.com/office/powerpoint/2010/main" val="162050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"/>
                            </p:stCondLst>
                            <p:childTnLst>
                              <p:par>
                                <p:cTn id="8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54" grpId="0"/>
      <p:bldP spid="61" grpId="0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9" grpId="0" animBg="1"/>
      <p:bldP spid="71" grpId="0" animBg="1"/>
      <p:bldP spid="72" grpId="0" animBg="1"/>
      <p:bldP spid="112" grpId="0"/>
      <p:bldP spid="5" grpId="0" animBg="1"/>
      <p:bldP spid="9" grpId="0"/>
      <p:bldP spid="17" grpId="0"/>
      <p:bldGraphic spid="25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Box 47">
            <a:extLst>
              <a:ext uri="{FF2B5EF4-FFF2-40B4-BE49-F238E27FC236}">
                <a16:creationId xmlns:a16="http://schemas.microsoft.com/office/drawing/2014/main" id="{A1BFF672-718E-4341-8BD1-EE58F7E8938A}"/>
              </a:ext>
            </a:extLst>
          </p:cNvPr>
          <p:cNvSpPr txBox="1"/>
          <p:nvPr/>
        </p:nvSpPr>
        <p:spPr>
          <a:xfrm>
            <a:off x="283435" y="4858479"/>
            <a:ext cx="43536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Intensity and/or quality of session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   Compromise adaptations/</a:t>
            </a:r>
          </a:p>
          <a:p>
            <a:pPr lvl="1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sym typeface="Wingdings 3" panose="05040102010807070707" pitchFamily="18" charset="2"/>
              </a:rPr>
              <a:t>      performance?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6309336"/>
            <a:ext cx="9144000" cy="54866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417" y="6189828"/>
            <a:ext cx="9068583" cy="31899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356764" y="6441420"/>
            <a:ext cx="1577686" cy="4165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75417" y="6529001"/>
            <a:ext cx="3064403" cy="270916"/>
            <a:chOff x="75417" y="6562253"/>
            <a:chExt cx="3064403" cy="270916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5417" y="6562253"/>
              <a:ext cx="2158736" cy="246675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1084" y="6680927"/>
              <a:ext cx="2158736" cy="152242"/>
            </a:xfrm>
            <a:prstGeom prst="rect">
              <a:avLst/>
            </a:prstGeom>
          </p:spPr>
        </p:pic>
      </p:grpSp>
      <p:grpSp>
        <p:nvGrpSpPr>
          <p:cNvPr id="23" name="Group 22"/>
          <p:cNvGrpSpPr/>
          <p:nvPr/>
        </p:nvGrpSpPr>
        <p:grpSpPr>
          <a:xfrm>
            <a:off x="141315" y="782035"/>
            <a:ext cx="3270479" cy="387820"/>
            <a:chOff x="-1" y="827755"/>
            <a:chExt cx="3411796" cy="387820"/>
          </a:xfrm>
          <a:solidFill>
            <a:schemeClr val="accent6">
              <a:lumMod val="75000"/>
            </a:schemeClr>
          </a:solidFill>
        </p:grpSpPr>
        <p:sp>
          <p:nvSpPr>
            <p:cNvPr id="14" name="Flowchart: Data 13"/>
            <p:cNvSpPr/>
            <p:nvPr/>
          </p:nvSpPr>
          <p:spPr>
            <a:xfrm>
              <a:off x="688259" y="827755"/>
              <a:ext cx="2723536" cy="387820"/>
            </a:xfrm>
            <a:prstGeom prst="flowChartInputOutpu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-1" y="827756"/>
              <a:ext cx="1632155" cy="38781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283435" y="1238925"/>
            <a:ext cx="4288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Carbohydrates (i.e., </a:t>
            </a:r>
            <a:r>
              <a:rPr lang="en-US" b="1" dirty="0">
                <a:solidFill>
                  <a:schemeClr val="accent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glycogen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) are the muscle’s preferred energy source to fuel high-intensity actions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71471" y="787723"/>
            <a:ext cx="29714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>
                <a:solidFill>
                  <a:schemeClr val="bg1">
                    <a:lumMod val="9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Science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160204" y="833443"/>
            <a:ext cx="68739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A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Project: Fuelling a fit Soldier</a:t>
            </a:r>
          </a:p>
        </p:txBody>
      </p:sp>
      <p:sp>
        <p:nvSpPr>
          <p:cNvPr id="27" name="Text Placeholder 10"/>
          <p:cNvSpPr>
            <a:spLocks noGrp="1"/>
          </p:cNvSpPr>
          <p:nvPr>
            <p:ph type="body" sz="quarter" idx="11"/>
          </p:nvPr>
        </p:nvSpPr>
        <p:spPr>
          <a:xfrm>
            <a:off x="1705866" y="245285"/>
            <a:ext cx="5926309" cy="788650"/>
          </a:xfrm>
          <a:noFill/>
          <a:ln w="3175"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AU" dirty="0">
                <a:solidFill>
                  <a:schemeClr val="bg1"/>
                </a:solidFill>
                <a:effectLst>
                  <a:outerShdw blurRad="2921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Human Performance Projects</a:t>
            </a: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F80762A-B248-461F-AF9A-BCF420F16A3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9" r="13716"/>
          <a:stretch/>
        </p:blipFill>
        <p:spPr bwMode="auto">
          <a:xfrm>
            <a:off x="7356764" y="2996322"/>
            <a:ext cx="1571288" cy="1403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730C2184-CBBC-46CE-B398-309C62C77226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8414" r="3839"/>
          <a:stretch/>
        </p:blipFill>
        <p:spPr>
          <a:xfrm>
            <a:off x="5363557" y="2996322"/>
            <a:ext cx="1873399" cy="1403756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CE2E7A74-CD81-47CA-AEB4-A9BB13A4E0F5}"/>
              </a:ext>
            </a:extLst>
          </p:cNvPr>
          <p:cNvSpPr txBox="1"/>
          <p:nvPr/>
        </p:nvSpPr>
        <p:spPr>
          <a:xfrm>
            <a:off x="283435" y="2969867"/>
            <a:ext cx="511019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Soldiers consume suboptimal amounts of carbohydrate, compared to recommended sports nutrition guidelines and/or MRDIs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7414EE1-C77F-4EE9-A466-11861F6C7A34}"/>
              </a:ext>
            </a:extLst>
          </p:cNvPr>
          <p:cNvSpPr txBox="1"/>
          <p:nvPr/>
        </p:nvSpPr>
        <p:spPr>
          <a:xfrm>
            <a:off x="671096" y="3892122"/>
            <a:ext cx="46466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Beals et al. (2015) |  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Military Medicine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180, 12:1239-1246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DBFECBF-2ACA-4303-97D7-13FB54E87A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360659" y="4699352"/>
            <a:ext cx="1215618" cy="118910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C950039-BED9-410A-91AA-3807F350BD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968468" y="1202774"/>
            <a:ext cx="2942992" cy="1709917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6FCB3960-C80D-4AC4-9AB0-15AD29BD04F7}"/>
              </a:ext>
            </a:extLst>
          </p:cNvPr>
          <p:cNvSpPr txBox="1"/>
          <p:nvPr/>
        </p:nvSpPr>
        <p:spPr>
          <a:xfrm>
            <a:off x="1793169" y="2174972"/>
            <a:ext cx="285750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 Loon et al. (2001) |  </a:t>
            </a:r>
            <a:r>
              <a:rPr lang="en-GB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Phys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536, 1:295-304</a:t>
            </a:r>
          </a:p>
        </p:txBody>
      </p: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93CC2FF1-9FD8-4D60-B8E2-FF369962A605}"/>
              </a:ext>
            </a:extLst>
          </p:cNvPr>
          <p:cNvCxnSpPr>
            <a:cxnSpLocks/>
          </p:cNvCxnSpPr>
          <p:nvPr/>
        </p:nvCxnSpPr>
        <p:spPr>
          <a:xfrm>
            <a:off x="657225" y="2170052"/>
            <a:ext cx="391477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927F2270-919C-4493-A97E-486C500FB250}"/>
              </a:ext>
            </a:extLst>
          </p:cNvPr>
          <p:cNvCxnSpPr>
            <a:cxnSpLocks/>
          </p:cNvCxnSpPr>
          <p:nvPr/>
        </p:nvCxnSpPr>
        <p:spPr>
          <a:xfrm>
            <a:off x="671097" y="3886944"/>
            <a:ext cx="4543425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FAF5D6DE-89DD-4047-8914-D9EB08C01924}"/>
              </a:ext>
            </a:extLst>
          </p:cNvPr>
          <p:cNvSpPr txBox="1"/>
          <p:nvPr/>
        </p:nvSpPr>
        <p:spPr>
          <a:xfrm>
            <a:off x="283435" y="4410615"/>
            <a:ext cx="45266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Training with low muscle glycogen may: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1112AFA-690E-4329-8987-A252769090FC}"/>
              </a:ext>
            </a:extLst>
          </p:cNvPr>
          <p:cNvSpPr txBox="1"/>
          <p:nvPr/>
        </p:nvSpPr>
        <p:spPr>
          <a:xfrm>
            <a:off x="671097" y="5940004"/>
            <a:ext cx="835749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Pilegaard et al. 2005 | Metabolism, 54(8):1048-55; Yeo et al. 2008 | J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Physiol (1985), 289(6):E1023-1029 </a:t>
            </a:r>
          </a:p>
          <a:p>
            <a:pPr algn="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Cochran et al. 2010 | J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Physiol. 108(3):628–36; Bartlett et al. 2013 | Am J Phys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Regul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Integr</a:t>
            </a:r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Comp Physiol. 304 (6):450–8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559A43C-152A-407E-A922-E8D3AA69EDA2}"/>
              </a:ext>
            </a:extLst>
          </p:cNvPr>
          <p:cNvCxnSpPr>
            <a:cxnSpLocks/>
          </p:cNvCxnSpPr>
          <p:nvPr/>
        </p:nvCxnSpPr>
        <p:spPr>
          <a:xfrm>
            <a:off x="657224" y="5967149"/>
            <a:ext cx="8277226" cy="0"/>
          </a:xfrm>
          <a:prstGeom prst="line">
            <a:avLst/>
          </a:prstGeom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45" name="Arrow: Down 44">
            <a:extLst>
              <a:ext uri="{FF2B5EF4-FFF2-40B4-BE49-F238E27FC236}">
                <a16:creationId xmlns:a16="http://schemas.microsoft.com/office/drawing/2014/main" id="{D2ADA6E8-2027-427C-93DC-66C63C7D2596}"/>
              </a:ext>
            </a:extLst>
          </p:cNvPr>
          <p:cNvSpPr/>
          <p:nvPr/>
        </p:nvSpPr>
        <p:spPr>
          <a:xfrm>
            <a:off x="521853" y="4982200"/>
            <a:ext cx="270743" cy="748100"/>
          </a:xfrm>
          <a:prstGeom prst="downArrow">
            <a:avLst/>
          </a:prstGeom>
          <a:solidFill>
            <a:srgbClr val="C0000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6" name="Arrow: Down 45">
            <a:extLst>
              <a:ext uri="{FF2B5EF4-FFF2-40B4-BE49-F238E27FC236}">
                <a16:creationId xmlns:a16="http://schemas.microsoft.com/office/drawing/2014/main" id="{7941BB86-3180-4DD9-838A-C05D8B8D627C}"/>
              </a:ext>
            </a:extLst>
          </p:cNvPr>
          <p:cNvSpPr/>
          <p:nvPr/>
        </p:nvSpPr>
        <p:spPr>
          <a:xfrm rot="10800000">
            <a:off x="5673016" y="5033708"/>
            <a:ext cx="270743" cy="748100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956E0C3C-3769-4D52-B3A8-755A8B3F5390}"/>
              </a:ext>
            </a:extLst>
          </p:cNvPr>
          <p:cNvSpPr txBox="1"/>
          <p:nvPr/>
        </p:nvSpPr>
        <p:spPr>
          <a:xfrm>
            <a:off x="5944641" y="4940525"/>
            <a:ext cx="279063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Amplify molecular signals that promote endurance adaptations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FCDBC2FB-BA41-472D-9064-099DC7413F96}"/>
              </a:ext>
            </a:extLst>
          </p:cNvPr>
          <p:cNvSpPr txBox="1"/>
          <p:nvPr/>
        </p:nvSpPr>
        <p:spPr>
          <a:xfrm>
            <a:off x="671096" y="4046428"/>
            <a:ext cx="4646628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GB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Baker et al. (2020) |  </a:t>
            </a:r>
            <a:r>
              <a:rPr lang="nl-NL" sz="9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 Acad Nutr Diet,</a:t>
            </a:r>
            <a:r>
              <a:rPr lang="nl-NL" sz="9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120, 10:1687-1705</a:t>
            </a:r>
            <a:endParaRPr lang="en-GB" sz="9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C6701EC-2371-4EC8-9E0B-EE3CF8E4446C}"/>
              </a:ext>
            </a:extLst>
          </p:cNvPr>
          <p:cNvSpPr txBox="1"/>
          <p:nvPr/>
        </p:nvSpPr>
        <p:spPr>
          <a:xfrm rot="16200000">
            <a:off x="3933646" y="1596444"/>
            <a:ext cx="18237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b="1" dirty="0">
                <a:latin typeface="Arial" panose="020B0604020202020204" pitchFamily="34" charset="0"/>
                <a:cs typeface="Arial" panose="020B0604020202020204" pitchFamily="34" charset="0"/>
              </a:rPr>
              <a:t>Energy expenditure</a:t>
            </a:r>
          </a:p>
        </p:txBody>
      </p:sp>
    </p:spTree>
    <p:extLst>
      <p:ext uri="{BB962C8B-B14F-4D97-AF65-F5344CB8AC3E}">
        <p14:creationId xmlns:p14="http://schemas.microsoft.com/office/powerpoint/2010/main" val="1932311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/>
      <p:bldP spid="17" grpId="0"/>
      <p:bldP spid="28" grpId="0"/>
      <p:bldP spid="30" grpId="0"/>
      <p:bldP spid="31" grpId="0"/>
      <p:bldP spid="42" grpId="0"/>
      <p:bldP spid="43" grpId="0"/>
      <p:bldP spid="45" grpId="0" animBg="1"/>
      <p:bldP spid="46" grpId="0" animBg="1"/>
      <p:bldP spid="47" grpId="0"/>
      <p:bldP spid="34" grpId="0"/>
      <p:bldP spid="35" grpId="0"/>
    </p:bld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2352</TotalTime>
  <Words>625</Words>
  <Application>Microsoft Office PowerPoint</Application>
  <PresentationFormat>On-screen Show (4:3)</PresentationFormat>
  <Paragraphs>68</Paragraphs>
  <Slides>3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Calibri Light</vt:lpstr>
      <vt:lpstr>Georgia</vt:lpstr>
      <vt:lpstr>Symbol</vt:lpstr>
      <vt:lpstr>Office Theme</vt:lpstr>
      <vt:lpstr>PowerPoint Presentation</vt:lpstr>
      <vt:lpstr>PowerPoint Presentation</vt:lpstr>
      <vt:lpstr>PowerPoint Presentation</vt:lpstr>
    </vt:vector>
  </TitlesOfParts>
  <Company>Defence Science and Technology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Headley, Lisa</dc:creator>
  <cp:lastModifiedBy>Matthew Lee</cp:lastModifiedBy>
  <cp:revision>60</cp:revision>
  <dcterms:created xsi:type="dcterms:W3CDTF">2020-10-20T23:56:55Z</dcterms:created>
  <dcterms:modified xsi:type="dcterms:W3CDTF">2022-11-15T00:09:05Z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32123</vt:lpwstr>
  </property>
  <property fmtid="{D5CDD505-2E9C-101B-9397-08002B2CF9AE}" pid="3" name="Objective-Id">
    <vt:lpwstr>BW3799920</vt:lpwstr>
  </property>
  <property fmtid="{D5CDD505-2E9C-101B-9397-08002B2CF9AE}" pid="4" name="Objective-Title">
    <vt:lpwstr>2022 HPRnet - Fuelling a Fit Soldier</vt:lpwstr>
  </property>
  <property fmtid="{D5CDD505-2E9C-101B-9397-08002B2CF9AE}" pid="5" name="Objective-Comment">
    <vt:lpwstr/>
  </property>
  <property fmtid="{D5CDD505-2E9C-101B-9397-08002B2CF9AE}" pid="6" name="Objective-CreationStamp">
    <vt:filetime>2022-11-14T23:58:12Z</vt:filetime>
  </property>
  <property fmtid="{D5CDD505-2E9C-101B-9397-08002B2CF9AE}" pid="7" name="Objective-IsApproved">
    <vt:bool>false</vt:bool>
  </property>
  <property fmtid="{D5CDD505-2E9C-101B-9397-08002B2CF9AE}" pid="8" name="Objective-IsPublished">
    <vt:bool>true</vt:bool>
  </property>
  <property fmtid="{D5CDD505-2E9C-101B-9397-08002B2CF9AE}" pid="9" name="Objective-DatePublished">
    <vt:filetime>2022-11-14T23:58:12Z</vt:filetime>
  </property>
  <property fmtid="{D5CDD505-2E9C-101B-9397-08002B2CF9AE}" pid="10" name="Objective-ModificationStamp">
    <vt:filetime>2022-11-14T23:58:15Z</vt:filetime>
  </property>
  <property fmtid="{D5CDD505-2E9C-101B-9397-08002B2CF9AE}" pid="11" name="Objective-Owner">
    <vt:lpwstr>Headley, Lisa MRS (DST Group)</vt:lpwstr>
  </property>
  <property fmtid="{D5CDD505-2E9C-101B-9397-08002B2CF9AE}" pid="12" name="Objective-Path">
    <vt:lpwstr>Objective Global Folder - PROD:Defence Business Units:Defence Science and Technology Group:LD : DSTG Land Division:10 MSTC Human Systems Performance:RL HSP:Strategy:Human Performance AMLE:HPRnet:03. Program:Symposium:2022:Day 1 pressos:</vt:lpwstr>
  </property>
  <property fmtid="{D5CDD505-2E9C-101B-9397-08002B2CF9AE}" pid="13" name="Objective-Parent">
    <vt:lpwstr>Day 1 pressos</vt:lpwstr>
  </property>
  <property fmtid="{D5CDD505-2E9C-101B-9397-08002B2CF9AE}" pid="14" name="Objective-State">
    <vt:lpwstr>Published</vt:lpwstr>
  </property>
  <property fmtid="{D5CDD505-2E9C-101B-9397-08002B2CF9AE}" pid="15" name="Objective-Version">
    <vt:lpwstr>1.0</vt:lpwstr>
  </property>
  <property fmtid="{D5CDD505-2E9C-101B-9397-08002B2CF9AE}" pid="16" name="Objective-VersionNumber">
    <vt:i4>1</vt:i4>
  </property>
  <property fmtid="{D5CDD505-2E9C-101B-9397-08002B2CF9AE}" pid="17" name="Objective-VersionComment">
    <vt:lpwstr>First version</vt:lpwstr>
  </property>
  <property fmtid="{D5CDD505-2E9C-101B-9397-08002B2CF9AE}" pid="18" name="Objective-FileNumber">
    <vt:lpwstr/>
  </property>
  <property fmtid="{D5CDD505-2E9C-101B-9397-08002B2CF9AE}" pid="19" name="Objective-Classification">
    <vt:lpwstr>[Inherited - Unclassified]</vt:lpwstr>
  </property>
  <property fmtid="{D5CDD505-2E9C-101B-9397-08002B2CF9AE}" pid="20" name="Objective-Caveats">
    <vt:lpwstr/>
  </property>
  <property fmtid="{D5CDD505-2E9C-101B-9397-08002B2CF9AE}" pid="21" name="Objective-Document Type [system]">
    <vt:lpwstr/>
  </property>
  <property fmtid="{D5CDD505-2E9C-101B-9397-08002B2CF9AE}" pid="22" name="MSIP_Label_d7dc88d9-fa17-47eb-a208-3e66f59d50e5_Enabled">
    <vt:lpwstr>true</vt:lpwstr>
  </property>
  <property fmtid="{D5CDD505-2E9C-101B-9397-08002B2CF9AE}" pid="23" name="MSIP_Label_d7dc88d9-fa17-47eb-a208-3e66f59d50e5_SetDate">
    <vt:lpwstr>2021-10-21T21:00:36Z</vt:lpwstr>
  </property>
  <property fmtid="{D5CDD505-2E9C-101B-9397-08002B2CF9AE}" pid="24" name="MSIP_Label_d7dc88d9-fa17-47eb-a208-3e66f59d50e5_Method">
    <vt:lpwstr>Standard</vt:lpwstr>
  </property>
  <property fmtid="{D5CDD505-2E9C-101B-9397-08002B2CF9AE}" pid="25" name="MSIP_Label_d7dc88d9-fa17-47eb-a208-3e66f59d50e5_Name">
    <vt:lpwstr>Internal</vt:lpwstr>
  </property>
  <property fmtid="{D5CDD505-2E9C-101B-9397-08002B2CF9AE}" pid="26" name="MSIP_Label_d7dc88d9-fa17-47eb-a208-3e66f59d50e5_SiteId">
    <vt:lpwstr>d51ba343-9258-4ea6-9907-426d8c84ec12</vt:lpwstr>
  </property>
  <property fmtid="{D5CDD505-2E9C-101B-9397-08002B2CF9AE}" pid="27" name="MSIP_Label_d7dc88d9-fa17-47eb-a208-3e66f59d50e5_ActionId">
    <vt:lpwstr>2fd86dde-ae9c-4f19-97b1-a4bf6427f07b</vt:lpwstr>
  </property>
  <property fmtid="{D5CDD505-2E9C-101B-9397-08002B2CF9AE}" pid="28" name="MSIP_Label_d7dc88d9-fa17-47eb-a208-3e66f59d50e5_ContentBits">
    <vt:lpwstr>0</vt:lpwstr>
  </property>
  <property fmtid="{D5CDD505-2E9C-101B-9397-08002B2CF9AE}" pid="29" name="Objective-Reason for Security Classification Change [system]">
    <vt:lpwstr/>
  </property>
</Properties>
</file>