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3" r:id="rId2"/>
    <p:sldId id="264" r:id="rId3"/>
    <p:sldId id="265" r:id="rId4"/>
    <p:sldId id="266" r:id="rId5"/>
    <p:sldId id="267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7AE"/>
    <a:srgbClr val="3F3C2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C055D-A9EC-4B8D-ABE5-CF2F52A31506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7DAB6-5213-4F0C-B068-CA1F203734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528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So </a:t>
            </a:r>
            <a:r>
              <a:rPr lang="en-AU" baseline="0" dirty="0" err="1"/>
              <a:t>weve</a:t>
            </a:r>
            <a:r>
              <a:rPr lang="en-AU" baseline="0" dirty="0"/>
              <a:t> asked our </a:t>
            </a:r>
            <a:r>
              <a:rPr lang="en-AU" baseline="0" dirty="0" err="1"/>
              <a:t>uni</a:t>
            </a:r>
            <a:r>
              <a:rPr lang="en-AU" baseline="0" dirty="0"/>
              <a:t> leads to send through the issues </a:t>
            </a:r>
            <a:r>
              <a:rPr lang="en-AU" baseline="0" dirty="0" err="1"/>
              <a:t>theyre</a:t>
            </a:r>
            <a:r>
              <a:rPr lang="en-AU" baseline="0" dirty="0"/>
              <a:t> currently experiencing and what solutions they may be using to overcome their issues. </a:t>
            </a:r>
          </a:p>
          <a:p>
            <a:endParaRPr lang="en-AU" baseline="0" dirty="0"/>
          </a:p>
          <a:p>
            <a:r>
              <a:rPr lang="en-AU" baseline="0" dirty="0"/>
              <a:t>Noted issues are:</a:t>
            </a:r>
          </a:p>
          <a:p>
            <a:endParaRPr lang="en-AU" baseline="0" dirty="0"/>
          </a:p>
          <a:p>
            <a:r>
              <a:rPr lang="en-AU" baseline="0" dirty="0"/>
              <a:t>Any issues you are facing that isn’t covered here? Or any observations </a:t>
            </a:r>
          </a:p>
          <a:p>
            <a:r>
              <a:rPr lang="en-AU" baseline="0" dirty="0"/>
              <a:t>Are there any risks/issues to the stakeholders that were missing? IE reputational risk. Minimising access to troops to reduce risk of further COVID outbreaks??</a:t>
            </a:r>
          </a:p>
          <a:p>
            <a:endParaRPr lang="en-AU" baseline="0" dirty="0"/>
          </a:p>
          <a:p>
            <a:r>
              <a:rPr lang="en-AU" baseline="0" dirty="0"/>
              <a:t>Short of postponing the project which risks losing PHDs and key researchers resulting in further delays in re-hiring, we need to look for new sustainable solutions.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6341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So </a:t>
            </a:r>
            <a:r>
              <a:rPr lang="en-AU" baseline="0" dirty="0" err="1"/>
              <a:t>weve</a:t>
            </a:r>
            <a:r>
              <a:rPr lang="en-AU" baseline="0" dirty="0"/>
              <a:t> asked our </a:t>
            </a:r>
            <a:r>
              <a:rPr lang="en-AU" baseline="0" dirty="0" err="1"/>
              <a:t>uni</a:t>
            </a:r>
            <a:r>
              <a:rPr lang="en-AU" baseline="0" dirty="0"/>
              <a:t> leads to send through the issues </a:t>
            </a:r>
            <a:r>
              <a:rPr lang="en-AU" baseline="0" dirty="0" err="1"/>
              <a:t>theyre</a:t>
            </a:r>
            <a:r>
              <a:rPr lang="en-AU" baseline="0" dirty="0"/>
              <a:t> currently experiencing and what solutions they may be using to overcome their issues. </a:t>
            </a:r>
          </a:p>
          <a:p>
            <a:endParaRPr lang="en-AU" baseline="0" dirty="0"/>
          </a:p>
          <a:p>
            <a:r>
              <a:rPr lang="en-AU" baseline="0" dirty="0"/>
              <a:t>Noted issues are:</a:t>
            </a:r>
          </a:p>
          <a:p>
            <a:endParaRPr lang="en-AU" baseline="0" dirty="0"/>
          </a:p>
          <a:p>
            <a:r>
              <a:rPr lang="en-AU" baseline="0" dirty="0"/>
              <a:t>Any issues you are facing that isn’t covered here? Or any observations </a:t>
            </a:r>
          </a:p>
          <a:p>
            <a:r>
              <a:rPr lang="en-AU" baseline="0" dirty="0"/>
              <a:t>Are there any risks/issues to the stakeholders that were missing? IE reputational risk. Minimising access to troops to reduce risk of further COVID outbreaks??</a:t>
            </a:r>
          </a:p>
          <a:p>
            <a:endParaRPr lang="en-AU" baseline="0" dirty="0"/>
          </a:p>
          <a:p>
            <a:r>
              <a:rPr lang="en-AU" baseline="0" dirty="0"/>
              <a:t>Short of postponing the project which risks losing PHDs and key researchers resulting in further delays in re-hiring, we need to look for new sustainable solutions.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882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So </a:t>
            </a:r>
            <a:r>
              <a:rPr lang="en-AU" baseline="0" dirty="0" err="1"/>
              <a:t>weve</a:t>
            </a:r>
            <a:r>
              <a:rPr lang="en-AU" baseline="0" dirty="0"/>
              <a:t> asked our </a:t>
            </a:r>
            <a:r>
              <a:rPr lang="en-AU" baseline="0" dirty="0" err="1"/>
              <a:t>uni</a:t>
            </a:r>
            <a:r>
              <a:rPr lang="en-AU" baseline="0" dirty="0"/>
              <a:t> leads to send through the issues </a:t>
            </a:r>
            <a:r>
              <a:rPr lang="en-AU" baseline="0" dirty="0" err="1"/>
              <a:t>theyre</a:t>
            </a:r>
            <a:r>
              <a:rPr lang="en-AU" baseline="0" dirty="0"/>
              <a:t> currently experiencing and what solutions they may be using to overcome their issues. </a:t>
            </a:r>
          </a:p>
          <a:p>
            <a:endParaRPr lang="en-AU" baseline="0" dirty="0"/>
          </a:p>
          <a:p>
            <a:r>
              <a:rPr lang="en-AU" baseline="0" dirty="0"/>
              <a:t>Noted issues are:</a:t>
            </a:r>
          </a:p>
          <a:p>
            <a:endParaRPr lang="en-AU" baseline="0" dirty="0"/>
          </a:p>
          <a:p>
            <a:r>
              <a:rPr lang="en-AU" baseline="0" dirty="0"/>
              <a:t>Any issues you are facing that isn’t covered here? Or any observations </a:t>
            </a:r>
          </a:p>
          <a:p>
            <a:r>
              <a:rPr lang="en-AU" baseline="0" dirty="0"/>
              <a:t>Are there any risks/issues to the stakeholders that were missing? IE reputational risk. Minimising access to troops to reduce risk of further COVID outbreaks??</a:t>
            </a:r>
          </a:p>
          <a:p>
            <a:endParaRPr lang="en-AU" baseline="0" dirty="0"/>
          </a:p>
          <a:p>
            <a:r>
              <a:rPr lang="en-AU" baseline="0" dirty="0"/>
              <a:t>Short of postponing the project which risks losing PHDs and key researchers resulting in further delays in re-hiring, we need to look for new sustainable solutions.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8352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So </a:t>
            </a:r>
            <a:r>
              <a:rPr lang="en-AU" baseline="0" dirty="0" err="1"/>
              <a:t>weve</a:t>
            </a:r>
            <a:r>
              <a:rPr lang="en-AU" baseline="0" dirty="0"/>
              <a:t> asked our </a:t>
            </a:r>
            <a:r>
              <a:rPr lang="en-AU" baseline="0" dirty="0" err="1"/>
              <a:t>uni</a:t>
            </a:r>
            <a:r>
              <a:rPr lang="en-AU" baseline="0" dirty="0"/>
              <a:t> leads to send through the issues </a:t>
            </a:r>
            <a:r>
              <a:rPr lang="en-AU" baseline="0" dirty="0" err="1"/>
              <a:t>theyre</a:t>
            </a:r>
            <a:r>
              <a:rPr lang="en-AU" baseline="0" dirty="0"/>
              <a:t> currently experiencing and what solutions they may be using to overcome their issues. </a:t>
            </a:r>
          </a:p>
          <a:p>
            <a:endParaRPr lang="en-AU" baseline="0" dirty="0"/>
          </a:p>
          <a:p>
            <a:r>
              <a:rPr lang="en-AU" baseline="0" dirty="0"/>
              <a:t>Noted issues are:</a:t>
            </a:r>
          </a:p>
          <a:p>
            <a:endParaRPr lang="en-AU" baseline="0" dirty="0"/>
          </a:p>
          <a:p>
            <a:r>
              <a:rPr lang="en-AU" baseline="0" dirty="0"/>
              <a:t>Any issues you are facing that isn’t covered here? Or any observations </a:t>
            </a:r>
          </a:p>
          <a:p>
            <a:r>
              <a:rPr lang="en-AU" baseline="0" dirty="0"/>
              <a:t>Are there any risks/issues to the stakeholders that were missing? IE reputational risk. Minimising access to troops to reduce risk of further COVID outbreaks??</a:t>
            </a:r>
          </a:p>
          <a:p>
            <a:endParaRPr lang="en-AU" baseline="0" dirty="0"/>
          </a:p>
          <a:p>
            <a:r>
              <a:rPr lang="en-AU" baseline="0" dirty="0"/>
              <a:t>Short of postponing the project which risks losing PHDs and key researchers resulting in further delays in re-hiring, we need to look for new sustainable solutions.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1496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So </a:t>
            </a:r>
            <a:r>
              <a:rPr lang="en-AU" baseline="0" dirty="0" err="1"/>
              <a:t>weve</a:t>
            </a:r>
            <a:r>
              <a:rPr lang="en-AU" baseline="0" dirty="0"/>
              <a:t> asked our </a:t>
            </a:r>
            <a:r>
              <a:rPr lang="en-AU" baseline="0" dirty="0" err="1"/>
              <a:t>uni</a:t>
            </a:r>
            <a:r>
              <a:rPr lang="en-AU" baseline="0" dirty="0"/>
              <a:t> leads to send through the issues </a:t>
            </a:r>
            <a:r>
              <a:rPr lang="en-AU" baseline="0" dirty="0" err="1"/>
              <a:t>theyre</a:t>
            </a:r>
            <a:r>
              <a:rPr lang="en-AU" baseline="0" dirty="0"/>
              <a:t> currently experiencing and what solutions they may be using to overcome their issues. </a:t>
            </a:r>
          </a:p>
          <a:p>
            <a:endParaRPr lang="en-AU" baseline="0" dirty="0"/>
          </a:p>
          <a:p>
            <a:r>
              <a:rPr lang="en-AU" baseline="0" dirty="0"/>
              <a:t>Noted issues are:</a:t>
            </a:r>
          </a:p>
          <a:p>
            <a:endParaRPr lang="en-AU" baseline="0" dirty="0"/>
          </a:p>
          <a:p>
            <a:r>
              <a:rPr lang="en-AU" baseline="0" dirty="0"/>
              <a:t>Any issues you are facing that isn’t covered here? Or any observations </a:t>
            </a:r>
          </a:p>
          <a:p>
            <a:r>
              <a:rPr lang="en-AU" baseline="0" dirty="0"/>
              <a:t>Are there any risks/issues to the stakeholders that were missing? IE reputational risk. Minimising access to troops to reduce risk of further COVID outbreaks??</a:t>
            </a:r>
          </a:p>
          <a:p>
            <a:endParaRPr lang="en-AU" baseline="0" dirty="0"/>
          </a:p>
          <a:p>
            <a:r>
              <a:rPr lang="en-AU" baseline="0" dirty="0"/>
              <a:t>Short of postponing the project which risks losing PHDs and key researchers resulting in further delays in re-hiring, we need to look for new sustainable solutions.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3627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So </a:t>
            </a:r>
            <a:r>
              <a:rPr lang="en-AU" baseline="0" dirty="0" err="1"/>
              <a:t>weve</a:t>
            </a:r>
            <a:r>
              <a:rPr lang="en-AU" baseline="0" dirty="0"/>
              <a:t> asked our </a:t>
            </a:r>
            <a:r>
              <a:rPr lang="en-AU" baseline="0" dirty="0" err="1"/>
              <a:t>uni</a:t>
            </a:r>
            <a:r>
              <a:rPr lang="en-AU" baseline="0" dirty="0"/>
              <a:t> leads to send through the issues </a:t>
            </a:r>
            <a:r>
              <a:rPr lang="en-AU" baseline="0" dirty="0" err="1"/>
              <a:t>theyre</a:t>
            </a:r>
            <a:r>
              <a:rPr lang="en-AU" baseline="0" dirty="0"/>
              <a:t> currently experiencing and what solutions they may be using to overcome their issues. </a:t>
            </a:r>
          </a:p>
          <a:p>
            <a:endParaRPr lang="en-AU" baseline="0" dirty="0"/>
          </a:p>
          <a:p>
            <a:r>
              <a:rPr lang="en-AU" baseline="0" dirty="0"/>
              <a:t>Noted issues are:</a:t>
            </a:r>
          </a:p>
          <a:p>
            <a:endParaRPr lang="en-AU" baseline="0" dirty="0"/>
          </a:p>
          <a:p>
            <a:r>
              <a:rPr lang="en-AU" baseline="0" dirty="0"/>
              <a:t>Any issues you are facing that isn’t covered here? Or any observations </a:t>
            </a:r>
          </a:p>
          <a:p>
            <a:r>
              <a:rPr lang="en-AU" baseline="0" dirty="0"/>
              <a:t>Are there any risks/issues to the stakeholders that were missing? IE reputational risk. Minimising access to troops to reduce risk of further COVID outbreaks??</a:t>
            </a:r>
          </a:p>
          <a:p>
            <a:endParaRPr lang="en-AU" baseline="0" dirty="0"/>
          </a:p>
          <a:p>
            <a:r>
              <a:rPr lang="en-AU" baseline="0" dirty="0"/>
              <a:t>Short of postponing the project which risks losing PHDs and key researchers resulting in further delays in re-hiring, we need to look for new sustainable solutions.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845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282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518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0655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1 Officia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8032" y="1806683"/>
            <a:ext cx="7774617" cy="4465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08025" y="1181100"/>
            <a:ext cx="7774624" cy="62558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AU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58025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</a:defRPr>
            </a:lvl1pPr>
            <a:lvl5pPr>
              <a:defRPr/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58025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+mn-cs"/>
              </a:rPr>
              <a:t>PowerPoint Section Heading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324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235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831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238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29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61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840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64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51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3DFFF-1788-42AB-AE55-80B044579CA5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9A3D-18E9-4730-97BB-639BD67C4E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79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09336"/>
            <a:ext cx="9144000" cy="54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Main issues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" y="6189828"/>
            <a:ext cx="9068583" cy="318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64" y="6441420"/>
            <a:ext cx="1577686" cy="4165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417" y="6529001"/>
            <a:ext cx="3064403" cy="270916"/>
            <a:chOff x="75417" y="6562253"/>
            <a:chExt cx="3064403" cy="270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17" y="6562253"/>
              <a:ext cx="2158736" cy="2466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084" y="6680927"/>
              <a:ext cx="2158736" cy="1522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41315" y="782035"/>
            <a:ext cx="3270479" cy="387820"/>
            <a:chOff x="-1" y="827755"/>
            <a:chExt cx="3411796" cy="387820"/>
          </a:xfrm>
          <a:solidFill>
            <a:schemeClr val="accent1">
              <a:lumMod val="50000"/>
            </a:schemeClr>
          </a:solidFill>
        </p:grpSpPr>
        <p:sp>
          <p:nvSpPr>
            <p:cNvPr id="14" name="Flowchart: Data 13"/>
            <p:cNvSpPr/>
            <p:nvPr/>
          </p:nvSpPr>
          <p:spPr>
            <a:xfrm>
              <a:off x="688259" y="827755"/>
              <a:ext cx="2723536" cy="38782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" y="827756"/>
              <a:ext cx="1632155" cy="387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3355" y="1382050"/>
            <a:ext cx="669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Georgia" panose="02040502050405020303" pitchFamily="18" charset="0"/>
              </a:rPr>
              <a:t>Partners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3153" y="1751419"/>
            <a:ext cx="7400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The University of Queensland: Paul Dux, Jason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Mattingley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, Hannah Filmer, </a:t>
            </a: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						Li-Ann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Leow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, Shane Ehrhardt, Yohan Wards</a:t>
            </a: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Oxford: 		Charlotte Stagg</a:t>
            </a: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DSTG: 					Nick Willmot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355" y="4819169"/>
            <a:ext cx="669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Georgia" panose="02040502050405020303" pitchFamily="18" charset="0"/>
              </a:rPr>
              <a:t>Product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3153" y="5183209"/>
            <a:ext cx="7400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Development and refinement of an optimal combined training and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design for use with ADF personnel.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Detailed report on the utility of combined training and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for improving cognition including individual mediating variables.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355" y="2927226"/>
            <a:ext cx="669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Georgia" panose="02040502050405020303" pitchFamily="18" charset="0"/>
              </a:rPr>
              <a:t>Purpose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3153" y="3288423"/>
            <a:ext cx="7781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Assess benefits of combined training and transcranial direct current stimulation (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) at improving performance in military relevant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Examine longevity and transferability of combined training and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Use neuroimaging to investigate the parameters that mediate and predict the effect of transcranial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Identify optimal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intensity for use with ADF personnel.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1471" y="787723"/>
            <a:ext cx="297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Description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0204" y="833443"/>
            <a:ext cx="68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Brain Stimulation</a:t>
            </a:r>
          </a:p>
        </p:txBody>
      </p:sp>
      <p:sp>
        <p:nvSpPr>
          <p:cNvPr id="27" name="Text Placeholder 10"/>
          <p:cNvSpPr txBox="1">
            <a:spLocks/>
          </p:cNvSpPr>
          <p:nvPr/>
        </p:nvSpPr>
        <p:spPr>
          <a:xfrm>
            <a:off x="1705866" y="245285"/>
            <a:ext cx="5926309" cy="788650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chemeClr val="bg1"/>
                </a:solidFill>
                <a:effectLst>
                  <a:outerShdw blurRad="292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Human Performance Projects</a:t>
            </a:r>
          </a:p>
        </p:txBody>
      </p:sp>
    </p:spTree>
    <p:extLst>
      <p:ext uri="{BB962C8B-B14F-4D97-AF65-F5344CB8AC3E}">
        <p14:creationId xmlns:p14="http://schemas.microsoft.com/office/powerpoint/2010/main" val="376492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09336"/>
            <a:ext cx="9144000" cy="54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Main issues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" y="6189828"/>
            <a:ext cx="9068583" cy="318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64" y="6441420"/>
            <a:ext cx="1577686" cy="4165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417" y="6529001"/>
            <a:ext cx="3064403" cy="270916"/>
            <a:chOff x="75417" y="6562253"/>
            <a:chExt cx="3064403" cy="270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17" y="6562253"/>
              <a:ext cx="2158736" cy="2466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084" y="6680927"/>
              <a:ext cx="2158736" cy="1522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41315" y="782035"/>
            <a:ext cx="3270479" cy="387820"/>
            <a:chOff x="-1" y="827755"/>
            <a:chExt cx="3411796" cy="387820"/>
          </a:xfrm>
          <a:solidFill>
            <a:schemeClr val="accent1">
              <a:lumMod val="75000"/>
            </a:schemeClr>
          </a:solidFill>
        </p:grpSpPr>
        <p:sp>
          <p:nvSpPr>
            <p:cNvPr id="14" name="Flowchart: Data 13"/>
            <p:cNvSpPr/>
            <p:nvPr/>
          </p:nvSpPr>
          <p:spPr>
            <a:xfrm>
              <a:off x="688259" y="827755"/>
              <a:ext cx="2723536" cy="38782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" y="827756"/>
              <a:ext cx="1632155" cy="387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3355" y="1413265"/>
            <a:ext cx="669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Georgia" panose="02040502050405020303" pitchFamily="18" charset="0"/>
              </a:rPr>
              <a:t>What we have learnt so far?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3153" y="1813375"/>
            <a:ext cx="74009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Completed large scale study (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= 178) showing evidence of combined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and training leading to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sustrained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transfer of training benefits.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Have used MRI, and specifically magnetic resonance spectroscopy (MRS), to show that neurochemical concentrations in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prefontal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cortex predict the impact of training and stimulation.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55" y="3667059"/>
            <a:ext cx="669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Georgia" panose="02040502050405020303" pitchFamily="18" charset="0"/>
              </a:rPr>
              <a:t>What does that mean for ADF capabilities?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3153" y="4067169"/>
            <a:ext cx="740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remains a viable cognitive intervention for ADF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Collectively our studies will be essential for informing ADF regarding the efficacy of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1471" y="787723"/>
            <a:ext cx="297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 to Impact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0204" y="833443"/>
            <a:ext cx="68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Brain Stimulation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05866" y="245285"/>
            <a:ext cx="5926309" cy="788650"/>
          </a:xfrm>
          <a:noFill/>
          <a:ln w="31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AU" dirty="0">
                <a:solidFill>
                  <a:schemeClr val="bg1"/>
                </a:solidFill>
                <a:effectLst>
                  <a:outerShdw blurRad="292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Human Performance Projects</a:t>
            </a:r>
          </a:p>
        </p:txBody>
      </p:sp>
    </p:spTree>
    <p:extLst>
      <p:ext uri="{BB962C8B-B14F-4D97-AF65-F5344CB8AC3E}">
        <p14:creationId xmlns:p14="http://schemas.microsoft.com/office/powerpoint/2010/main" val="1620507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09336"/>
            <a:ext cx="9144000" cy="54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Main issues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" y="6189828"/>
            <a:ext cx="9068583" cy="318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64" y="6441420"/>
            <a:ext cx="1577686" cy="4165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417" y="6529001"/>
            <a:ext cx="3064403" cy="270916"/>
            <a:chOff x="75417" y="6562253"/>
            <a:chExt cx="3064403" cy="270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17" y="6562253"/>
              <a:ext cx="2158736" cy="2466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084" y="6680927"/>
              <a:ext cx="2158736" cy="1522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41315" y="782035"/>
            <a:ext cx="3270479" cy="387820"/>
            <a:chOff x="-1" y="827755"/>
            <a:chExt cx="3411796" cy="387820"/>
          </a:xfrm>
          <a:solidFill>
            <a:schemeClr val="accent6">
              <a:lumMod val="75000"/>
            </a:schemeClr>
          </a:solidFill>
        </p:grpSpPr>
        <p:sp>
          <p:nvSpPr>
            <p:cNvPr id="14" name="Flowchart: Data 13"/>
            <p:cNvSpPr/>
            <p:nvPr/>
          </p:nvSpPr>
          <p:spPr>
            <a:xfrm>
              <a:off x="688259" y="827755"/>
              <a:ext cx="2723536" cy="38782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" y="827756"/>
              <a:ext cx="1632155" cy="387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1471" y="787723"/>
            <a:ext cx="297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0204" y="833443"/>
            <a:ext cx="68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Brain Stimulation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05866" y="245285"/>
            <a:ext cx="5926309" cy="788650"/>
          </a:xfrm>
          <a:noFill/>
          <a:ln w="31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AU" dirty="0">
                <a:solidFill>
                  <a:schemeClr val="bg1"/>
                </a:solidFill>
                <a:effectLst>
                  <a:outerShdw blurRad="292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Human Performance Projects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467A4B-9BC0-635E-6026-7C59C484A121}"/>
              </a:ext>
            </a:extLst>
          </p:cNvPr>
          <p:cNvGrpSpPr>
            <a:grpSpLocks noChangeAspect="1"/>
          </p:cNvGrpSpPr>
          <p:nvPr/>
        </p:nvGrpSpPr>
        <p:grpSpPr>
          <a:xfrm>
            <a:off x="668554" y="1493891"/>
            <a:ext cx="7853566" cy="4536000"/>
            <a:chOff x="1187574" y="966646"/>
            <a:chExt cx="9715543" cy="5611424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DE0F2A9-2DE7-6C6C-D8BF-4B6D85C2A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851" t="23743" r="70907"/>
            <a:stretch/>
          </p:blipFill>
          <p:spPr>
            <a:xfrm>
              <a:off x="2170525" y="1487071"/>
              <a:ext cx="845128" cy="5074722"/>
            </a:xfrm>
            <a:prstGeom prst="rect">
              <a:avLst/>
            </a:prstGeom>
          </p:spPr>
        </p:pic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E390FB4-9BE8-4D65-3E71-4EBD95BF0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001" t="23929" r="30311" b="54784"/>
            <a:stretch/>
          </p:blipFill>
          <p:spPr>
            <a:xfrm>
              <a:off x="3105291" y="1487071"/>
              <a:ext cx="4131638" cy="16128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D3CA22-F5D3-1BE8-953F-CB225350FA42}"/>
                </a:ext>
              </a:extLst>
            </p:cNvPr>
            <p:cNvSpPr txBox="1"/>
            <p:nvPr/>
          </p:nvSpPr>
          <p:spPr>
            <a:xfrm>
              <a:off x="1389029" y="972780"/>
              <a:ext cx="1562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Pre-Training</a:t>
              </a:r>
            </a:p>
          </p:txBody>
        </p:sp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41FC95D-710D-FBD9-6DC7-CC7DA6397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851" t="23743" r="70907"/>
            <a:stretch/>
          </p:blipFill>
          <p:spPr>
            <a:xfrm>
              <a:off x="7326567" y="1487071"/>
              <a:ext cx="845128" cy="50747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24D0B1-1644-A342-E889-4905F8F9287C}"/>
                </a:ext>
              </a:extLst>
            </p:cNvPr>
            <p:cNvSpPr txBox="1"/>
            <p:nvPr/>
          </p:nvSpPr>
          <p:spPr>
            <a:xfrm>
              <a:off x="7498033" y="966646"/>
              <a:ext cx="1668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Post-Training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1252F3-4615-BED4-BECE-EE1985C3FD0C}"/>
                </a:ext>
              </a:extLst>
            </p:cNvPr>
            <p:cNvSpPr txBox="1"/>
            <p:nvPr/>
          </p:nvSpPr>
          <p:spPr>
            <a:xfrm>
              <a:off x="4115372" y="4400591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 = 178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1CD377-F50D-E4AB-8DE9-869947AEC1FB}"/>
                </a:ext>
              </a:extLst>
            </p:cNvPr>
            <p:cNvSpPr txBox="1"/>
            <p:nvPr/>
          </p:nvSpPr>
          <p:spPr>
            <a:xfrm>
              <a:off x="4291668" y="1008877"/>
              <a:ext cx="2285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Days of Training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3EDB46-3471-ECA7-6629-7918627B9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3452" r="91598"/>
            <a:stretch/>
          </p:blipFill>
          <p:spPr>
            <a:xfrm>
              <a:off x="10083129" y="1487071"/>
              <a:ext cx="819988" cy="5090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00F46E-E05C-1B71-B78F-6390008B8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3452" r="91598"/>
            <a:stretch/>
          </p:blipFill>
          <p:spPr>
            <a:xfrm>
              <a:off x="8332171" y="1487071"/>
              <a:ext cx="819988" cy="50909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CB75B73-27DE-C5E1-B864-403720A0F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3452" r="91598"/>
            <a:stretch/>
          </p:blipFill>
          <p:spPr>
            <a:xfrm>
              <a:off x="1187574" y="1487071"/>
              <a:ext cx="819988" cy="509099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FCC402-33FE-F0D5-E761-CD52CF879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8872"/>
            <a:stretch/>
          </p:blipFill>
          <p:spPr>
            <a:xfrm>
              <a:off x="2210718" y="2529384"/>
              <a:ext cx="804935" cy="881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31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09336"/>
            <a:ext cx="9144000" cy="54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Main issues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" y="6189828"/>
            <a:ext cx="9068583" cy="318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64" y="6441420"/>
            <a:ext cx="1577686" cy="4165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417" y="6529001"/>
            <a:ext cx="3064403" cy="270916"/>
            <a:chOff x="75417" y="6562253"/>
            <a:chExt cx="3064403" cy="270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17" y="6562253"/>
              <a:ext cx="2158736" cy="2466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084" y="6680927"/>
              <a:ext cx="2158736" cy="1522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41315" y="782035"/>
            <a:ext cx="3270479" cy="387820"/>
            <a:chOff x="-1" y="827755"/>
            <a:chExt cx="3411796" cy="387820"/>
          </a:xfrm>
          <a:solidFill>
            <a:schemeClr val="accent6">
              <a:lumMod val="75000"/>
            </a:schemeClr>
          </a:solidFill>
        </p:grpSpPr>
        <p:sp>
          <p:nvSpPr>
            <p:cNvPr id="14" name="Flowchart: Data 13"/>
            <p:cNvSpPr/>
            <p:nvPr/>
          </p:nvSpPr>
          <p:spPr>
            <a:xfrm>
              <a:off x="688259" y="827755"/>
              <a:ext cx="2723536" cy="38782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" y="827756"/>
              <a:ext cx="1632155" cy="387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1471" y="787723"/>
            <a:ext cx="297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0204" y="833443"/>
            <a:ext cx="68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Brain Stimulation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05866" y="245285"/>
            <a:ext cx="5926309" cy="788650"/>
          </a:xfrm>
          <a:noFill/>
          <a:ln w="31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AU" dirty="0">
                <a:solidFill>
                  <a:schemeClr val="bg1"/>
                </a:solidFill>
                <a:effectLst>
                  <a:outerShdw blurRad="292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Human Performance Projects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90202E-EB5B-B238-DA06-AE2544B04F6D}"/>
              </a:ext>
            </a:extLst>
          </p:cNvPr>
          <p:cNvGrpSpPr>
            <a:grpSpLocks noChangeAspect="1"/>
          </p:cNvGrpSpPr>
          <p:nvPr/>
        </p:nvGrpSpPr>
        <p:grpSpPr>
          <a:xfrm>
            <a:off x="1154785" y="1418581"/>
            <a:ext cx="8197088" cy="4464000"/>
            <a:chOff x="344557" y="614070"/>
            <a:chExt cx="10651014" cy="5800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6B069A-FCBE-6900-A31E-1F6A6C628C29}"/>
                </a:ext>
              </a:extLst>
            </p:cNvPr>
            <p:cNvSpPr txBox="1"/>
            <p:nvPr/>
          </p:nvSpPr>
          <p:spPr>
            <a:xfrm>
              <a:off x="7799151" y="614070"/>
              <a:ext cx="31964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 = ~35 per group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CC9D5C-2EEA-525D-4AA8-A49B7359A636}"/>
                </a:ext>
              </a:extLst>
            </p:cNvPr>
            <p:cNvGrpSpPr/>
            <p:nvPr/>
          </p:nvGrpSpPr>
          <p:grpSpPr>
            <a:xfrm>
              <a:off x="344557" y="844902"/>
              <a:ext cx="5947516" cy="5569527"/>
              <a:chOff x="695400" y="844903"/>
              <a:chExt cx="5947516" cy="556952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E2D620B-4377-C2C8-1BB3-AC5D3E469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3299" y="844903"/>
                <a:ext cx="5579617" cy="5569527"/>
              </a:xfrm>
              <a:prstGeom prst="rect">
                <a:avLst/>
              </a:prstGeom>
            </p:spPr>
          </p:pic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2D0F69F8-BB76-7330-3407-19A2FE327387}"/>
                  </a:ext>
                </a:extLst>
              </p:cNvPr>
              <p:cNvSpPr/>
              <p:nvPr/>
            </p:nvSpPr>
            <p:spPr>
              <a:xfrm>
                <a:off x="695400" y="1075735"/>
                <a:ext cx="1150788" cy="52335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12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09336"/>
            <a:ext cx="9144000" cy="54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Main issues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" y="6189828"/>
            <a:ext cx="9068583" cy="318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64" y="6441420"/>
            <a:ext cx="1577686" cy="4165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417" y="6529001"/>
            <a:ext cx="3064403" cy="270916"/>
            <a:chOff x="75417" y="6562253"/>
            <a:chExt cx="3064403" cy="270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17" y="6562253"/>
              <a:ext cx="2158736" cy="2466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084" y="6680927"/>
              <a:ext cx="2158736" cy="1522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41315" y="782035"/>
            <a:ext cx="3270479" cy="387820"/>
            <a:chOff x="-1" y="827755"/>
            <a:chExt cx="3411796" cy="387820"/>
          </a:xfrm>
          <a:solidFill>
            <a:schemeClr val="accent6">
              <a:lumMod val="75000"/>
            </a:schemeClr>
          </a:solidFill>
        </p:grpSpPr>
        <p:sp>
          <p:nvSpPr>
            <p:cNvPr id="14" name="Flowchart: Data 13"/>
            <p:cNvSpPr/>
            <p:nvPr/>
          </p:nvSpPr>
          <p:spPr>
            <a:xfrm>
              <a:off x="688259" y="827755"/>
              <a:ext cx="2723536" cy="38782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" y="827756"/>
              <a:ext cx="1632155" cy="387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1471" y="787723"/>
            <a:ext cx="297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0204" y="833443"/>
            <a:ext cx="68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Brain Stimulation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05866" y="245285"/>
            <a:ext cx="5926309" cy="788650"/>
          </a:xfrm>
          <a:noFill/>
          <a:ln w="31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AU" dirty="0">
                <a:solidFill>
                  <a:schemeClr val="bg1"/>
                </a:solidFill>
                <a:effectLst>
                  <a:outerShdw blurRad="292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Human Performance Projects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DF1E28-10D0-3D33-EB30-2345F91175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002" y="1349940"/>
            <a:ext cx="7066569" cy="47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09336"/>
            <a:ext cx="9144000" cy="54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Main issues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" y="6189828"/>
            <a:ext cx="9068583" cy="318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64" y="6441420"/>
            <a:ext cx="1577686" cy="4165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417" y="6529001"/>
            <a:ext cx="3064403" cy="270916"/>
            <a:chOff x="75417" y="6562253"/>
            <a:chExt cx="3064403" cy="270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17" y="6562253"/>
              <a:ext cx="2158736" cy="2466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084" y="6680927"/>
              <a:ext cx="2158736" cy="1522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41315" y="782035"/>
            <a:ext cx="3270479" cy="387820"/>
            <a:chOff x="-1" y="827755"/>
            <a:chExt cx="3411796" cy="387820"/>
          </a:xfrm>
          <a:solidFill>
            <a:schemeClr val="accent6">
              <a:lumMod val="75000"/>
            </a:schemeClr>
          </a:solidFill>
        </p:grpSpPr>
        <p:sp>
          <p:nvSpPr>
            <p:cNvPr id="14" name="Flowchart: Data 13"/>
            <p:cNvSpPr/>
            <p:nvPr/>
          </p:nvSpPr>
          <p:spPr>
            <a:xfrm>
              <a:off x="688259" y="827755"/>
              <a:ext cx="2723536" cy="38782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" y="827756"/>
              <a:ext cx="1632155" cy="387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1471" y="787723"/>
            <a:ext cx="297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0204" y="833443"/>
            <a:ext cx="68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Brain Stimulation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05866" y="245285"/>
            <a:ext cx="5926309" cy="788650"/>
          </a:xfrm>
          <a:noFill/>
          <a:ln w="31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AU" dirty="0">
                <a:solidFill>
                  <a:schemeClr val="bg1"/>
                </a:solidFill>
                <a:effectLst>
                  <a:outerShdw blurRad="292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Human Performance Projects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E4126F2-9AD8-6020-A8AB-04FF468749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70"/>
          <a:stretch/>
        </p:blipFill>
        <p:spPr>
          <a:xfrm>
            <a:off x="1536525" y="1202581"/>
            <a:ext cx="6077015" cy="511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BEAB19-75B2-94A8-70B7-99E8955D8A2F}"/>
              </a:ext>
            </a:extLst>
          </p:cNvPr>
          <p:cNvSpPr txBox="1"/>
          <p:nvPr/>
        </p:nvSpPr>
        <p:spPr>
          <a:xfrm>
            <a:off x="8776252" y="2683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1550</TotalTime>
  <Words>918</Words>
  <Application>Microsoft Macintosh PowerPoint</Application>
  <PresentationFormat>On-screen Show (4:3)</PresentationFormat>
  <Paragraphs>102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Georgia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Defence Science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Headley, Lisa</dc:creator>
  <cp:lastModifiedBy>Paul Dux</cp:lastModifiedBy>
  <cp:revision>51</cp:revision>
  <dcterms:created xsi:type="dcterms:W3CDTF">2020-10-20T23:56:55Z</dcterms:created>
  <dcterms:modified xsi:type="dcterms:W3CDTF">2022-11-09T03:33:29Z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BW3799954</vt:lpwstr>
  </property>
  <property fmtid="{D5CDD505-2E9C-101B-9397-08002B2CF9AE}" pid="4" name="Objective-Title">
    <vt:lpwstr>2022 UQ HPRnet Symposium Presentation_PED2</vt:lpwstr>
  </property>
  <property fmtid="{D5CDD505-2E9C-101B-9397-08002B2CF9AE}" pid="5" name="Objective-Comment">
    <vt:lpwstr/>
  </property>
  <property fmtid="{D5CDD505-2E9C-101B-9397-08002B2CF9AE}" pid="6" name="Objective-CreationStamp">
    <vt:filetime>2022-11-15T00:02:23Z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2022-11-15T00:02:23Z</vt:filetime>
  </property>
  <property fmtid="{D5CDD505-2E9C-101B-9397-08002B2CF9AE}" pid="10" name="Objective-ModificationStamp">
    <vt:filetime>2022-11-15T00:02:35Z</vt:filetime>
  </property>
  <property fmtid="{D5CDD505-2E9C-101B-9397-08002B2CF9AE}" pid="11" name="Objective-Owner">
    <vt:lpwstr>Headley, Lisa MRS (DST Group)</vt:lpwstr>
  </property>
  <property fmtid="{D5CDD505-2E9C-101B-9397-08002B2CF9AE}" pid="12" name="Objective-Path">
    <vt:lpwstr>Objective Global Folder - PROD:Defence Business Units:Defence Science and Technology Group:LD : DSTG Land Division:10 MSTC Human Systems Performance:RL HSP:Strategy:Human Performance AMLE:HPRnet:03. Program:Symposium:2022:Day 1 pressos:</vt:lpwstr>
  </property>
  <property fmtid="{D5CDD505-2E9C-101B-9397-08002B2CF9AE}" pid="13" name="Objective-Parent">
    <vt:lpwstr>Day 1 pressos</vt:lpwstr>
  </property>
  <property fmtid="{D5CDD505-2E9C-101B-9397-08002B2CF9AE}" pid="14" name="Objective-State">
    <vt:lpwstr>Published</vt:lpwstr>
  </property>
  <property fmtid="{D5CDD505-2E9C-101B-9397-08002B2CF9AE}" pid="15" name="Objective-Version">
    <vt:lpwstr>1.0</vt:lpwstr>
  </property>
  <property fmtid="{D5CDD505-2E9C-101B-9397-08002B2CF9AE}" pid="16" name="Objective-VersionNumber">
    <vt:i4>1</vt:i4>
  </property>
  <property fmtid="{D5CDD505-2E9C-101B-9397-08002B2CF9AE}" pid="17" name="Objective-VersionComment">
    <vt:lpwstr>First version</vt:lpwstr>
  </property>
  <property fmtid="{D5CDD505-2E9C-101B-9397-08002B2CF9AE}" pid="18" name="Objective-FileNumber">
    <vt:lpwstr/>
  </property>
  <property fmtid="{D5CDD505-2E9C-101B-9397-08002B2CF9AE}" pid="19" name="Objective-Classification">
    <vt:lpwstr>[Inherited - Unclassified]</vt:lpwstr>
  </property>
  <property fmtid="{D5CDD505-2E9C-101B-9397-08002B2CF9AE}" pid="20" name="Objective-Caveats">
    <vt:lpwstr/>
  </property>
  <property fmtid="{D5CDD505-2E9C-101B-9397-08002B2CF9AE}" pid="21" name="Objective-Document Type [system]">
    <vt:lpwstr/>
  </property>
  <property fmtid="{D5CDD505-2E9C-101B-9397-08002B2CF9AE}" pid="22" name="MSIP_Label_0f488380-630a-4f55-a077-a19445e3f360_Enabled">
    <vt:lpwstr>true</vt:lpwstr>
  </property>
  <property fmtid="{D5CDD505-2E9C-101B-9397-08002B2CF9AE}" pid="23" name="MSIP_Label_0f488380-630a-4f55-a077-a19445e3f360_SetDate">
    <vt:lpwstr>2022-11-09T03:25:44Z</vt:lpwstr>
  </property>
  <property fmtid="{D5CDD505-2E9C-101B-9397-08002B2CF9AE}" pid="24" name="MSIP_Label_0f488380-630a-4f55-a077-a19445e3f360_Method">
    <vt:lpwstr>Standard</vt:lpwstr>
  </property>
  <property fmtid="{D5CDD505-2E9C-101B-9397-08002B2CF9AE}" pid="25" name="MSIP_Label_0f488380-630a-4f55-a077-a19445e3f360_Name">
    <vt:lpwstr>OFFICIAL - INTERNAL</vt:lpwstr>
  </property>
  <property fmtid="{D5CDD505-2E9C-101B-9397-08002B2CF9AE}" pid="26" name="MSIP_Label_0f488380-630a-4f55-a077-a19445e3f360_SiteId">
    <vt:lpwstr>b6e377cf-9db3-46cb-91a2-fad9605bb15c</vt:lpwstr>
  </property>
  <property fmtid="{D5CDD505-2E9C-101B-9397-08002B2CF9AE}" pid="27" name="MSIP_Label_0f488380-630a-4f55-a077-a19445e3f360_ActionId">
    <vt:lpwstr>d175f313-ebdb-4f92-9cf9-6a3ac26b70ea</vt:lpwstr>
  </property>
  <property fmtid="{D5CDD505-2E9C-101B-9397-08002B2CF9AE}" pid="28" name="MSIP_Label_0f488380-630a-4f55-a077-a19445e3f360_ContentBits">
    <vt:lpwstr>0</vt:lpwstr>
  </property>
  <property fmtid="{D5CDD505-2E9C-101B-9397-08002B2CF9AE}" pid="29" name="Objective-Reason for Security Classification Change [system]">
    <vt:lpwstr/>
  </property>
</Properties>
</file>