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3" r:id="rId2"/>
    <p:sldId id="264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7AE"/>
    <a:srgbClr val="3F3C2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0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C055D-A9EC-4B8D-ABE5-CF2F52A31506}" type="datetimeFigureOut">
              <a:rPr lang="en-AU" smtClean="0"/>
              <a:t>23/11/2022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7DAB6-5213-4F0C-B068-CA1F203734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528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So </a:t>
            </a:r>
            <a:r>
              <a:rPr lang="en-AU" baseline="0" dirty="0" err="1"/>
              <a:t>weve</a:t>
            </a:r>
            <a:r>
              <a:rPr lang="en-AU" baseline="0" dirty="0"/>
              <a:t> asked our </a:t>
            </a:r>
            <a:r>
              <a:rPr lang="en-AU" baseline="0" dirty="0" err="1"/>
              <a:t>uni</a:t>
            </a:r>
            <a:r>
              <a:rPr lang="en-AU" baseline="0" dirty="0"/>
              <a:t> leads to send through the issues </a:t>
            </a:r>
            <a:r>
              <a:rPr lang="en-AU" baseline="0" dirty="0" err="1"/>
              <a:t>theyre</a:t>
            </a:r>
            <a:r>
              <a:rPr lang="en-AU" baseline="0" dirty="0"/>
              <a:t> currently experiencing and what solutions they may be using to overcome their issues. </a:t>
            </a:r>
          </a:p>
          <a:p>
            <a:endParaRPr lang="en-AU" baseline="0" dirty="0"/>
          </a:p>
          <a:p>
            <a:r>
              <a:rPr lang="en-AU" baseline="0" dirty="0"/>
              <a:t>Noted issues are:</a:t>
            </a:r>
          </a:p>
          <a:p>
            <a:endParaRPr lang="en-AU" baseline="0" dirty="0"/>
          </a:p>
          <a:p>
            <a:r>
              <a:rPr lang="en-AU" baseline="0" dirty="0"/>
              <a:t>Any issues you are facing that isn’t covered here? Or any observations </a:t>
            </a:r>
          </a:p>
          <a:p>
            <a:r>
              <a:rPr lang="en-AU" baseline="0" dirty="0"/>
              <a:t>Are there any risks/issues to the stakeholders that were missing? IE reputational risk. Minimising access to troops to reduce risk of further COVID outbreaks??</a:t>
            </a:r>
          </a:p>
          <a:p>
            <a:endParaRPr lang="en-AU" baseline="0" dirty="0"/>
          </a:p>
          <a:p>
            <a:r>
              <a:rPr lang="en-AU" baseline="0" dirty="0"/>
              <a:t>Short of postponing the project which risks losing PHDs and key researchers resulting in further delays in re-hiring, we need to look for new sustainable solutions.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6341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So </a:t>
            </a:r>
            <a:r>
              <a:rPr lang="en-AU" baseline="0" dirty="0" err="1"/>
              <a:t>weve</a:t>
            </a:r>
            <a:r>
              <a:rPr lang="en-AU" baseline="0" dirty="0"/>
              <a:t> asked our </a:t>
            </a:r>
            <a:r>
              <a:rPr lang="en-AU" baseline="0" dirty="0" err="1"/>
              <a:t>uni</a:t>
            </a:r>
            <a:r>
              <a:rPr lang="en-AU" baseline="0" dirty="0"/>
              <a:t> leads to send through the issues </a:t>
            </a:r>
            <a:r>
              <a:rPr lang="en-AU" baseline="0" dirty="0" err="1"/>
              <a:t>theyre</a:t>
            </a:r>
            <a:r>
              <a:rPr lang="en-AU" baseline="0" dirty="0"/>
              <a:t> currently experiencing and what solutions they may be using to overcome their issues. </a:t>
            </a:r>
          </a:p>
          <a:p>
            <a:endParaRPr lang="en-AU" baseline="0" dirty="0"/>
          </a:p>
          <a:p>
            <a:r>
              <a:rPr lang="en-AU" baseline="0" dirty="0"/>
              <a:t>Noted issues are:</a:t>
            </a:r>
          </a:p>
          <a:p>
            <a:endParaRPr lang="en-AU" baseline="0" dirty="0"/>
          </a:p>
          <a:p>
            <a:r>
              <a:rPr lang="en-AU" baseline="0" dirty="0"/>
              <a:t>Any issues you are facing that isn’t covered here? Or any observations </a:t>
            </a:r>
          </a:p>
          <a:p>
            <a:r>
              <a:rPr lang="en-AU" baseline="0" dirty="0"/>
              <a:t>Are there any risks/issues to the stakeholders that were missing? IE reputational risk. Minimising access to troops to reduce risk of further COVID outbreaks??</a:t>
            </a:r>
          </a:p>
          <a:p>
            <a:endParaRPr lang="en-AU" baseline="0" dirty="0"/>
          </a:p>
          <a:p>
            <a:r>
              <a:rPr lang="en-AU" baseline="0" dirty="0"/>
              <a:t>Short of postponing the project which risks losing PHDs and key researchers resulting in further delays in re-hiring, we need to look for new sustainable solutions.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0882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So </a:t>
            </a:r>
            <a:r>
              <a:rPr lang="en-AU" baseline="0" dirty="0" err="1"/>
              <a:t>weve</a:t>
            </a:r>
            <a:r>
              <a:rPr lang="en-AU" baseline="0" dirty="0"/>
              <a:t> asked our </a:t>
            </a:r>
            <a:r>
              <a:rPr lang="en-AU" baseline="0" dirty="0" err="1"/>
              <a:t>uni</a:t>
            </a:r>
            <a:r>
              <a:rPr lang="en-AU" baseline="0" dirty="0"/>
              <a:t> leads to send through the issues </a:t>
            </a:r>
            <a:r>
              <a:rPr lang="en-AU" baseline="0" dirty="0" err="1"/>
              <a:t>theyre</a:t>
            </a:r>
            <a:r>
              <a:rPr lang="en-AU" baseline="0" dirty="0"/>
              <a:t> currently experiencing and what solutions they may be using to overcome their issues. </a:t>
            </a:r>
          </a:p>
          <a:p>
            <a:endParaRPr lang="en-AU" baseline="0" dirty="0"/>
          </a:p>
          <a:p>
            <a:r>
              <a:rPr lang="en-AU" baseline="0" dirty="0"/>
              <a:t>Noted issues are:</a:t>
            </a:r>
          </a:p>
          <a:p>
            <a:endParaRPr lang="en-AU" baseline="0" dirty="0"/>
          </a:p>
          <a:p>
            <a:r>
              <a:rPr lang="en-AU" baseline="0" dirty="0"/>
              <a:t>Any issues you are facing that isn’t covered here? Or any observations </a:t>
            </a:r>
          </a:p>
          <a:p>
            <a:r>
              <a:rPr lang="en-AU" baseline="0" dirty="0"/>
              <a:t>Are there any risks/issues to the stakeholders that were missing? IE reputational risk. Minimising access to troops to reduce risk of further COVID outbreaks??</a:t>
            </a:r>
          </a:p>
          <a:p>
            <a:endParaRPr lang="en-AU" baseline="0" dirty="0"/>
          </a:p>
          <a:p>
            <a:r>
              <a:rPr lang="en-AU" baseline="0" dirty="0"/>
              <a:t>Short of postponing the project which risks losing PHDs and key researchers resulting in further delays in re-hiring, we need to look for new sustainable solutions.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8352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28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18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0655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1 Offici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2" y="1806683"/>
            <a:ext cx="7774617" cy="4465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5" y="1181100"/>
            <a:ext cx="7774624" cy="62558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324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35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831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23/11/2022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3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23/11/2022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29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23/11/2022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661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23/11/2022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840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23/11/2022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64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23/11/2022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251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DFFF-1788-42AB-AE55-80B044579CA5}" type="datetimeFigureOut">
              <a:rPr lang="en-AU" smtClean="0"/>
              <a:t>23/11/2022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279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36"/>
            <a:ext cx="9144000" cy="54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b="1" dirty="0">
                <a:solidFill>
                  <a:schemeClr val="bg1"/>
                </a:solidFill>
              </a:rPr>
              <a:t>Main issues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17" y="6189828"/>
            <a:ext cx="9068583" cy="318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764" y="6441420"/>
            <a:ext cx="1577686" cy="4165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417" y="6529001"/>
            <a:ext cx="3064403" cy="270916"/>
            <a:chOff x="75417" y="6562253"/>
            <a:chExt cx="3064403" cy="270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17" y="6562253"/>
              <a:ext cx="2158736" cy="2466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084" y="6680927"/>
              <a:ext cx="2158736" cy="1522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41315" y="782035"/>
            <a:ext cx="3270479" cy="387820"/>
            <a:chOff x="-1" y="827755"/>
            <a:chExt cx="3411796" cy="387820"/>
          </a:xfrm>
          <a:solidFill>
            <a:schemeClr val="accent1">
              <a:lumMod val="50000"/>
            </a:schemeClr>
          </a:solidFill>
        </p:grpSpPr>
        <p:sp>
          <p:nvSpPr>
            <p:cNvPr id="14" name="Flowchart: Data 13"/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417" y="1190146"/>
            <a:ext cx="9035634" cy="419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Uni of Western Australia: Dr Howard Carter, Prof Daniel Green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Uni of Adelaide: </a:t>
            </a:r>
            <a:r>
              <a:rPr lang="en-AU" u="sng" dirty="0">
                <a:latin typeface="Arial" panose="020B0604020202020204" pitchFamily="34" charset="0"/>
                <a:cs typeface="Arial" panose="020B0604020202020204" pitchFamily="34" charset="0"/>
              </a:rPr>
              <a:t>Prof Robert McLaughlin</a:t>
            </a:r>
          </a:p>
          <a:p>
            <a:pPr>
              <a:lnSpc>
                <a:spcPct val="150000"/>
              </a:lnSpc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To understand the differences in response to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heat+exercise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of healthy subjects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Identify variables that predict heat resilience in Defence personnel.</a:t>
            </a:r>
          </a:p>
          <a:p>
            <a:pPr>
              <a:lnSpc>
                <a:spcPct val="150000"/>
              </a:lnSpc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Identify physiological variables associated with the tolerability of heat stress.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Develop an assessment to identify Defence personnel at risk of heat injury.</a:t>
            </a:r>
          </a:p>
          <a:p>
            <a:pPr>
              <a:lnSpc>
                <a:spcPct val="150000"/>
              </a:lnSpc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471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Description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0204" y="833443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Heat Resilience</a:t>
            </a:r>
          </a:p>
        </p:txBody>
      </p:sp>
      <p:sp>
        <p:nvSpPr>
          <p:cNvPr id="27" name="Text Placeholder 10"/>
          <p:cNvSpPr txBox="1">
            <a:spLocks/>
          </p:cNvSpPr>
          <p:nvPr/>
        </p:nvSpPr>
        <p:spPr>
          <a:xfrm>
            <a:off x="1705866" y="245285"/>
            <a:ext cx="5926309" cy="788650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</p:spTree>
    <p:extLst>
      <p:ext uri="{BB962C8B-B14F-4D97-AF65-F5344CB8AC3E}">
        <p14:creationId xmlns:p14="http://schemas.microsoft.com/office/powerpoint/2010/main" val="376492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36"/>
            <a:ext cx="9144000" cy="54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17" y="6189828"/>
            <a:ext cx="9068583" cy="318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764" y="6441420"/>
            <a:ext cx="1577686" cy="4165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417" y="6529001"/>
            <a:ext cx="3064403" cy="270916"/>
            <a:chOff x="75417" y="6562253"/>
            <a:chExt cx="3064403" cy="270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17" y="6562253"/>
              <a:ext cx="2158736" cy="2466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084" y="6680927"/>
              <a:ext cx="2158736" cy="1522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41315" y="782035"/>
            <a:ext cx="3270479" cy="387820"/>
            <a:chOff x="-1" y="827755"/>
            <a:chExt cx="3411796" cy="387820"/>
          </a:xfrm>
          <a:solidFill>
            <a:schemeClr val="accent1">
              <a:lumMod val="75000"/>
            </a:schemeClr>
          </a:solidFill>
        </p:grpSpPr>
        <p:sp>
          <p:nvSpPr>
            <p:cNvPr id="14" name="Flowchart: Data 13"/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1471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to Impact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0204" y="833443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Heat Resilience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05866" y="245285"/>
            <a:ext cx="5926309" cy="788650"/>
          </a:xfrm>
          <a:noFill/>
          <a:ln w="3175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42C2E-3F33-3F9C-2DEB-48AEEDBE2753}"/>
              </a:ext>
            </a:extLst>
          </p:cNvPr>
          <p:cNvSpPr txBox="1"/>
          <p:nvPr/>
        </p:nvSpPr>
        <p:spPr>
          <a:xfrm>
            <a:off x="75417" y="1190146"/>
            <a:ext cx="6186235" cy="585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Core body temperature, stroke volume, cerebral blood flow, heart rate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Optical imaging of skin microvasculature</a:t>
            </a:r>
          </a:p>
          <a:p>
            <a:pPr>
              <a:lnSpc>
                <a:spcPct val="150000"/>
              </a:lnSpc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Climate chamber, 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ºC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50% relative humidity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2hrs treadmill walk, 5 km/hr (2% incline)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Measurements at 0, 30, 60, 90, 120 mins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Subjects categorised as: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Completers (finished 120 mins)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Hyperthermics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(core body temp ↑ 2ºC)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Symptomatics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(unable to finish)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FE65E6-7163-D62D-E086-779E412D15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718"/>
          <a:stretch/>
        </p:blipFill>
        <p:spPr>
          <a:xfrm rot="5400000">
            <a:off x="6345131" y="1436758"/>
            <a:ext cx="2574088" cy="2290594"/>
          </a:xfrm>
          <a:prstGeom prst="rect">
            <a:avLst/>
          </a:prstGeom>
        </p:spPr>
      </p:pic>
      <p:pic>
        <p:nvPicPr>
          <p:cNvPr id="21" name="Picture 20" descr="A picture containing wall, indoor, exercise device&#10;&#10;Description automatically generated">
            <a:extLst>
              <a:ext uri="{FF2B5EF4-FFF2-40B4-BE49-F238E27FC236}">
                <a16:creationId xmlns:a16="http://schemas.microsoft.com/office/drawing/2014/main" id="{6B419BD3-343C-160A-328F-5742448FE2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9" r="8052"/>
          <a:stretch/>
        </p:blipFill>
        <p:spPr>
          <a:xfrm rot="5400000">
            <a:off x="6680379" y="3795107"/>
            <a:ext cx="1903591" cy="22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0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36"/>
            <a:ext cx="9144000" cy="54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b="1" dirty="0">
                <a:solidFill>
                  <a:schemeClr val="bg1"/>
                </a:solidFill>
              </a:rPr>
              <a:t>Main issues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17" y="6189828"/>
            <a:ext cx="9068583" cy="318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764" y="6441420"/>
            <a:ext cx="1577686" cy="4165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417" y="6529001"/>
            <a:ext cx="3064403" cy="270916"/>
            <a:chOff x="75417" y="6562253"/>
            <a:chExt cx="3064403" cy="270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17" y="6562253"/>
              <a:ext cx="2158736" cy="2466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084" y="6680927"/>
              <a:ext cx="2158736" cy="1522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41315" y="782035"/>
            <a:ext cx="3270479" cy="387820"/>
            <a:chOff x="-1" y="827755"/>
            <a:chExt cx="3411796" cy="387820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ata 13"/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1471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0204" y="833443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Heat Resilience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05866" y="245285"/>
            <a:ext cx="5926309" cy="788650"/>
          </a:xfrm>
          <a:noFill/>
          <a:ln w="3175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DDF8C3-1EB0-4FA4-9F25-22FCFA5C2B0E}"/>
              </a:ext>
            </a:extLst>
          </p:cNvPr>
          <p:cNvSpPr txBox="1"/>
          <p:nvPr/>
        </p:nvSpPr>
        <p:spPr>
          <a:xfrm>
            <a:off x="75417" y="1190146"/>
            <a:ext cx="8407232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Preliminary results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Skin blood flow increased with exercise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Core temperature of </a:t>
            </a:r>
            <a:r>
              <a:rPr lang="en-A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Hyperthermics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did not plateau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Stroke volume tended to decrease in </a:t>
            </a:r>
            <a:r>
              <a:rPr lang="en-AU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Symptomatics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A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Hypothermics</a:t>
            </a:r>
            <a:endParaRPr lang="en-A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4E7C94-62E8-A48B-B040-67A47F6059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75" y="3469901"/>
            <a:ext cx="2839889" cy="19340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42C1F9-0500-9A8C-DE91-5038813AE4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52" y="3475541"/>
            <a:ext cx="2839889" cy="172589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E4807E2-F19B-6AE4-12FB-837645A76ED3}"/>
              </a:ext>
            </a:extLst>
          </p:cNvPr>
          <p:cNvGrpSpPr/>
          <p:nvPr/>
        </p:nvGrpSpPr>
        <p:grpSpPr>
          <a:xfrm>
            <a:off x="246855" y="3177367"/>
            <a:ext cx="2834442" cy="2834442"/>
            <a:chOff x="5722543" y="-973198"/>
            <a:chExt cx="2834442" cy="28344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33E212-B197-3A29-86A3-8996434AE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543" y="-973198"/>
              <a:ext cx="2834442" cy="283444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C4F7FC-BBD2-0834-EF7B-0C85340D45E2}"/>
                </a:ext>
              </a:extLst>
            </p:cNvPr>
            <p:cNvSpPr txBox="1"/>
            <p:nvPr/>
          </p:nvSpPr>
          <p:spPr>
            <a:xfrm>
              <a:off x="7296704" y="-973198"/>
              <a:ext cx="12602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Baseline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E30CD1-1AB3-5C07-6EE2-67CDF4B001DF}"/>
              </a:ext>
            </a:extLst>
          </p:cNvPr>
          <p:cNvGrpSpPr/>
          <p:nvPr/>
        </p:nvGrpSpPr>
        <p:grpSpPr>
          <a:xfrm>
            <a:off x="246855" y="3177367"/>
            <a:ext cx="2834442" cy="2834442"/>
            <a:chOff x="5722543" y="1284755"/>
            <a:chExt cx="2834442" cy="28344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78D651-13AB-42B4-94CC-D90CEE44F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543" y="1284755"/>
              <a:ext cx="2834442" cy="283444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9A8FB9-B596-C19A-A106-E6CABF6E02F5}"/>
                </a:ext>
              </a:extLst>
            </p:cNvPr>
            <p:cNvSpPr txBox="1"/>
            <p:nvPr/>
          </p:nvSpPr>
          <p:spPr>
            <a:xfrm>
              <a:off x="7378457" y="1284755"/>
              <a:ext cx="1178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60 mins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CF0E7E6-8125-1540-E447-CCA5D1E78E03}"/>
              </a:ext>
            </a:extLst>
          </p:cNvPr>
          <p:cNvGrpSpPr/>
          <p:nvPr/>
        </p:nvGrpSpPr>
        <p:grpSpPr>
          <a:xfrm>
            <a:off x="246855" y="3177367"/>
            <a:ext cx="2834442" cy="2834442"/>
            <a:chOff x="5722543" y="3408853"/>
            <a:chExt cx="2834442" cy="283444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9143F5-DBC8-1847-B005-E718DA96D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543" y="3408853"/>
              <a:ext cx="2834442" cy="283444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64779B-9521-8FEA-B828-79861ADF2CB3}"/>
                </a:ext>
              </a:extLst>
            </p:cNvPr>
            <p:cNvSpPr txBox="1"/>
            <p:nvPr/>
          </p:nvSpPr>
          <p:spPr>
            <a:xfrm>
              <a:off x="7222965" y="3408853"/>
              <a:ext cx="1334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120 mins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B60328D-2312-3601-3C18-35D41A367982}"/>
              </a:ext>
            </a:extLst>
          </p:cNvPr>
          <p:cNvSpPr txBox="1"/>
          <p:nvPr/>
        </p:nvSpPr>
        <p:spPr>
          <a:xfrm>
            <a:off x="3329157" y="3175642"/>
            <a:ext cx="1899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 temp vs time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AD73A6-80D3-9475-D9E4-C694D008CDDD}"/>
              </a:ext>
            </a:extLst>
          </p:cNvPr>
          <p:cNvSpPr txBox="1"/>
          <p:nvPr/>
        </p:nvSpPr>
        <p:spPr>
          <a:xfrm>
            <a:off x="6088964" y="3179394"/>
            <a:ext cx="292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in stroke volume (ml)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212747-0673-8C0D-2F44-6C13526E8A43}"/>
              </a:ext>
            </a:extLst>
          </p:cNvPr>
          <p:cNvSpPr txBox="1"/>
          <p:nvPr/>
        </p:nvSpPr>
        <p:spPr>
          <a:xfrm>
            <a:off x="3411794" y="5326297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Hyperthermics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Completers</a:t>
            </a:r>
          </a:p>
          <a:p>
            <a:r>
              <a:rPr lang="en-US" dirty="0" err="1">
                <a:solidFill>
                  <a:srgbClr val="FFC000"/>
                </a:solidFill>
              </a:rPr>
              <a:t>Symptomatics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CC7685F-A580-5FEC-3D3D-B43C02D76F5A}"/>
              </a:ext>
            </a:extLst>
          </p:cNvPr>
          <p:cNvCxnSpPr>
            <a:cxnSpLocks/>
          </p:cNvCxnSpPr>
          <p:nvPr/>
        </p:nvCxnSpPr>
        <p:spPr>
          <a:xfrm flipH="1">
            <a:off x="2455457" y="5934266"/>
            <a:ext cx="561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D8A17A5-D9F9-6218-86B3-2F184F3F6F79}"/>
              </a:ext>
            </a:extLst>
          </p:cNvPr>
          <p:cNvSpPr txBox="1"/>
          <p:nvPr/>
        </p:nvSpPr>
        <p:spPr>
          <a:xfrm>
            <a:off x="2542032" y="5650992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1mm</a:t>
            </a:r>
          </a:p>
        </p:txBody>
      </p:sp>
    </p:spTree>
    <p:extLst>
      <p:ext uri="{BB962C8B-B14F-4D97-AF65-F5344CB8AC3E}">
        <p14:creationId xmlns:p14="http://schemas.microsoft.com/office/powerpoint/2010/main" val="193231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1615</TotalTime>
  <Words>526</Words>
  <Application>Microsoft Macintosh PowerPoint</Application>
  <PresentationFormat>On-screen Show (4:3)</PresentationFormat>
  <Paragraphs>71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</vt:vector>
  </TitlesOfParts>
  <Company>Defence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Headley, Lisa</dc:creator>
  <cp:lastModifiedBy>Robert McLaughlin</cp:lastModifiedBy>
  <cp:revision>59</cp:revision>
  <dcterms:created xsi:type="dcterms:W3CDTF">2020-10-20T23:56:55Z</dcterms:created>
  <dcterms:modified xsi:type="dcterms:W3CDTF">2022-11-23T13:26:16Z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BW3829996</vt:lpwstr>
  </property>
  <property fmtid="{D5CDD505-2E9C-101B-9397-08002B2CF9AE}" pid="4" name="Objective-Title">
    <vt:lpwstr>2022 UWA Heat resilience HPRnet symposium</vt:lpwstr>
  </property>
  <property fmtid="{D5CDD505-2E9C-101B-9397-08002B2CF9AE}" pid="5" name="Objective-Comment">
    <vt:lpwstr/>
  </property>
  <property fmtid="{D5CDD505-2E9C-101B-9397-08002B2CF9AE}" pid="6" name="Objective-CreationStamp">
    <vt:filetime>2022-11-23T21:48:36Z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2022-11-23T21:48:36Z</vt:filetime>
  </property>
  <property fmtid="{D5CDD505-2E9C-101B-9397-08002B2CF9AE}" pid="10" name="Objective-ModificationStamp">
    <vt:filetime>2022-11-23T21:48:40Z</vt:filetime>
  </property>
  <property fmtid="{D5CDD505-2E9C-101B-9397-08002B2CF9AE}" pid="11" name="Objective-Owner">
    <vt:lpwstr>Headley, Lisa MRS (DST Group)</vt:lpwstr>
  </property>
  <property fmtid="{D5CDD505-2E9C-101B-9397-08002B2CF9AE}" pid="12" name="Objective-Path">
    <vt:lpwstr>Objective Global Folder - PROD:Defence Business Units:Defence Science and Technology Group:LD : DSTG Land Division:10 MSTC Human Systems Performance:RL HSP:Strategy:Human Performance AMLE:HPRnet:03. Program:Symposium:2022:Day 1 pressos:</vt:lpwstr>
  </property>
  <property fmtid="{D5CDD505-2E9C-101B-9397-08002B2CF9AE}" pid="13" name="Objective-Parent">
    <vt:lpwstr>Day 1 pressos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i4>1</vt:i4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/>
  </property>
  <property fmtid="{D5CDD505-2E9C-101B-9397-08002B2CF9AE}" pid="19" name="Objective-Classification">
    <vt:lpwstr>[Inherited - Unclassified]</vt:lpwstr>
  </property>
  <property fmtid="{D5CDD505-2E9C-101B-9397-08002B2CF9AE}" pid="20" name="Objective-Caveats">
    <vt:lpwstr/>
  </property>
  <property fmtid="{D5CDD505-2E9C-101B-9397-08002B2CF9AE}" pid="21" name="Objective-Document Type [system]">
    <vt:lpwstr/>
  </property>
  <property fmtid="{D5CDD505-2E9C-101B-9397-08002B2CF9AE}" pid="22" name="Objective-Reason for Security Classification Change [system]">
    <vt:lpwstr/>
  </property>
</Properties>
</file>