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75377" autoAdjust="0"/>
  </p:normalViewPr>
  <p:slideViewPr>
    <p:cSldViewPr snapToGrid="0">
      <p:cViewPr varScale="1">
        <p:scale>
          <a:sx n="62" d="100"/>
          <a:sy n="62" d="100"/>
        </p:scale>
        <p:origin x="1589" y="53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BF79C-27E3-4DCB-897F-1DCCC1B5C4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AU"/>
        </a:p>
      </dgm:t>
    </dgm:pt>
    <dgm:pt modelId="{97BB23B8-6AFE-4DA6-B468-9D3F7266EB3C}">
      <dgm:prSet phldrT="[Text]"/>
      <dgm:spPr/>
      <dgm:t>
        <a:bodyPr/>
        <a:lstStyle/>
        <a:p>
          <a:r>
            <a:rPr lang="en-AU" dirty="0"/>
            <a:t>(1) Respond to disruptive event to minimise or manage loss</a:t>
          </a:r>
        </a:p>
      </dgm:t>
    </dgm:pt>
    <dgm:pt modelId="{CB97994F-3109-414C-9C89-CC613C7CAEED}" type="parTrans" cxnId="{7815C0D7-EA13-4A77-A9E9-31AF4A9040D8}">
      <dgm:prSet/>
      <dgm:spPr/>
      <dgm:t>
        <a:bodyPr/>
        <a:lstStyle/>
        <a:p>
          <a:endParaRPr lang="en-AU"/>
        </a:p>
      </dgm:t>
    </dgm:pt>
    <dgm:pt modelId="{40DA433F-DCD1-4BEE-BDE8-4D158F01A61F}" type="sibTrans" cxnId="{7815C0D7-EA13-4A77-A9E9-31AF4A9040D8}">
      <dgm:prSet/>
      <dgm:spPr/>
      <dgm:t>
        <a:bodyPr/>
        <a:lstStyle/>
        <a:p>
          <a:endParaRPr lang="en-AU"/>
        </a:p>
      </dgm:t>
    </dgm:pt>
    <dgm:pt modelId="{85F68E73-8AF9-4F10-864D-2B8CF64FF45D}">
      <dgm:prSet phldrT="[Text]"/>
      <dgm:spPr/>
      <dgm:t>
        <a:bodyPr/>
        <a:lstStyle/>
        <a:p>
          <a:r>
            <a:rPr lang="en-AU" dirty="0"/>
            <a:t>Application of skills and know how (e.g., job skills)</a:t>
          </a:r>
        </a:p>
      </dgm:t>
    </dgm:pt>
    <dgm:pt modelId="{BA92AE24-7016-4BC8-BB98-8B24A0C22DF6}" type="parTrans" cxnId="{F972B1F9-3ECA-4ABA-A085-29F8C01FBC0D}">
      <dgm:prSet/>
      <dgm:spPr/>
      <dgm:t>
        <a:bodyPr/>
        <a:lstStyle/>
        <a:p>
          <a:endParaRPr lang="en-AU"/>
        </a:p>
      </dgm:t>
    </dgm:pt>
    <dgm:pt modelId="{1C6C7D75-A674-4F14-BA46-488C409A687D}" type="sibTrans" cxnId="{F972B1F9-3ECA-4ABA-A085-29F8C01FBC0D}">
      <dgm:prSet/>
      <dgm:spPr/>
      <dgm:t>
        <a:bodyPr/>
        <a:lstStyle/>
        <a:p>
          <a:endParaRPr lang="en-AU"/>
        </a:p>
      </dgm:t>
    </dgm:pt>
    <dgm:pt modelId="{4F33DB83-A688-4D5B-A86F-B899C01FA08E}">
      <dgm:prSet phldrT="[Text]"/>
      <dgm:spPr/>
      <dgm:t>
        <a:bodyPr/>
        <a:lstStyle/>
        <a:p>
          <a:r>
            <a:rPr lang="en-AU" dirty="0"/>
            <a:t>(3) Review, refine and resource</a:t>
          </a:r>
        </a:p>
      </dgm:t>
    </dgm:pt>
    <dgm:pt modelId="{4EF6625C-077F-4012-874E-81A3DF9A0D52}" type="parTrans" cxnId="{9018E9EF-5ACE-44EF-87D3-7BD6ADD4E1F6}">
      <dgm:prSet/>
      <dgm:spPr/>
      <dgm:t>
        <a:bodyPr/>
        <a:lstStyle/>
        <a:p>
          <a:endParaRPr lang="en-AU"/>
        </a:p>
      </dgm:t>
    </dgm:pt>
    <dgm:pt modelId="{26229C45-47CD-432C-AFD8-9BDA8F3695B6}" type="sibTrans" cxnId="{9018E9EF-5ACE-44EF-87D3-7BD6ADD4E1F6}">
      <dgm:prSet/>
      <dgm:spPr/>
      <dgm:t>
        <a:bodyPr/>
        <a:lstStyle/>
        <a:p>
          <a:endParaRPr lang="en-AU"/>
        </a:p>
      </dgm:t>
    </dgm:pt>
    <dgm:pt modelId="{6218CD4E-0A5C-4342-90C0-F476A6E2F1DC}">
      <dgm:prSet phldrT="[Text]"/>
      <dgm:spPr/>
      <dgm:t>
        <a:bodyPr/>
        <a:lstStyle/>
        <a:p>
          <a:r>
            <a:rPr lang="en-AU" dirty="0"/>
            <a:t>(2) Recover</a:t>
          </a:r>
        </a:p>
      </dgm:t>
    </dgm:pt>
    <dgm:pt modelId="{AA96DDE0-8D71-4B4A-91C0-96E63976DE23}" type="sibTrans" cxnId="{D5E7DC67-D7AD-4DD8-84FD-B0C79BA5F480}">
      <dgm:prSet/>
      <dgm:spPr/>
      <dgm:t>
        <a:bodyPr/>
        <a:lstStyle/>
        <a:p>
          <a:endParaRPr lang="en-AU"/>
        </a:p>
      </dgm:t>
    </dgm:pt>
    <dgm:pt modelId="{0B272F4B-A5D8-4BFE-B138-552509E97F69}" type="parTrans" cxnId="{D5E7DC67-D7AD-4DD8-84FD-B0C79BA5F480}">
      <dgm:prSet/>
      <dgm:spPr/>
      <dgm:t>
        <a:bodyPr/>
        <a:lstStyle/>
        <a:p>
          <a:endParaRPr lang="en-AU"/>
        </a:p>
      </dgm:t>
    </dgm:pt>
    <dgm:pt modelId="{55ED3C0F-A72B-4797-8830-102CA6C690FA}">
      <dgm:prSet phldrT="[Text]"/>
      <dgm:spPr/>
      <dgm:t>
        <a:bodyPr/>
        <a:lstStyle/>
        <a:p>
          <a:r>
            <a:rPr lang="en-AU" dirty="0"/>
            <a:t>Application of coping response (e.g., regulation of emotion)</a:t>
          </a:r>
        </a:p>
      </dgm:t>
    </dgm:pt>
    <dgm:pt modelId="{5A980FFE-E26F-4056-A0E3-0E986BDFD54B}" type="parTrans" cxnId="{BEE19DBD-20BE-4028-9A75-7598D6D04916}">
      <dgm:prSet/>
      <dgm:spPr/>
      <dgm:t>
        <a:bodyPr/>
        <a:lstStyle/>
        <a:p>
          <a:endParaRPr lang="en-AU"/>
        </a:p>
      </dgm:t>
    </dgm:pt>
    <dgm:pt modelId="{074EF7DB-6022-439E-8EC5-BD198EA9B364}" type="sibTrans" cxnId="{BEE19DBD-20BE-4028-9A75-7598D6D04916}">
      <dgm:prSet/>
      <dgm:spPr/>
      <dgm:t>
        <a:bodyPr/>
        <a:lstStyle/>
        <a:p>
          <a:endParaRPr lang="en-AU"/>
        </a:p>
      </dgm:t>
    </dgm:pt>
    <dgm:pt modelId="{5F25BF2A-5B91-4AD7-B5BC-CBA534EDB400}">
      <dgm:prSet phldrT="[Text]"/>
      <dgm:spPr/>
      <dgm:t>
        <a:bodyPr/>
        <a:lstStyle/>
        <a:p>
          <a:r>
            <a:rPr lang="en-AU" dirty="0"/>
            <a:t>Use of job or personal resources (e.g., team assets)</a:t>
          </a:r>
        </a:p>
      </dgm:t>
    </dgm:pt>
    <dgm:pt modelId="{39EAF17D-9C12-4EB4-906B-D4EA0391EF52}" type="parTrans" cxnId="{8BB50594-4A03-4C85-982E-11A7541AC45F}">
      <dgm:prSet/>
      <dgm:spPr/>
      <dgm:t>
        <a:bodyPr/>
        <a:lstStyle/>
        <a:p>
          <a:endParaRPr lang="en-AU"/>
        </a:p>
      </dgm:t>
    </dgm:pt>
    <dgm:pt modelId="{A414A83D-7AD5-4E32-8697-0A7E66654E29}" type="sibTrans" cxnId="{8BB50594-4A03-4C85-982E-11A7541AC45F}">
      <dgm:prSet/>
      <dgm:spPr/>
      <dgm:t>
        <a:bodyPr/>
        <a:lstStyle/>
        <a:p>
          <a:endParaRPr lang="en-AU"/>
        </a:p>
      </dgm:t>
    </dgm:pt>
    <dgm:pt modelId="{B694C44E-2E41-4550-974C-F5A93C7B7247}">
      <dgm:prSet phldrT="[Text]"/>
      <dgm:spPr/>
      <dgm:t>
        <a:bodyPr/>
        <a:lstStyle/>
        <a:p>
          <a:r>
            <a:rPr lang="en-AU" dirty="0"/>
            <a:t>Engagement of active recovery to restore lost resources (e.g., sleep, decompression)</a:t>
          </a:r>
        </a:p>
      </dgm:t>
    </dgm:pt>
    <dgm:pt modelId="{016EC2DC-1618-4796-8212-9BD2AD41020C}" type="parTrans" cxnId="{6E67077D-4281-4D4A-BE1B-E971C0393046}">
      <dgm:prSet/>
      <dgm:spPr/>
      <dgm:t>
        <a:bodyPr/>
        <a:lstStyle/>
        <a:p>
          <a:endParaRPr lang="en-AU"/>
        </a:p>
      </dgm:t>
    </dgm:pt>
    <dgm:pt modelId="{79F42C09-B2ED-4AB4-B6FC-CAD51AB1515A}" type="sibTrans" cxnId="{6E67077D-4281-4D4A-BE1B-E971C0393046}">
      <dgm:prSet/>
      <dgm:spPr/>
      <dgm:t>
        <a:bodyPr/>
        <a:lstStyle/>
        <a:p>
          <a:endParaRPr lang="en-AU"/>
        </a:p>
      </dgm:t>
    </dgm:pt>
    <dgm:pt modelId="{29C29BE6-C6C4-4351-AA64-0212A6CA93A1}">
      <dgm:prSet phldrT="[Text]"/>
      <dgm:spPr/>
      <dgm:t>
        <a:bodyPr/>
        <a:lstStyle/>
        <a:p>
          <a:r>
            <a:rPr lang="en-AU" dirty="0"/>
            <a:t>Review events and actions (e.g., reflect on response to psychological demands)</a:t>
          </a:r>
        </a:p>
      </dgm:t>
    </dgm:pt>
    <dgm:pt modelId="{5F82D38F-FF39-4696-9D01-D65A0607CE98}" type="parTrans" cxnId="{49515E54-EC42-43CE-9F80-E2A055025878}">
      <dgm:prSet/>
      <dgm:spPr/>
      <dgm:t>
        <a:bodyPr/>
        <a:lstStyle/>
        <a:p>
          <a:endParaRPr lang="en-AU"/>
        </a:p>
      </dgm:t>
    </dgm:pt>
    <dgm:pt modelId="{B00AFCFD-3AB4-4234-90DE-E421B484BBE4}" type="sibTrans" cxnId="{49515E54-EC42-43CE-9F80-E2A055025878}">
      <dgm:prSet/>
      <dgm:spPr/>
      <dgm:t>
        <a:bodyPr/>
        <a:lstStyle/>
        <a:p>
          <a:endParaRPr lang="en-AU"/>
        </a:p>
      </dgm:t>
    </dgm:pt>
    <dgm:pt modelId="{E373D3D6-B8A8-4AA7-B3AF-5A04A701EAEF}">
      <dgm:prSet phldrT="[Text]"/>
      <dgm:spPr/>
      <dgm:t>
        <a:bodyPr/>
        <a:lstStyle/>
        <a:p>
          <a:r>
            <a:rPr lang="en-AU" dirty="0"/>
            <a:t>Determine pathways to refine response (e.g., seek to improve response)</a:t>
          </a:r>
        </a:p>
      </dgm:t>
    </dgm:pt>
    <dgm:pt modelId="{B27CF7BE-2932-426D-A041-BE2D9B9A38DE}" type="parTrans" cxnId="{978FAA0F-614E-4770-957E-621AE13BD378}">
      <dgm:prSet/>
      <dgm:spPr/>
      <dgm:t>
        <a:bodyPr/>
        <a:lstStyle/>
        <a:p>
          <a:endParaRPr lang="en-AU"/>
        </a:p>
      </dgm:t>
    </dgm:pt>
    <dgm:pt modelId="{B33234A3-C55C-4DBC-B7E7-F031A39361EE}" type="sibTrans" cxnId="{978FAA0F-614E-4770-957E-621AE13BD378}">
      <dgm:prSet/>
      <dgm:spPr/>
      <dgm:t>
        <a:bodyPr/>
        <a:lstStyle/>
        <a:p>
          <a:endParaRPr lang="en-AU"/>
        </a:p>
      </dgm:t>
    </dgm:pt>
    <dgm:pt modelId="{203E2A6A-C5C0-4081-B9A6-EE230E8765E1}">
      <dgm:prSet phldrT="[Text]"/>
      <dgm:spPr/>
      <dgm:t>
        <a:bodyPr/>
        <a:lstStyle/>
        <a:p>
          <a:r>
            <a:rPr lang="en-AU" dirty="0"/>
            <a:t>Enhance resource availability (e.g., gain new resources where limited)</a:t>
          </a:r>
        </a:p>
      </dgm:t>
    </dgm:pt>
    <dgm:pt modelId="{6D4C4E19-6394-45CA-90E0-3EFA49E78027}" type="parTrans" cxnId="{A83EAF31-E2F4-47CB-AFEC-5AE3B0E1477D}">
      <dgm:prSet/>
      <dgm:spPr/>
      <dgm:t>
        <a:bodyPr/>
        <a:lstStyle/>
        <a:p>
          <a:endParaRPr lang="en-AU"/>
        </a:p>
      </dgm:t>
    </dgm:pt>
    <dgm:pt modelId="{CA38C96E-2899-4137-A241-F6F9181DE2A6}" type="sibTrans" cxnId="{A83EAF31-E2F4-47CB-AFEC-5AE3B0E1477D}">
      <dgm:prSet/>
      <dgm:spPr/>
      <dgm:t>
        <a:bodyPr/>
        <a:lstStyle/>
        <a:p>
          <a:endParaRPr lang="en-AU"/>
        </a:p>
      </dgm:t>
    </dgm:pt>
    <dgm:pt modelId="{F4FED77B-C9F7-4E8B-8359-901588B3EEAE}" type="pres">
      <dgm:prSet presAssocID="{455BF79C-27E3-4DCB-897F-1DCCC1B5C44A}" presName="linear" presStyleCnt="0">
        <dgm:presLayoutVars>
          <dgm:animLvl val="lvl"/>
          <dgm:resizeHandles val="exact"/>
        </dgm:presLayoutVars>
      </dgm:prSet>
      <dgm:spPr/>
    </dgm:pt>
    <dgm:pt modelId="{6BA727AE-D1AF-457F-AB68-9F7929C77437}" type="pres">
      <dgm:prSet presAssocID="{97BB23B8-6AFE-4DA6-B468-9D3F7266EB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D0C390-E2A4-4E66-AA5D-86F93933E5CB}" type="pres">
      <dgm:prSet presAssocID="{97BB23B8-6AFE-4DA6-B468-9D3F7266EB3C}" presName="childText" presStyleLbl="revTx" presStyleIdx="0" presStyleCnt="3">
        <dgm:presLayoutVars>
          <dgm:bulletEnabled val="1"/>
        </dgm:presLayoutVars>
      </dgm:prSet>
      <dgm:spPr/>
    </dgm:pt>
    <dgm:pt modelId="{B0C140EA-CBF9-42CF-B3D1-867C74C0B35B}" type="pres">
      <dgm:prSet presAssocID="{6218CD4E-0A5C-4342-90C0-F476A6E2F1DC}" presName="parentText" presStyleLbl="node1" presStyleIdx="1" presStyleCnt="3" custLinFactNeighborX="87" custLinFactNeighborY="-5262">
        <dgm:presLayoutVars>
          <dgm:chMax val="0"/>
          <dgm:bulletEnabled val="1"/>
        </dgm:presLayoutVars>
      </dgm:prSet>
      <dgm:spPr/>
    </dgm:pt>
    <dgm:pt modelId="{ACD4B289-EF5A-49FF-96AB-C8D9BC82700F}" type="pres">
      <dgm:prSet presAssocID="{6218CD4E-0A5C-4342-90C0-F476A6E2F1DC}" presName="childText" presStyleLbl="revTx" presStyleIdx="1" presStyleCnt="3">
        <dgm:presLayoutVars>
          <dgm:bulletEnabled val="1"/>
        </dgm:presLayoutVars>
      </dgm:prSet>
      <dgm:spPr/>
    </dgm:pt>
    <dgm:pt modelId="{658205CB-E144-402B-9638-DA9DB8388CFF}" type="pres">
      <dgm:prSet presAssocID="{4F33DB83-A688-4D5B-A86F-B899C01FA0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4C91F0E-04B9-449D-847B-693C14CF174A}" type="pres">
      <dgm:prSet presAssocID="{4F33DB83-A688-4D5B-A86F-B899C01FA08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978FAA0F-614E-4770-957E-621AE13BD378}" srcId="{4F33DB83-A688-4D5B-A86F-B899C01FA08E}" destId="{E373D3D6-B8A8-4AA7-B3AF-5A04A701EAEF}" srcOrd="1" destOrd="0" parTransId="{B27CF7BE-2932-426D-A041-BE2D9B9A38DE}" sibTransId="{B33234A3-C55C-4DBC-B7E7-F031A39361EE}"/>
    <dgm:cxn modelId="{04115C14-8A66-4F3E-A3BC-07190716C36F}" type="presOf" srcId="{5F25BF2A-5B91-4AD7-B5BC-CBA534EDB400}" destId="{96D0C390-E2A4-4E66-AA5D-86F93933E5CB}" srcOrd="0" destOrd="2" presId="urn:microsoft.com/office/officeart/2005/8/layout/vList2"/>
    <dgm:cxn modelId="{BBEA8914-4B6C-445B-9EA0-706EAD014C8F}" type="presOf" srcId="{29C29BE6-C6C4-4351-AA64-0212A6CA93A1}" destId="{94C91F0E-04B9-449D-847B-693C14CF174A}" srcOrd="0" destOrd="0" presId="urn:microsoft.com/office/officeart/2005/8/layout/vList2"/>
    <dgm:cxn modelId="{D59E6D1F-B387-4B3D-AF48-026DFC9FDF6C}" type="presOf" srcId="{4F33DB83-A688-4D5B-A86F-B899C01FA08E}" destId="{658205CB-E144-402B-9638-DA9DB8388CFF}" srcOrd="0" destOrd="0" presId="urn:microsoft.com/office/officeart/2005/8/layout/vList2"/>
    <dgm:cxn modelId="{67F98D2E-6BF2-42A1-A724-6797760637E6}" type="presOf" srcId="{E373D3D6-B8A8-4AA7-B3AF-5A04A701EAEF}" destId="{94C91F0E-04B9-449D-847B-693C14CF174A}" srcOrd="0" destOrd="1" presId="urn:microsoft.com/office/officeart/2005/8/layout/vList2"/>
    <dgm:cxn modelId="{A83EAF31-E2F4-47CB-AFEC-5AE3B0E1477D}" srcId="{4F33DB83-A688-4D5B-A86F-B899C01FA08E}" destId="{203E2A6A-C5C0-4081-B9A6-EE230E8765E1}" srcOrd="2" destOrd="0" parTransId="{6D4C4E19-6394-45CA-90E0-3EFA49E78027}" sibTransId="{CA38C96E-2899-4137-A241-F6F9181DE2A6}"/>
    <dgm:cxn modelId="{BE791463-00F4-4DEE-8E45-D19103D6C811}" type="presOf" srcId="{B694C44E-2E41-4550-974C-F5A93C7B7247}" destId="{ACD4B289-EF5A-49FF-96AB-C8D9BC82700F}" srcOrd="0" destOrd="0" presId="urn:microsoft.com/office/officeart/2005/8/layout/vList2"/>
    <dgm:cxn modelId="{26ED8E63-8C7E-4968-BB39-372168A7C9D5}" type="presOf" srcId="{203E2A6A-C5C0-4081-B9A6-EE230E8765E1}" destId="{94C91F0E-04B9-449D-847B-693C14CF174A}" srcOrd="0" destOrd="2" presId="urn:microsoft.com/office/officeart/2005/8/layout/vList2"/>
    <dgm:cxn modelId="{42543266-C47E-4295-95DB-4C61C0BAE00A}" type="presOf" srcId="{97BB23B8-6AFE-4DA6-B468-9D3F7266EB3C}" destId="{6BA727AE-D1AF-457F-AB68-9F7929C77437}" srcOrd="0" destOrd="0" presId="urn:microsoft.com/office/officeart/2005/8/layout/vList2"/>
    <dgm:cxn modelId="{D5E7DC67-D7AD-4DD8-84FD-B0C79BA5F480}" srcId="{455BF79C-27E3-4DCB-897F-1DCCC1B5C44A}" destId="{6218CD4E-0A5C-4342-90C0-F476A6E2F1DC}" srcOrd="1" destOrd="0" parTransId="{0B272F4B-A5D8-4BFE-B138-552509E97F69}" sibTransId="{AA96DDE0-8D71-4B4A-91C0-96E63976DE23}"/>
    <dgm:cxn modelId="{49515E54-EC42-43CE-9F80-E2A055025878}" srcId="{4F33DB83-A688-4D5B-A86F-B899C01FA08E}" destId="{29C29BE6-C6C4-4351-AA64-0212A6CA93A1}" srcOrd="0" destOrd="0" parTransId="{5F82D38F-FF39-4696-9D01-D65A0607CE98}" sibTransId="{B00AFCFD-3AB4-4234-90DE-E421B484BBE4}"/>
    <dgm:cxn modelId="{6E67077D-4281-4D4A-BE1B-E971C0393046}" srcId="{6218CD4E-0A5C-4342-90C0-F476A6E2F1DC}" destId="{B694C44E-2E41-4550-974C-F5A93C7B7247}" srcOrd="0" destOrd="0" parTransId="{016EC2DC-1618-4796-8212-9BD2AD41020C}" sibTransId="{79F42C09-B2ED-4AB4-B6FC-CAD51AB1515A}"/>
    <dgm:cxn modelId="{1A414487-A28A-41DA-8112-D7B9789812A2}" type="presOf" srcId="{85F68E73-8AF9-4F10-864D-2B8CF64FF45D}" destId="{96D0C390-E2A4-4E66-AA5D-86F93933E5CB}" srcOrd="0" destOrd="0" presId="urn:microsoft.com/office/officeart/2005/8/layout/vList2"/>
    <dgm:cxn modelId="{50119A89-F241-4162-BB6E-26C214352776}" type="presOf" srcId="{455BF79C-27E3-4DCB-897F-1DCCC1B5C44A}" destId="{F4FED77B-C9F7-4E8B-8359-901588B3EEAE}" srcOrd="0" destOrd="0" presId="urn:microsoft.com/office/officeart/2005/8/layout/vList2"/>
    <dgm:cxn modelId="{1A64A78F-0AE3-49FE-A024-2D8F4EC3A58F}" type="presOf" srcId="{6218CD4E-0A5C-4342-90C0-F476A6E2F1DC}" destId="{B0C140EA-CBF9-42CF-B3D1-867C74C0B35B}" srcOrd="0" destOrd="0" presId="urn:microsoft.com/office/officeart/2005/8/layout/vList2"/>
    <dgm:cxn modelId="{8BB50594-4A03-4C85-982E-11A7541AC45F}" srcId="{97BB23B8-6AFE-4DA6-B468-9D3F7266EB3C}" destId="{5F25BF2A-5B91-4AD7-B5BC-CBA534EDB400}" srcOrd="2" destOrd="0" parTransId="{39EAF17D-9C12-4EB4-906B-D4EA0391EF52}" sibTransId="{A414A83D-7AD5-4E32-8697-0A7E66654E29}"/>
    <dgm:cxn modelId="{BEE19DBD-20BE-4028-9A75-7598D6D04916}" srcId="{97BB23B8-6AFE-4DA6-B468-9D3F7266EB3C}" destId="{55ED3C0F-A72B-4797-8830-102CA6C690FA}" srcOrd="1" destOrd="0" parTransId="{5A980FFE-E26F-4056-A0E3-0E986BDFD54B}" sibTransId="{074EF7DB-6022-439E-8EC5-BD198EA9B364}"/>
    <dgm:cxn modelId="{7815C0D7-EA13-4A77-A9E9-31AF4A9040D8}" srcId="{455BF79C-27E3-4DCB-897F-1DCCC1B5C44A}" destId="{97BB23B8-6AFE-4DA6-B468-9D3F7266EB3C}" srcOrd="0" destOrd="0" parTransId="{CB97994F-3109-414C-9C89-CC613C7CAEED}" sibTransId="{40DA433F-DCD1-4BEE-BDE8-4D158F01A61F}"/>
    <dgm:cxn modelId="{503D6ADF-90CE-455E-AA60-9D54C4AA624B}" type="presOf" srcId="{55ED3C0F-A72B-4797-8830-102CA6C690FA}" destId="{96D0C390-E2A4-4E66-AA5D-86F93933E5CB}" srcOrd="0" destOrd="1" presId="urn:microsoft.com/office/officeart/2005/8/layout/vList2"/>
    <dgm:cxn modelId="{9018E9EF-5ACE-44EF-87D3-7BD6ADD4E1F6}" srcId="{455BF79C-27E3-4DCB-897F-1DCCC1B5C44A}" destId="{4F33DB83-A688-4D5B-A86F-B899C01FA08E}" srcOrd="2" destOrd="0" parTransId="{4EF6625C-077F-4012-874E-81A3DF9A0D52}" sibTransId="{26229C45-47CD-432C-AFD8-9BDA8F3695B6}"/>
    <dgm:cxn modelId="{F972B1F9-3ECA-4ABA-A085-29F8C01FBC0D}" srcId="{97BB23B8-6AFE-4DA6-B468-9D3F7266EB3C}" destId="{85F68E73-8AF9-4F10-864D-2B8CF64FF45D}" srcOrd="0" destOrd="0" parTransId="{BA92AE24-7016-4BC8-BB98-8B24A0C22DF6}" sibTransId="{1C6C7D75-A674-4F14-BA46-488C409A687D}"/>
    <dgm:cxn modelId="{F286154F-EC58-4863-95A0-9407B337010D}" type="presParOf" srcId="{F4FED77B-C9F7-4E8B-8359-901588B3EEAE}" destId="{6BA727AE-D1AF-457F-AB68-9F7929C77437}" srcOrd="0" destOrd="0" presId="urn:microsoft.com/office/officeart/2005/8/layout/vList2"/>
    <dgm:cxn modelId="{0E98A988-F219-4156-B80A-E445617C67BF}" type="presParOf" srcId="{F4FED77B-C9F7-4E8B-8359-901588B3EEAE}" destId="{96D0C390-E2A4-4E66-AA5D-86F93933E5CB}" srcOrd="1" destOrd="0" presId="urn:microsoft.com/office/officeart/2005/8/layout/vList2"/>
    <dgm:cxn modelId="{A5E9B0E1-178A-4C5C-9638-4B3085973C95}" type="presParOf" srcId="{F4FED77B-C9F7-4E8B-8359-901588B3EEAE}" destId="{B0C140EA-CBF9-42CF-B3D1-867C74C0B35B}" srcOrd="2" destOrd="0" presId="urn:microsoft.com/office/officeart/2005/8/layout/vList2"/>
    <dgm:cxn modelId="{36D246FB-C60E-4E9D-8A66-53B758127B2A}" type="presParOf" srcId="{F4FED77B-C9F7-4E8B-8359-901588B3EEAE}" destId="{ACD4B289-EF5A-49FF-96AB-C8D9BC82700F}" srcOrd="3" destOrd="0" presId="urn:microsoft.com/office/officeart/2005/8/layout/vList2"/>
    <dgm:cxn modelId="{869E15D6-729C-420A-8F1D-07923F8DEB70}" type="presParOf" srcId="{F4FED77B-C9F7-4E8B-8359-901588B3EEAE}" destId="{658205CB-E144-402B-9638-DA9DB8388CFF}" srcOrd="4" destOrd="0" presId="urn:microsoft.com/office/officeart/2005/8/layout/vList2"/>
    <dgm:cxn modelId="{60BAF722-EC18-4442-8609-6DAB5177BBB2}" type="presParOf" srcId="{F4FED77B-C9F7-4E8B-8359-901588B3EEAE}" destId="{94C91F0E-04B9-449D-847B-693C14CF174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727AE-D1AF-457F-AB68-9F7929C77437}">
      <dsp:nvSpPr>
        <dsp:cNvPr id="0" name=""/>
        <dsp:cNvSpPr/>
      </dsp:nvSpPr>
      <dsp:spPr>
        <a:xfrm>
          <a:off x="0" y="47790"/>
          <a:ext cx="6958648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(1) Respond to disruptive event to minimise or manage loss</a:t>
          </a:r>
        </a:p>
      </dsp:txBody>
      <dsp:txXfrm>
        <a:off x="18734" y="66524"/>
        <a:ext cx="6921180" cy="346292"/>
      </dsp:txXfrm>
    </dsp:sp>
    <dsp:sp modelId="{96D0C390-E2A4-4E66-AA5D-86F93933E5CB}">
      <dsp:nvSpPr>
        <dsp:cNvPr id="0" name=""/>
        <dsp:cNvSpPr/>
      </dsp:nvSpPr>
      <dsp:spPr>
        <a:xfrm>
          <a:off x="0" y="431550"/>
          <a:ext cx="6958648" cy="62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37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200" kern="1200" dirty="0"/>
            <a:t>Application of skills and know how (e.g., job skills)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200" kern="1200" dirty="0"/>
            <a:t>Application of coping response (e.g., regulation of emotion)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200" kern="1200" dirty="0"/>
            <a:t>Use of job or personal resources (e.g., team assets)</a:t>
          </a:r>
        </a:p>
      </dsp:txBody>
      <dsp:txXfrm>
        <a:off x="0" y="431550"/>
        <a:ext cx="6958648" cy="629280"/>
      </dsp:txXfrm>
    </dsp:sp>
    <dsp:sp modelId="{B0C140EA-CBF9-42CF-B3D1-867C74C0B35B}">
      <dsp:nvSpPr>
        <dsp:cNvPr id="0" name=""/>
        <dsp:cNvSpPr/>
      </dsp:nvSpPr>
      <dsp:spPr>
        <a:xfrm>
          <a:off x="0" y="1046888"/>
          <a:ext cx="6958648" cy="3837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(2) Recover</a:t>
          </a:r>
        </a:p>
      </dsp:txBody>
      <dsp:txXfrm>
        <a:off x="18734" y="1065622"/>
        <a:ext cx="6921180" cy="346292"/>
      </dsp:txXfrm>
    </dsp:sp>
    <dsp:sp modelId="{ACD4B289-EF5A-49FF-96AB-C8D9BC82700F}">
      <dsp:nvSpPr>
        <dsp:cNvPr id="0" name=""/>
        <dsp:cNvSpPr/>
      </dsp:nvSpPr>
      <dsp:spPr>
        <a:xfrm>
          <a:off x="0" y="1444590"/>
          <a:ext cx="6958648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37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200" kern="1200" dirty="0"/>
            <a:t>Engagement of active recovery to restore lost resources (e.g., sleep, decompression)</a:t>
          </a:r>
        </a:p>
      </dsp:txBody>
      <dsp:txXfrm>
        <a:off x="0" y="1444590"/>
        <a:ext cx="6958648" cy="264960"/>
      </dsp:txXfrm>
    </dsp:sp>
    <dsp:sp modelId="{658205CB-E144-402B-9638-DA9DB8388CFF}">
      <dsp:nvSpPr>
        <dsp:cNvPr id="0" name=""/>
        <dsp:cNvSpPr/>
      </dsp:nvSpPr>
      <dsp:spPr>
        <a:xfrm>
          <a:off x="0" y="1709550"/>
          <a:ext cx="6958648" cy="3837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(3) Review, refine and resource</a:t>
          </a:r>
        </a:p>
      </dsp:txBody>
      <dsp:txXfrm>
        <a:off x="18734" y="1728284"/>
        <a:ext cx="6921180" cy="346292"/>
      </dsp:txXfrm>
    </dsp:sp>
    <dsp:sp modelId="{94C91F0E-04B9-449D-847B-693C14CF174A}">
      <dsp:nvSpPr>
        <dsp:cNvPr id="0" name=""/>
        <dsp:cNvSpPr/>
      </dsp:nvSpPr>
      <dsp:spPr>
        <a:xfrm>
          <a:off x="0" y="2093310"/>
          <a:ext cx="6958648" cy="62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37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200" kern="1200" dirty="0"/>
            <a:t>Review events and actions (e.g., reflect on response to psychological demands)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200" kern="1200" dirty="0"/>
            <a:t>Determine pathways to refine response (e.g., seek to improve response)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1200" kern="1200" dirty="0"/>
            <a:t>Enhance resource availability (e.g., gain new resources where limited)</a:t>
          </a:r>
        </a:p>
      </dsp:txBody>
      <dsp:txXfrm>
        <a:off x="0" y="2093310"/>
        <a:ext cx="6958648" cy="62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0" dirty="0"/>
              <a:t>I</a:t>
            </a:r>
            <a:r>
              <a:rPr lang="en-AU" b="0" baseline="0" dirty="0"/>
              <a:t> would like to thank our </a:t>
            </a:r>
            <a:r>
              <a:rPr lang="en-AU" b="1" baseline="0" dirty="0"/>
              <a:t>Navy collaborators Roz Connor and Scott Brown </a:t>
            </a:r>
            <a:r>
              <a:rPr lang="en-AU" b="0" baseline="0" dirty="0"/>
              <a:t>who have been along side us every step of this program of research making things work. </a:t>
            </a:r>
          </a:p>
          <a:p>
            <a:r>
              <a:rPr lang="en-AU" b="0" baseline="0" dirty="0"/>
              <a:t>Thanks also to Natasha and Megan from DTSG who have been provided much need project support. </a:t>
            </a:r>
          </a:p>
          <a:p>
            <a:endParaRPr lang="en-AU" b="0" baseline="0" dirty="0"/>
          </a:p>
          <a:p>
            <a:endParaRPr lang="en-AU" b="1" dirty="0"/>
          </a:p>
          <a:p>
            <a:r>
              <a:rPr lang="en-AU" b="1" dirty="0"/>
              <a:t>PURPOSE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The intention of this research program is to create new knowledge to inform job-design, training, and policy to support the cognitive, performance, and emotional resilience of Navy personnel during deployment. In this project, we examine the crucial job-design, leadership and individual-level drivers that both promote and erode these outcomes.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/>
              <a:t>PRODUCTS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Strategic</a:t>
            </a:r>
            <a:r>
              <a:rPr lang="en-US" sz="1200" b="0" baseline="0" dirty="0"/>
              <a:t> basic research will provide guidance and recommendations in a number of domains including: (1) leadership development, (2) job-design features, (3) surveillance tools for risks to personal capacity or readiness pre and post-deployment.</a:t>
            </a:r>
            <a:endParaRPr lang="en-A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en-AU" dirty="0"/>
              <a:t>Navy deployment environment is a dynamic data collection space. This effects the markers of Time in terms of key points in data collection – for example, post-deployment is not clear because ships can be continually deploying and therefore challenging to estimate and define time periods/particular events.</a:t>
            </a:r>
          </a:p>
          <a:p>
            <a:pPr marL="228600" indent="-228600">
              <a:buAutoNum type="arabicParenBoth"/>
            </a:pPr>
            <a:r>
              <a:rPr lang="en-AU" baseline="0" dirty="0"/>
              <a:t>Cognitive data collection challenging on ships because of distraction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AU" dirty="0"/>
              <a:t>Face-to-face data collection increases uptake and retention.  </a:t>
            </a:r>
          </a:p>
          <a:p>
            <a:pPr marL="228600" indent="-228600">
              <a:buAutoNum type="arabicParenBoth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8352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pn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microsoft.com/office/2007/relationships/diagramDrawing" Target="../diagrams/drawing1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-33959" y="1211856"/>
            <a:ext cx="1390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7633" y="1544009"/>
            <a:ext cx="87493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Macquarie University</a:t>
            </a:r>
            <a:r>
              <a:rPr lang="en-US" sz="1600" dirty="0"/>
              <a:t>: </a:t>
            </a:r>
            <a:r>
              <a:rPr lang="en-GB" sz="1600" dirty="0"/>
              <a:t>A/Prof Monique Crane, Dr Gavin Hazel, Dr Eyal Karin</a:t>
            </a:r>
            <a:endParaRPr lang="en-US" sz="1600" dirty="0"/>
          </a:p>
          <a:p>
            <a:r>
              <a:rPr lang="en-US" sz="1600" b="1" dirty="0"/>
              <a:t>Curtin University: </a:t>
            </a:r>
            <a:r>
              <a:rPr lang="en-GB" sz="1600" dirty="0"/>
              <a:t>Prof Daniel Gucciardi</a:t>
            </a:r>
            <a:endParaRPr lang="en-US" sz="1600" dirty="0"/>
          </a:p>
          <a:p>
            <a:r>
              <a:rPr lang="en-US" sz="1600" b="1" dirty="0"/>
              <a:t>Leibniz Institute for Resilience Research: </a:t>
            </a:r>
            <a:r>
              <a:rPr lang="en-AU" sz="1600" dirty="0"/>
              <a:t>Prof. Raffael Kalisch and </a:t>
            </a:r>
            <a:r>
              <a:rPr lang="en-AU" sz="1600" dirty="0" err="1"/>
              <a:t>Prof.</a:t>
            </a:r>
            <a:r>
              <a:rPr lang="en-AU" sz="1600" dirty="0"/>
              <a:t> Thomas Rigotti.</a:t>
            </a:r>
          </a:p>
          <a:p>
            <a:r>
              <a:rPr lang="en-AU" sz="1600" b="1" dirty="0"/>
              <a:t>DSTG: </a:t>
            </a:r>
            <a:r>
              <a:rPr lang="en-AU" sz="1600" dirty="0"/>
              <a:t>Natasha Hulse and Megan Schmitt </a:t>
            </a:r>
          </a:p>
          <a:p>
            <a:r>
              <a:rPr lang="en-AU" sz="1600" b="1" dirty="0"/>
              <a:t>Navy Culture: </a:t>
            </a:r>
            <a:r>
              <a:rPr lang="en-AU" sz="1600" dirty="0"/>
              <a:t>CMDR Roz Connor and WO Scott Brown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51" y="4146655"/>
            <a:ext cx="1390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Products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3353" y="4532552"/>
            <a:ext cx="8421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/>
              <a:t> Recommendations that target leadership development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/>
              <a:t> Recommendations that target the  job-design features that are most impactful to the performance and cognitive decrements of personnel on sustained operations.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/>
              <a:t> Recommendations for training to allow effective operation.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/>
              <a:t> A measurement tool for the surveillance of deployment-related risks to personnel cognitive, performance and emotional resilience outcomes.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/>
              <a:t> A computational tool for projecting individual resilience.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715" y="2779283"/>
            <a:ext cx="1390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633" y="3131645"/>
            <a:ext cx="8421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The intention of this research program is to create new knowledge to inform job-design, training, and policy to support the cognitive, performance, and emotional resilience of Navy personnel during deployment. In this project, we examine the crucial job-design, leadership and individual-level drivers that both promote and erode these outcomes.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Navy Resilience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45285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09798" y="1177233"/>
            <a:ext cx="615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Research update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Navy Resilience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graphicFrame>
        <p:nvGraphicFramePr>
          <p:cNvPr id="19" name="Table 20">
            <a:extLst>
              <a:ext uri="{FF2B5EF4-FFF2-40B4-BE49-F238E27FC236}">
                <a16:creationId xmlns:a16="http://schemas.microsoft.com/office/drawing/2014/main" id="{D8D300D4-F116-5CFF-38B9-D9F6E5A84F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864546"/>
              </p:ext>
            </p:extLst>
          </p:nvPr>
        </p:nvGraphicFramePr>
        <p:xfrm>
          <a:off x="546614" y="1539052"/>
          <a:ext cx="83878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874">
                  <a:extLst>
                    <a:ext uri="{9D8B030D-6E8A-4147-A177-3AD203B41FA5}">
                      <a16:colId xmlns:a16="http://schemas.microsoft.com/office/drawing/2014/main" val="1218347550"/>
                    </a:ext>
                  </a:extLst>
                </a:gridCol>
                <a:gridCol w="1977044">
                  <a:extLst>
                    <a:ext uri="{9D8B030D-6E8A-4147-A177-3AD203B41FA5}">
                      <a16:colId xmlns:a16="http://schemas.microsoft.com/office/drawing/2014/main" val="2894159993"/>
                    </a:ext>
                  </a:extLst>
                </a:gridCol>
                <a:gridCol w="1912931">
                  <a:extLst>
                    <a:ext uri="{9D8B030D-6E8A-4147-A177-3AD203B41FA5}">
                      <a16:colId xmlns:a16="http://schemas.microsoft.com/office/drawing/2014/main" val="2065366475"/>
                    </a:ext>
                  </a:extLst>
                </a:gridCol>
                <a:gridCol w="2280987">
                  <a:extLst>
                    <a:ext uri="{9D8B030D-6E8A-4147-A177-3AD203B41FA5}">
                      <a16:colId xmlns:a16="http://schemas.microsoft.com/office/drawing/2014/main" val="1343056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Time 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Surveys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Hair Samples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Cognitive tests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614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Pre-deployment (T1)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559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Mid-deployment (T2)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8328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Post-deployment (T3)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61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Follow-up (T4)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[still in collection]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11644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4CE943-16D0-1EB1-2143-62E16918036D}"/>
              </a:ext>
            </a:extLst>
          </p:cNvPr>
          <p:cNvSpPr txBox="1"/>
          <p:nvPr/>
        </p:nvSpPr>
        <p:spPr>
          <a:xfrm>
            <a:off x="0" y="3467585"/>
            <a:ext cx="615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Lessons from data collection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6D9481-58BB-3D1B-490E-708AA369CB7F}"/>
              </a:ext>
            </a:extLst>
          </p:cNvPr>
          <p:cNvSpPr txBox="1"/>
          <p:nvPr/>
        </p:nvSpPr>
        <p:spPr>
          <a:xfrm>
            <a:off x="515633" y="3864246"/>
            <a:ext cx="7248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Both"/>
            </a:pPr>
            <a:r>
              <a:rPr lang="en-AU" dirty="0"/>
              <a:t>Navy deployment environment is a dynamic data collection space.</a:t>
            </a:r>
          </a:p>
          <a:p>
            <a:pPr marL="342900" indent="-342900">
              <a:buAutoNum type="arabicParenBoth"/>
            </a:pPr>
            <a:r>
              <a:rPr lang="en-AU" dirty="0"/>
              <a:t>Cognitive data collection challenging on ships.</a:t>
            </a:r>
          </a:p>
          <a:p>
            <a:pPr marL="342900" indent="-342900">
              <a:buAutoNum type="arabicParenBoth"/>
            </a:pPr>
            <a:r>
              <a:rPr lang="en-AU" dirty="0"/>
              <a:t>Face-to-face data collection increases participant uptake and retention.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8F8154-45F9-1550-68C7-F0EEFC48DC20}"/>
              </a:ext>
            </a:extLst>
          </p:cNvPr>
          <p:cNvSpPr txBox="1"/>
          <p:nvPr/>
        </p:nvSpPr>
        <p:spPr>
          <a:xfrm>
            <a:off x="-1" y="4795504"/>
            <a:ext cx="8534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b="1" dirty="0">
                <a:latin typeface="Georgia" panose="02040502050405020303" pitchFamily="18" charset="0"/>
              </a:rPr>
              <a:t>Understanding of psychological strain in the Navy deployment context </a:t>
            </a:r>
            <a:endParaRPr lang="en-AU" sz="1800" b="1" dirty="0">
              <a:latin typeface="Georgia" panose="02040502050405020303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50706D8-9F73-8816-378F-4084317C1123}"/>
              </a:ext>
            </a:extLst>
          </p:cNvPr>
          <p:cNvSpPr/>
          <p:nvPr/>
        </p:nvSpPr>
        <p:spPr>
          <a:xfrm>
            <a:off x="271471" y="5727688"/>
            <a:ext cx="1962682" cy="459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Effort/investment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3D3059B-4C4F-98F7-6C71-755C1154A2E9}"/>
              </a:ext>
            </a:extLst>
          </p:cNvPr>
          <p:cNvSpPr/>
          <p:nvPr/>
        </p:nvSpPr>
        <p:spPr>
          <a:xfrm>
            <a:off x="2335163" y="5164836"/>
            <a:ext cx="1815586" cy="473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Reward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BDCA110-B6BB-116A-8185-055BE25E520D}"/>
              </a:ext>
            </a:extLst>
          </p:cNvPr>
          <p:cNvSpPr/>
          <p:nvPr/>
        </p:nvSpPr>
        <p:spPr>
          <a:xfrm>
            <a:off x="4454997" y="5140387"/>
            <a:ext cx="2284412" cy="485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Resources/Capacities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BB33E82-C84B-815C-88E6-7810BB1EDA5B}"/>
              </a:ext>
            </a:extLst>
          </p:cNvPr>
          <p:cNvSpPr/>
          <p:nvPr/>
        </p:nvSpPr>
        <p:spPr>
          <a:xfrm>
            <a:off x="6638412" y="5704085"/>
            <a:ext cx="2284412" cy="485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Psychological Strain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4C921AC-C4D1-B9D7-2A32-F63FB44904E4}"/>
              </a:ext>
            </a:extLst>
          </p:cNvPr>
          <p:cNvCxnSpPr>
            <a:cxnSpLocks/>
            <a:stCxn id="8" idx="3"/>
            <a:endCxn id="21" idx="1"/>
          </p:cNvCxnSpPr>
          <p:nvPr/>
        </p:nvCxnSpPr>
        <p:spPr>
          <a:xfrm flipV="1">
            <a:off x="2234153" y="5946616"/>
            <a:ext cx="4404259" cy="109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80FEE65-6DF1-DDC6-3BA6-CE4B7366DECC}"/>
              </a:ext>
            </a:extLst>
          </p:cNvPr>
          <p:cNvCxnSpPr>
            <a:stCxn id="9" idx="2"/>
          </p:cNvCxnSpPr>
          <p:nvPr/>
        </p:nvCxnSpPr>
        <p:spPr>
          <a:xfrm>
            <a:off x="3242956" y="5637972"/>
            <a:ext cx="953879" cy="2941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B0A0FB-1AED-1033-CAE6-8F24401F6B33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4501083" y="5625449"/>
            <a:ext cx="1096120" cy="31899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6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Navy Resilience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224" y="1276587"/>
            <a:ext cx="8106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A working framework for Navy personnel performance and emotional resilience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6E92A-8779-6B2D-0D5B-9482105CC6DD}"/>
              </a:ext>
            </a:extLst>
          </p:cNvPr>
          <p:cNvSpPr txBox="1"/>
          <p:nvPr/>
        </p:nvSpPr>
        <p:spPr>
          <a:xfrm>
            <a:off x="49224" y="4695076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does that mean for ADF capabilities?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0830A-0360-9CA6-916E-2C77896456F0}"/>
              </a:ext>
            </a:extLst>
          </p:cNvPr>
          <p:cNvSpPr/>
          <p:nvPr/>
        </p:nvSpPr>
        <p:spPr>
          <a:xfrm>
            <a:off x="75417" y="5027208"/>
            <a:ext cx="885903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altLang="en-US" sz="1700" dirty="0">
                <a:solidFill>
                  <a:srgbClr val="F58025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More than just initial response: </a:t>
            </a:r>
            <a:r>
              <a:rPr lang="en-AU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Resilience in this context involves active recovery processes and a critical review of response</a:t>
            </a:r>
            <a:endParaRPr lang="en-AU" altLang="en-US" sz="1700" dirty="0">
              <a:solidFill>
                <a:srgbClr val="F58025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r>
              <a:rPr lang="en-AU" altLang="en-US" sz="1700" dirty="0">
                <a:solidFill>
                  <a:srgbClr val="F58025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Active recovery </a:t>
            </a:r>
            <a:r>
              <a:rPr lang="en-AU" sz="1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Development of tools to support active recovery during deployment.</a:t>
            </a:r>
          </a:p>
          <a:p>
            <a:r>
              <a:rPr lang="en-AU" sz="1700" dirty="0">
                <a:solidFill>
                  <a:srgbClr val="F58025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Leadership is critical 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– leaders are a key resource across all stages of process.</a:t>
            </a:r>
          </a:p>
          <a:p>
            <a:r>
              <a:rPr lang="en-AU" sz="1700" dirty="0">
                <a:solidFill>
                  <a:srgbClr val="F58025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Strain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 – can be potentially reduced via rewards that are valued and key individual and job-design resources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FC28B9F-15DA-4790-30EB-653F72757D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8540653"/>
              </p:ext>
            </p:extLst>
          </p:nvPr>
        </p:nvGraphicFramePr>
        <p:xfrm>
          <a:off x="141315" y="1965716"/>
          <a:ext cx="6958648" cy="2770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3231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1849</TotalTime>
  <Words>733</Words>
  <Application>Microsoft Office PowerPoint</Application>
  <PresentationFormat>On-screen Show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Monique Crane</cp:lastModifiedBy>
  <cp:revision>75</cp:revision>
  <dcterms:created xsi:type="dcterms:W3CDTF">2020-10-20T23:56:55Z</dcterms:created>
  <dcterms:modified xsi:type="dcterms:W3CDTF">2022-11-09T19:34:03Z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BW3799926</vt:lpwstr>
  </property>
  <property fmtid="{D5CDD505-2E9C-101B-9397-08002B2CF9AE}" pid="4" name="Objective-Title">
    <vt:lpwstr>20221110_HPRnet Presentation 2022_MCRANE</vt:lpwstr>
  </property>
  <property fmtid="{D5CDD505-2E9C-101B-9397-08002B2CF9AE}" pid="5" name="Objective-Comment">
    <vt:lpwstr/>
  </property>
  <property fmtid="{D5CDD505-2E9C-101B-9397-08002B2CF9AE}" pid="6" name="Objective-CreationStamp">
    <vt:filetime>2022-11-14T23:58:49Z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2022-11-14T23:58:49Z</vt:filetime>
  </property>
  <property fmtid="{D5CDD505-2E9C-101B-9397-08002B2CF9AE}" pid="10" name="Objective-ModificationStamp">
    <vt:filetime>2022-11-14T23:58:50Z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Objective-Reason for Security Classification Change [system]">
    <vt:lpwstr/>
  </property>
</Properties>
</file>