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
  </p:notesMasterIdLst>
  <p:sldIdLst>
    <p:sldId id="263" r:id="rId5"/>
    <p:sldId id="264" r:id="rId6"/>
    <p:sldId id="265" r:id="rId7"/>
    <p:sldId id="266" r:id="rId8"/>
  </p:sldIdLst>
  <p:sldSz cx="9144000" cy="6858000" type="screen4x3"/>
  <p:notesSz cx="6858000" cy="9144000"/>
  <p:custDataLst>
    <p:tags r:id="rId1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C7AE"/>
    <a:srgbClr val="3F3C2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3FA631-1CD7-4AC3-B972-BABD656B33A5}" v="224" dt="2022-11-08T04:38:37.232"/>
    <p1510:client id="{60ED5200-8F53-490C-8A57-4A5F4CC1D165}" v="31" dt="2022-11-08T05:11:41.924"/>
    <p1510:client id="{A3A48B9E-CA97-423E-B16C-4045CF2C5CA7}" v="51" dt="2022-11-08T09:38:03.8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253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AC055D-A9EC-4B8D-ABE5-CF2F52A31506}" type="datetimeFigureOut">
              <a:rPr lang="en-AU" smtClean="0"/>
              <a:t>11/11/2022</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B7DAB6-5213-4F0C-B068-CA1F20373416}" type="slidenum">
              <a:rPr lang="en-AU" smtClean="0"/>
              <a:t>‹#›</a:t>
            </a:fld>
            <a:endParaRPr lang="en-AU"/>
          </a:p>
        </p:txBody>
      </p:sp>
    </p:spTree>
    <p:extLst>
      <p:ext uri="{BB962C8B-B14F-4D97-AF65-F5344CB8AC3E}">
        <p14:creationId xmlns:p14="http://schemas.microsoft.com/office/powerpoint/2010/main" val="2375287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aseline="0"/>
              <a:t>So </a:t>
            </a:r>
            <a:r>
              <a:rPr lang="en-AU" baseline="0" err="1"/>
              <a:t>weve</a:t>
            </a:r>
            <a:r>
              <a:rPr lang="en-AU" baseline="0"/>
              <a:t> asked our </a:t>
            </a:r>
            <a:r>
              <a:rPr lang="en-AU" baseline="0" err="1"/>
              <a:t>uni</a:t>
            </a:r>
            <a:r>
              <a:rPr lang="en-AU" baseline="0"/>
              <a:t> leads to send through the issues </a:t>
            </a:r>
            <a:r>
              <a:rPr lang="en-AU" baseline="0" err="1"/>
              <a:t>theyre</a:t>
            </a:r>
            <a:r>
              <a:rPr lang="en-AU" baseline="0"/>
              <a:t> currently experiencing and what solutions they may be using to overcome their issues. </a:t>
            </a:r>
          </a:p>
          <a:p>
            <a:endParaRPr lang="en-AU" baseline="0"/>
          </a:p>
          <a:p>
            <a:r>
              <a:rPr lang="en-AU" baseline="0"/>
              <a:t>Noted issues are:</a:t>
            </a:r>
          </a:p>
          <a:p>
            <a:endParaRPr lang="en-AU" baseline="0"/>
          </a:p>
          <a:p>
            <a:r>
              <a:rPr lang="en-AU" baseline="0"/>
              <a:t>Any issues you are facing that isn’t covered here? Or any observations </a:t>
            </a:r>
          </a:p>
          <a:p>
            <a:r>
              <a:rPr lang="en-AU" baseline="0"/>
              <a:t>Are there any risks/issues to the stakeholders that were missing? IE reputational risk. Minimising access to troops to reduce risk of further COVID outbreaks??</a:t>
            </a:r>
          </a:p>
          <a:p>
            <a:endParaRPr lang="en-AU" baseline="0"/>
          </a:p>
          <a:p>
            <a:r>
              <a:rPr lang="en-AU" baseline="0"/>
              <a:t>Short of postponing the project which risks losing PHDs and key researchers resulting in further delays in re-hiring, we need to look for new sustainable solutions.</a:t>
            </a:r>
          </a:p>
          <a:p>
            <a:endParaRPr lang="en-AU"/>
          </a:p>
        </p:txBody>
      </p:sp>
      <p:sp>
        <p:nvSpPr>
          <p:cNvPr id="4" name="Slide Number Placeholder 3"/>
          <p:cNvSpPr>
            <a:spLocks noGrp="1"/>
          </p:cNvSpPr>
          <p:nvPr>
            <p:ph type="sldNum" sz="quarter" idx="10"/>
          </p:nvPr>
        </p:nvSpPr>
        <p:spPr/>
        <p:txBody>
          <a:bodyPr/>
          <a:lstStyle/>
          <a:p>
            <a:fld id="{E41B6B2F-A1DA-49C6-87A1-5B176376F715}" type="slidenum">
              <a:rPr lang="en-AU" altLang="en-US" smtClean="0"/>
              <a:pPr/>
              <a:t>1</a:t>
            </a:fld>
            <a:endParaRPr lang="en-AU" altLang="en-US"/>
          </a:p>
        </p:txBody>
      </p:sp>
    </p:spTree>
    <p:extLst>
      <p:ext uri="{BB962C8B-B14F-4D97-AF65-F5344CB8AC3E}">
        <p14:creationId xmlns:p14="http://schemas.microsoft.com/office/powerpoint/2010/main" val="3963415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Identified LEPs, note here we are only presenting the commercially available ones</a:t>
            </a:r>
          </a:p>
        </p:txBody>
      </p:sp>
      <p:sp>
        <p:nvSpPr>
          <p:cNvPr id="4" name="Slide Number Placeholder 3"/>
          <p:cNvSpPr>
            <a:spLocks noGrp="1"/>
          </p:cNvSpPr>
          <p:nvPr>
            <p:ph type="sldNum" sz="quarter" idx="10"/>
          </p:nvPr>
        </p:nvSpPr>
        <p:spPr/>
        <p:txBody>
          <a:bodyPr/>
          <a:lstStyle/>
          <a:p>
            <a:fld id="{E41B6B2F-A1DA-49C6-87A1-5B176376F715}" type="slidenum">
              <a:rPr lang="en-AU" altLang="en-US" smtClean="0"/>
              <a:pPr/>
              <a:t>2</a:t>
            </a:fld>
            <a:endParaRPr lang="en-AU" altLang="en-US"/>
          </a:p>
        </p:txBody>
      </p:sp>
    </p:spTree>
    <p:extLst>
      <p:ext uri="{BB962C8B-B14F-4D97-AF65-F5344CB8AC3E}">
        <p14:creationId xmlns:p14="http://schemas.microsoft.com/office/powerpoint/2010/main" val="1708820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aseline="0"/>
              <a:t>So </a:t>
            </a:r>
            <a:r>
              <a:rPr lang="en-AU" baseline="0" err="1"/>
              <a:t>weve</a:t>
            </a:r>
            <a:r>
              <a:rPr lang="en-AU" baseline="0"/>
              <a:t> asked our </a:t>
            </a:r>
            <a:r>
              <a:rPr lang="en-AU" baseline="0" err="1"/>
              <a:t>uni</a:t>
            </a:r>
            <a:r>
              <a:rPr lang="en-AU" baseline="0"/>
              <a:t> leads to send through the issues </a:t>
            </a:r>
            <a:r>
              <a:rPr lang="en-AU" baseline="0" err="1"/>
              <a:t>theyre</a:t>
            </a:r>
            <a:r>
              <a:rPr lang="en-AU" baseline="0"/>
              <a:t> currently experiencing and what solutions they may be using to overcome their issues. </a:t>
            </a:r>
          </a:p>
          <a:p>
            <a:endParaRPr lang="en-AU" baseline="0"/>
          </a:p>
          <a:p>
            <a:r>
              <a:rPr lang="en-AU" baseline="0"/>
              <a:t>Noted issues are:</a:t>
            </a:r>
          </a:p>
          <a:p>
            <a:endParaRPr lang="en-AU" baseline="0"/>
          </a:p>
          <a:p>
            <a:r>
              <a:rPr lang="en-AU" baseline="0"/>
              <a:t>Any issues you are facing that isn’t covered here? Or any observations </a:t>
            </a:r>
          </a:p>
          <a:p>
            <a:r>
              <a:rPr lang="en-AU" baseline="0"/>
              <a:t>Are there any risks/issues to the stakeholders that were missing? IE reputational risk. Minimising access to troops to reduce risk of further COVID outbreaks??</a:t>
            </a:r>
          </a:p>
          <a:p>
            <a:endParaRPr lang="en-AU" baseline="0"/>
          </a:p>
          <a:p>
            <a:r>
              <a:rPr lang="en-AU" baseline="0"/>
              <a:t>Short of postponing the project which risks losing PHDs and key researchers resulting in further delays in re-hiring, we need to look for new sustainable solutions.</a:t>
            </a:r>
          </a:p>
          <a:p>
            <a:endParaRPr lang="en-AU"/>
          </a:p>
        </p:txBody>
      </p:sp>
      <p:sp>
        <p:nvSpPr>
          <p:cNvPr id="4" name="Slide Number Placeholder 3"/>
          <p:cNvSpPr>
            <a:spLocks noGrp="1"/>
          </p:cNvSpPr>
          <p:nvPr>
            <p:ph type="sldNum" sz="quarter" idx="10"/>
          </p:nvPr>
        </p:nvSpPr>
        <p:spPr/>
        <p:txBody>
          <a:bodyPr/>
          <a:lstStyle/>
          <a:p>
            <a:fld id="{E41B6B2F-A1DA-49C6-87A1-5B176376F715}" type="slidenum">
              <a:rPr lang="en-AU" altLang="en-US" smtClean="0"/>
              <a:pPr/>
              <a:t>3</a:t>
            </a:fld>
            <a:endParaRPr lang="en-AU" altLang="en-US"/>
          </a:p>
        </p:txBody>
      </p:sp>
    </p:spTree>
    <p:extLst>
      <p:ext uri="{BB962C8B-B14F-4D97-AF65-F5344CB8AC3E}">
        <p14:creationId xmlns:p14="http://schemas.microsoft.com/office/powerpoint/2010/main" val="2683522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AU" sz="1800" b="0" i="0" u="none" strike="noStrike">
                <a:solidFill>
                  <a:srgbClr val="000000"/>
                </a:solidFill>
                <a:effectLst/>
                <a:latin typeface="Calibri" panose="020F0502020204030204" pitchFamily="34" charset="0"/>
              </a:rPr>
              <a:t>Colours have associated meaning and so ensuring the symbol is visible and still represents the intended colour is critical.</a:t>
            </a:r>
            <a:r>
              <a:rPr lang="en-US" sz="1800" b="0" i="0">
                <a:solidFill>
                  <a:srgbClr val="444444"/>
                </a:solidFill>
                <a:effectLst/>
                <a:latin typeface="Calibri" panose="020F0502020204030204" pitchFamily="34" charset="0"/>
              </a:rPr>
              <a:t>​</a:t>
            </a:r>
            <a:endParaRPr lang="en-US" b="0" i="0">
              <a:solidFill>
                <a:srgbClr val="444444"/>
              </a:solidFill>
              <a:effectLst/>
              <a:latin typeface="Calibri" panose="020F0502020204030204" pitchFamily="34" charset="0"/>
            </a:endParaRPr>
          </a:p>
          <a:p>
            <a:pPr algn="l" rtl="0" fontAlgn="base"/>
            <a:r>
              <a:rPr lang="en-AU" sz="1800" b="0" i="0" u="none" strike="noStrike">
                <a:solidFill>
                  <a:srgbClr val="000000"/>
                </a:solidFill>
                <a:effectLst/>
                <a:latin typeface="Calibri" panose="020F0502020204030204" pitchFamily="34" charset="0"/>
              </a:rPr>
              <a:t>The inducing effect of the extensive colour change in the background  created by wearing the </a:t>
            </a:r>
            <a:r>
              <a:rPr lang="en-AU" sz="1800" b="0" i="0" u="none" strike="noStrike" err="1">
                <a:solidFill>
                  <a:srgbClr val="000000"/>
                </a:solidFill>
                <a:effectLst/>
                <a:latin typeface="Calibri" panose="020F0502020204030204" pitchFamily="34" charset="0"/>
              </a:rPr>
              <a:t>lep</a:t>
            </a:r>
            <a:r>
              <a:rPr lang="en-AU" sz="1800" b="0" i="0" u="none" strike="noStrike">
                <a:solidFill>
                  <a:srgbClr val="000000"/>
                </a:solidFill>
                <a:effectLst/>
                <a:latin typeface="Calibri" panose="020F0502020204030204" pitchFamily="34" charset="0"/>
              </a:rPr>
              <a:t> compensates for some of the blue filtering effects of the visor, which in the absence of the background would have made colours appear even more yellow. In this case the lighter blue (similar to blue prime) appears green through the LEP however the optimised blue shifts to a lighter/slightly greener blue but retains the blue perception</a:t>
            </a:r>
            <a:endParaRPr lang="en-US" b="0" i="0">
              <a:solidFill>
                <a:srgbClr val="444444"/>
              </a:solidFill>
              <a:effectLst/>
              <a:latin typeface="Calibri" panose="020F0502020204030204" pitchFamily="34" charset="0"/>
            </a:endParaRPr>
          </a:p>
          <a:p>
            <a:endParaRPr lang="en-AU"/>
          </a:p>
        </p:txBody>
      </p:sp>
      <p:sp>
        <p:nvSpPr>
          <p:cNvPr id="4" name="Slide Number Placeholder 3"/>
          <p:cNvSpPr>
            <a:spLocks noGrp="1"/>
          </p:cNvSpPr>
          <p:nvPr>
            <p:ph type="sldNum" sz="quarter" idx="10"/>
          </p:nvPr>
        </p:nvSpPr>
        <p:spPr/>
        <p:txBody>
          <a:bodyPr/>
          <a:lstStyle/>
          <a:p>
            <a:fld id="{E41B6B2F-A1DA-49C6-87A1-5B176376F715}" type="slidenum">
              <a:rPr lang="en-AU" altLang="en-US" smtClean="0"/>
              <a:pPr/>
              <a:t>4</a:t>
            </a:fld>
            <a:endParaRPr lang="en-AU" altLang="en-US"/>
          </a:p>
        </p:txBody>
      </p:sp>
    </p:spTree>
    <p:extLst>
      <p:ext uri="{BB962C8B-B14F-4D97-AF65-F5344CB8AC3E}">
        <p14:creationId xmlns:p14="http://schemas.microsoft.com/office/powerpoint/2010/main" val="1637202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343DFFF-1788-42AB-AE55-80B044579CA5}" type="datetimeFigureOut">
              <a:rPr lang="en-AU" smtClean="0"/>
              <a:t>11/11/2022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296282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43DFFF-1788-42AB-AE55-80B044579CA5}" type="datetimeFigureOut">
              <a:rPr lang="en-AU" smtClean="0"/>
              <a:t>11/11/2022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2655183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43DFFF-1788-42AB-AE55-80B044579CA5}" type="datetimeFigureOut">
              <a:rPr lang="en-AU" smtClean="0"/>
              <a:t>11/11/2022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3080655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1 Official">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4" name="Text Placeholder 6"/>
          <p:cNvSpPr>
            <a:spLocks noGrp="1"/>
          </p:cNvSpPr>
          <p:nvPr>
            <p:ph type="body" sz="quarter" idx="11"/>
          </p:nvPr>
        </p:nvSpPr>
        <p:spPr>
          <a:xfrm>
            <a:off x="708032" y="1806683"/>
            <a:ext cx="7774617" cy="446568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2"/>
          <p:cNvSpPr>
            <a:spLocks noGrp="1"/>
          </p:cNvSpPr>
          <p:nvPr>
            <p:ph type="body" sz="quarter" idx="13" hasCustomPrompt="1"/>
          </p:nvPr>
        </p:nvSpPr>
        <p:spPr>
          <a:xfrm>
            <a:off x="708025" y="1181100"/>
            <a:ext cx="7774624" cy="625582"/>
          </a:xfrm>
          <a:prstGeom prst="rect">
            <a:avLst/>
          </a:prstGeom>
        </p:spPr>
        <p:txBody>
          <a:bodyPr/>
          <a:lstStyle>
            <a:lvl1pPr marL="0" marR="0" indent="0" algn="l" defTabSz="685800" rtl="0" eaLnBrk="1" fontAlgn="base" latinLnBrk="0" hangingPunct="1">
              <a:lnSpc>
                <a:spcPct val="100000"/>
              </a:lnSpc>
              <a:spcBef>
                <a:spcPct val="50000"/>
              </a:spcBef>
              <a:spcAft>
                <a:spcPct val="0"/>
              </a:spcAft>
              <a:buClrTx/>
              <a:buSzTx/>
              <a:buFontTx/>
              <a:buNone/>
              <a:tabLst/>
              <a:defRPr kumimoji="0" lang="en-AU" altLang="en-US" sz="1800" b="0" i="0" u="none" strike="noStrike" kern="1200" cap="none" spc="0" normalizeH="0" baseline="0" noProof="0" smtClean="0">
                <a:ln>
                  <a:noFill/>
                </a:ln>
                <a:solidFill>
                  <a:srgbClr val="F58025"/>
                </a:solidFill>
                <a:effectLst/>
                <a:uLnTx/>
                <a:uFillTx/>
                <a:latin typeface="Georgia" pitchFamily="18" charset="0"/>
                <a:ea typeface="MS PGothic" pitchFamily="34" charset="-128"/>
              </a:defRPr>
            </a:lvl1pPr>
            <a:lvl5pPr>
              <a:defRPr/>
            </a:lvl5pPr>
          </a:lstStyle>
          <a:p>
            <a:pPr marL="0" marR="0" lvl="0" indent="0" algn="l" defTabSz="685800" rtl="0" eaLnBrk="1" fontAlgn="base" latinLnBrk="0" hangingPunct="1">
              <a:lnSpc>
                <a:spcPct val="100000"/>
              </a:lnSpc>
              <a:spcBef>
                <a:spcPct val="50000"/>
              </a:spcBef>
              <a:spcAft>
                <a:spcPct val="0"/>
              </a:spcAft>
              <a:buClrTx/>
              <a:buSzTx/>
              <a:buFontTx/>
              <a:buNone/>
              <a:tabLst/>
              <a:defRPr/>
            </a:pPr>
            <a:r>
              <a:rPr kumimoji="0" lang="en-AU" altLang="en-US" sz="2250" b="0" i="0" u="none" strike="noStrike" kern="1200" cap="none" spc="0" normalizeH="0" baseline="0" noProof="0">
                <a:ln>
                  <a:noFill/>
                </a:ln>
                <a:solidFill>
                  <a:srgbClr val="F58025"/>
                </a:solidFill>
                <a:effectLst/>
                <a:uLnTx/>
                <a:uFillTx/>
                <a:latin typeface="Georgia" pitchFamily="18" charset="0"/>
                <a:ea typeface="MS PGothic" pitchFamily="34" charset="-128"/>
                <a:cs typeface="+mn-cs"/>
              </a:rPr>
              <a:t>PowerPoint Section Heading</a:t>
            </a:r>
          </a:p>
          <a:p>
            <a:pPr lvl="0"/>
            <a:endParaRPr lang="en-AU"/>
          </a:p>
        </p:txBody>
      </p:sp>
    </p:spTree>
    <p:extLst>
      <p:ext uri="{BB962C8B-B14F-4D97-AF65-F5344CB8AC3E}">
        <p14:creationId xmlns:p14="http://schemas.microsoft.com/office/powerpoint/2010/main" val="763249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43DFFF-1788-42AB-AE55-80B044579CA5}" type="datetimeFigureOut">
              <a:rPr lang="en-AU" smtClean="0"/>
              <a:t>11/11/2022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1932351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343DFFF-1788-42AB-AE55-80B044579CA5}" type="datetimeFigureOut">
              <a:rPr lang="en-AU" smtClean="0"/>
              <a:t>11/11/2022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2538316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343DFFF-1788-42AB-AE55-80B044579CA5}" type="datetimeFigureOut">
              <a:rPr lang="en-AU" smtClean="0"/>
              <a:t>11/11/2022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912381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343DFFF-1788-42AB-AE55-80B044579CA5}" type="datetimeFigureOut">
              <a:rPr lang="en-AU" smtClean="0"/>
              <a:t>11/11/2022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835297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343DFFF-1788-42AB-AE55-80B044579CA5}" type="datetimeFigureOut">
              <a:rPr lang="en-AU" smtClean="0"/>
              <a:t>11/11/2022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556618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43DFFF-1788-42AB-AE55-80B044579CA5}" type="datetimeFigureOut">
              <a:rPr lang="en-AU" smtClean="0"/>
              <a:t>11/11/2022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1008407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343DFFF-1788-42AB-AE55-80B044579CA5}" type="datetimeFigureOut">
              <a:rPr lang="en-AU" smtClean="0"/>
              <a:t>11/11/2022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1817642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343DFFF-1788-42AB-AE55-80B044579CA5}" type="datetimeFigureOut">
              <a:rPr lang="en-AU" smtClean="0"/>
              <a:t>11/11/2022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562512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43DFFF-1788-42AB-AE55-80B044579CA5}" type="datetimeFigureOut">
              <a:rPr lang="en-AU" smtClean="0"/>
              <a:t>11/11/2022</a:t>
            </a:fld>
            <a:endParaRPr lang="en-A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D89A3D-18E9-4730-97BB-639BD67C4EEA}" type="slidenum">
              <a:rPr lang="en-AU" smtClean="0"/>
              <a:t>‹#›</a:t>
            </a:fld>
            <a:endParaRPr lang="en-AU"/>
          </a:p>
        </p:txBody>
      </p:sp>
    </p:spTree>
    <p:extLst>
      <p:ext uri="{BB962C8B-B14F-4D97-AF65-F5344CB8AC3E}">
        <p14:creationId xmlns:p14="http://schemas.microsoft.com/office/powerpoint/2010/main" val="39527909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5.png"/><Relationship Id="rId2" Type="http://schemas.openxmlformats.org/officeDocument/2006/relationships/slideLayout" Target="../slideLayouts/slideLayout12.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5.png"/><Relationship Id="rId2" Type="http://schemas.openxmlformats.org/officeDocument/2006/relationships/slideLayout" Target="../slideLayouts/slideLayout12.xml"/><Relationship Id="rId1" Type="http://schemas.openxmlformats.org/officeDocument/2006/relationships/tags" Target="../tags/tag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1.png"/><Relationship Id="rId3" Type="http://schemas.openxmlformats.org/officeDocument/2006/relationships/notesSlide" Target="../notesSlides/notesSlide3.xml"/><Relationship Id="rId7" Type="http://schemas.openxmlformats.org/officeDocument/2006/relationships/image" Target="../media/image4.png"/><Relationship Id="rId12" Type="http://schemas.openxmlformats.org/officeDocument/2006/relationships/image" Target="../media/image10.jpeg"/><Relationship Id="rId2" Type="http://schemas.openxmlformats.org/officeDocument/2006/relationships/slideLayout" Target="../slideLayouts/slideLayout12.xml"/><Relationship Id="rId1" Type="http://schemas.openxmlformats.org/officeDocument/2006/relationships/tags" Target="../tags/tag4.xml"/><Relationship Id="rId6" Type="http://schemas.openxmlformats.org/officeDocument/2006/relationships/image" Target="../media/image3.png"/><Relationship Id="rId11" Type="http://schemas.openxmlformats.org/officeDocument/2006/relationships/image" Target="../media/image9.jpeg"/><Relationship Id="rId5" Type="http://schemas.openxmlformats.org/officeDocument/2006/relationships/image" Target="../media/image2.png"/><Relationship Id="rId10" Type="http://schemas.openxmlformats.org/officeDocument/2006/relationships/image" Target="../media/image8.jpeg"/><Relationship Id="rId4" Type="http://schemas.openxmlformats.org/officeDocument/2006/relationships/image" Target="../media/image6.png"/><Relationship Id="rId9" Type="http://schemas.openxmlformats.org/officeDocument/2006/relationships/image" Target="../media/image7.jpeg"/><Relationship Id="rId14" Type="http://schemas.openxmlformats.org/officeDocument/2006/relationships/image" Target="../media/image12.png"/></Relationships>
</file>

<file path=ppt/slides/_rels/slide4.xml.rels><?xml version="1.0" encoding="UTF-8" standalone="yes"?>
<Relationships xmlns="http://schemas.openxmlformats.org/package/2006/relationships"><Relationship Id="rId8" Type="http://schemas.openxmlformats.org/officeDocument/2006/relationships/image" Target="../media/image13.jpeg"/><Relationship Id="rId13" Type="http://schemas.openxmlformats.org/officeDocument/2006/relationships/image" Target="../media/image18.jpeg"/><Relationship Id="rId3" Type="http://schemas.openxmlformats.org/officeDocument/2006/relationships/notesSlide" Target="../notesSlides/notesSlide4.xml"/><Relationship Id="rId7" Type="http://schemas.openxmlformats.org/officeDocument/2006/relationships/image" Target="../media/image5.png"/><Relationship Id="rId12" Type="http://schemas.openxmlformats.org/officeDocument/2006/relationships/image" Target="../media/image17.jpeg"/><Relationship Id="rId2" Type="http://schemas.openxmlformats.org/officeDocument/2006/relationships/slideLayout" Target="../slideLayouts/slideLayout12.xml"/><Relationship Id="rId1" Type="http://schemas.openxmlformats.org/officeDocument/2006/relationships/tags" Target="../tags/tag5.xml"/><Relationship Id="rId6" Type="http://schemas.openxmlformats.org/officeDocument/2006/relationships/image" Target="../media/image4.png"/><Relationship Id="rId11" Type="http://schemas.openxmlformats.org/officeDocument/2006/relationships/image" Target="../media/image16.png"/><Relationship Id="rId5" Type="http://schemas.openxmlformats.org/officeDocument/2006/relationships/image" Target="../media/image3.png"/><Relationship Id="rId10" Type="http://schemas.openxmlformats.org/officeDocument/2006/relationships/image" Target="../media/image15.png"/><Relationship Id="rId4" Type="http://schemas.openxmlformats.org/officeDocument/2006/relationships/image" Target="../media/image2.png"/><Relationship Id="rId9"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309336"/>
            <a:ext cx="9144000" cy="548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 Placeholder 4"/>
          <p:cNvSpPr>
            <a:spLocks noGrp="1"/>
          </p:cNvSpPr>
          <p:nvPr>
            <p:ph type="body" sz="quarter" idx="13"/>
          </p:nvPr>
        </p:nvSpPr>
        <p:spPr/>
        <p:txBody>
          <a:bodyPr/>
          <a:lstStyle/>
          <a:p>
            <a:r>
              <a:rPr lang="en-AU" b="1">
                <a:solidFill>
                  <a:schemeClr val="bg1"/>
                </a:solidFill>
              </a:rPr>
              <a:t>Main issues</a:t>
            </a:r>
          </a:p>
        </p:txBody>
      </p:sp>
      <p:pic>
        <p:nvPicPr>
          <p:cNvPr id="13" name="Picture 12"/>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75417" y="6189828"/>
            <a:ext cx="9068583" cy="318995"/>
          </a:xfrm>
          <a:prstGeom prst="rect">
            <a:avLst/>
          </a:prstGeom>
        </p:spPr>
      </p:pic>
      <p:pic>
        <p:nvPicPr>
          <p:cNvPr id="12" name="Picture 11"/>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7356764" y="6441420"/>
            <a:ext cx="1577686" cy="416580"/>
          </a:xfrm>
          <a:prstGeom prst="rect">
            <a:avLst/>
          </a:prstGeom>
        </p:spPr>
      </p:pic>
      <p:grpSp>
        <p:nvGrpSpPr>
          <p:cNvPr id="3" name="Group 2"/>
          <p:cNvGrpSpPr/>
          <p:nvPr/>
        </p:nvGrpSpPr>
        <p:grpSpPr>
          <a:xfrm>
            <a:off x="75417" y="6529001"/>
            <a:ext cx="3064403" cy="270916"/>
            <a:chOff x="75417" y="6562253"/>
            <a:chExt cx="3064403" cy="270916"/>
          </a:xfrm>
        </p:grpSpPr>
        <p:pic>
          <p:nvPicPr>
            <p:cNvPr id="10" name="Picture 9"/>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75417" y="6562253"/>
              <a:ext cx="2158736" cy="246675"/>
            </a:xfrm>
            <a:prstGeom prst="rect">
              <a:avLst/>
            </a:prstGeom>
          </p:spPr>
        </p:pic>
        <p:pic>
          <p:nvPicPr>
            <p:cNvPr id="11" name="Picture 10"/>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981084" y="6680927"/>
              <a:ext cx="2158736" cy="152242"/>
            </a:xfrm>
            <a:prstGeom prst="rect">
              <a:avLst/>
            </a:prstGeom>
          </p:spPr>
        </p:pic>
      </p:grpSp>
      <p:grpSp>
        <p:nvGrpSpPr>
          <p:cNvPr id="23" name="Group 22"/>
          <p:cNvGrpSpPr/>
          <p:nvPr/>
        </p:nvGrpSpPr>
        <p:grpSpPr>
          <a:xfrm>
            <a:off x="141315" y="782035"/>
            <a:ext cx="3270479" cy="387820"/>
            <a:chOff x="-1" y="827755"/>
            <a:chExt cx="3411796" cy="387820"/>
          </a:xfrm>
          <a:solidFill>
            <a:schemeClr val="accent1">
              <a:lumMod val="50000"/>
            </a:schemeClr>
          </a:solidFill>
        </p:grpSpPr>
        <p:sp>
          <p:nvSpPr>
            <p:cNvPr id="14" name="Flowchart: Data 13"/>
            <p:cNvSpPr/>
            <p:nvPr/>
          </p:nvSpPr>
          <p:spPr>
            <a:xfrm>
              <a:off x="688259" y="827755"/>
              <a:ext cx="2723536" cy="387820"/>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p:nvSpPr>
          <p:spPr>
            <a:xfrm>
              <a:off x="-1" y="827756"/>
              <a:ext cx="1632155" cy="3878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6" name="TextBox 15"/>
          <p:cNvSpPr txBox="1"/>
          <p:nvPr/>
        </p:nvSpPr>
        <p:spPr>
          <a:xfrm>
            <a:off x="548153" y="1352882"/>
            <a:ext cx="6699500" cy="400110"/>
          </a:xfrm>
          <a:prstGeom prst="rect">
            <a:avLst/>
          </a:prstGeom>
          <a:noFill/>
        </p:spPr>
        <p:txBody>
          <a:bodyPr wrap="square" rtlCol="0">
            <a:spAutoFit/>
          </a:bodyPr>
          <a:lstStyle/>
          <a:p>
            <a:r>
              <a:rPr lang="en-AU" sz="2000" b="1">
                <a:latin typeface="Georgia" panose="02040502050405020303" pitchFamily="18" charset="0"/>
              </a:rPr>
              <a:t>Partners</a:t>
            </a:r>
          </a:p>
        </p:txBody>
      </p:sp>
      <p:sp>
        <p:nvSpPr>
          <p:cNvPr id="17" name="TextBox 16"/>
          <p:cNvSpPr txBox="1"/>
          <p:nvPr/>
        </p:nvSpPr>
        <p:spPr>
          <a:xfrm>
            <a:off x="981084" y="1821469"/>
            <a:ext cx="7400912" cy="923330"/>
          </a:xfrm>
          <a:prstGeom prst="rect">
            <a:avLst/>
          </a:prstGeom>
          <a:noFill/>
        </p:spPr>
        <p:txBody>
          <a:bodyPr wrap="square" rtlCol="0">
            <a:spAutoFit/>
          </a:bodyPr>
          <a:lstStyle/>
          <a:p>
            <a:r>
              <a:rPr lang="en-AU">
                <a:latin typeface="Arial" panose="020B0604020202020204" pitchFamily="34" charset="0"/>
                <a:cs typeface="Arial" panose="020B0604020202020204" pitchFamily="34" charset="0"/>
              </a:rPr>
              <a:t>Dr Amanda Douglass, Prof Saeid Nahavandi, Prof James Armitage, A/Prof Larry Abel, Dr Renee Karas, Ms Kate Coffey, Dr Maria Gavrilescu</a:t>
            </a:r>
          </a:p>
        </p:txBody>
      </p:sp>
      <p:sp>
        <p:nvSpPr>
          <p:cNvPr id="18" name="TextBox 17"/>
          <p:cNvSpPr txBox="1"/>
          <p:nvPr/>
        </p:nvSpPr>
        <p:spPr>
          <a:xfrm>
            <a:off x="513355" y="4819169"/>
            <a:ext cx="6699500" cy="400110"/>
          </a:xfrm>
          <a:prstGeom prst="rect">
            <a:avLst/>
          </a:prstGeom>
          <a:noFill/>
        </p:spPr>
        <p:txBody>
          <a:bodyPr wrap="square" rtlCol="0">
            <a:spAutoFit/>
          </a:bodyPr>
          <a:lstStyle/>
          <a:p>
            <a:r>
              <a:rPr lang="en-AU" sz="2000" b="1">
                <a:latin typeface="Georgia" panose="02040502050405020303" pitchFamily="18" charset="0"/>
              </a:rPr>
              <a:t>Product</a:t>
            </a:r>
          </a:p>
        </p:txBody>
      </p:sp>
      <p:sp>
        <p:nvSpPr>
          <p:cNvPr id="19" name="TextBox 18"/>
          <p:cNvSpPr txBox="1"/>
          <p:nvPr/>
        </p:nvSpPr>
        <p:spPr>
          <a:xfrm>
            <a:off x="909252" y="5235252"/>
            <a:ext cx="7400912" cy="646331"/>
          </a:xfrm>
          <a:prstGeom prst="rect">
            <a:avLst/>
          </a:prstGeom>
          <a:noFill/>
        </p:spPr>
        <p:txBody>
          <a:bodyPr wrap="square" rtlCol="0">
            <a:spAutoFit/>
          </a:bodyPr>
          <a:lstStyle/>
          <a:p>
            <a:r>
              <a:rPr lang="en-AU">
                <a:latin typeface="Arial" panose="020B0604020202020204" pitchFamily="34" charset="0"/>
                <a:cs typeface="Arial" panose="020B0604020202020204" pitchFamily="34" charset="0"/>
              </a:rPr>
              <a:t>Evidence based recommendations for  colour schema for use in future visual displays to be used with LEP</a:t>
            </a:r>
          </a:p>
        </p:txBody>
      </p:sp>
      <p:sp>
        <p:nvSpPr>
          <p:cNvPr id="20" name="TextBox 19"/>
          <p:cNvSpPr txBox="1"/>
          <p:nvPr/>
        </p:nvSpPr>
        <p:spPr>
          <a:xfrm>
            <a:off x="513355" y="2927226"/>
            <a:ext cx="6699500" cy="400110"/>
          </a:xfrm>
          <a:prstGeom prst="rect">
            <a:avLst/>
          </a:prstGeom>
          <a:noFill/>
        </p:spPr>
        <p:txBody>
          <a:bodyPr wrap="square" rtlCol="0">
            <a:spAutoFit/>
          </a:bodyPr>
          <a:lstStyle/>
          <a:p>
            <a:r>
              <a:rPr lang="en-AU" sz="2000" b="1">
                <a:latin typeface="Georgia" panose="02040502050405020303" pitchFamily="18" charset="0"/>
              </a:rPr>
              <a:t>Purpose</a:t>
            </a:r>
          </a:p>
        </p:txBody>
      </p:sp>
      <p:sp>
        <p:nvSpPr>
          <p:cNvPr id="21" name="TextBox 20"/>
          <p:cNvSpPr txBox="1"/>
          <p:nvPr/>
        </p:nvSpPr>
        <p:spPr>
          <a:xfrm>
            <a:off x="894881" y="3253299"/>
            <a:ext cx="7400912" cy="2262158"/>
          </a:xfrm>
          <a:prstGeom prst="rect">
            <a:avLst/>
          </a:prstGeom>
          <a:noFill/>
        </p:spPr>
        <p:txBody>
          <a:bodyPr wrap="square" rtlCol="0">
            <a:spAutoFit/>
          </a:bodyPr>
          <a:lstStyle/>
          <a:p>
            <a:pPr>
              <a:spcAft>
                <a:spcPts val="600"/>
              </a:spcAft>
            </a:pPr>
            <a:r>
              <a:rPr lang="en-AU">
                <a:latin typeface="Arial" panose="020B0604020202020204" pitchFamily="34" charset="0"/>
                <a:cs typeface="Arial" panose="020B0604020202020204" pitchFamily="34" charset="0"/>
              </a:rPr>
              <a:t>Quantify the decrement in colour vision when using different LEPs</a:t>
            </a:r>
          </a:p>
          <a:p>
            <a:pPr>
              <a:spcAft>
                <a:spcPts val="600"/>
              </a:spcAft>
            </a:pPr>
            <a:r>
              <a:rPr lang="en-AU">
                <a:latin typeface="Arial" panose="020B0604020202020204" pitchFamily="34" charset="0"/>
                <a:cs typeface="Arial" panose="020B0604020202020204" pitchFamily="34" charset="0"/>
              </a:rPr>
              <a:t>Examine the effect of LEP on task efficiency with current visual display colour schema</a:t>
            </a:r>
          </a:p>
          <a:p>
            <a:pPr>
              <a:spcAft>
                <a:spcPts val="600"/>
              </a:spcAft>
            </a:pPr>
            <a:r>
              <a:rPr lang="en-AU">
                <a:latin typeface="Arial" panose="020B0604020202020204" pitchFamily="34" charset="0"/>
                <a:cs typeface="Arial" panose="020B0604020202020204" pitchFamily="34" charset="0"/>
              </a:rPr>
              <a:t>Investigate whether alternative colour schema can increase operational efficiency</a:t>
            </a:r>
          </a:p>
          <a:p>
            <a:pPr>
              <a:lnSpc>
                <a:spcPct val="200000"/>
              </a:lnSpc>
            </a:pPr>
            <a:endParaRPr lang="en-AU">
              <a:latin typeface="Arial" panose="020B0604020202020204" pitchFamily="34" charset="0"/>
              <a:cs typeface="Arial" panose="020B0604020202020204" pitchFamily="34" charset="0"/>
            </a:endParaRPr>
          </a:p>
        </p:txBody>
      </p:sp>
      <p:sp>
        <p:nvSpPr>
          <p:cNvPr id="22" name="TextBox 21"/>
          <p:cNvSpPr txBox="1"/>
          <p:nvPr/>
        </p:nvSpPr>
        <p:spPr>
          <a:xfrm>
            <a:off x="271471" y="787723"/>
            <a:ext cx="2971485" cy="369332"/>
          </a:xfrm>
          <a:prstGeom prst="rect">
            <a:avLst/>
          </a:prstGeom>
          <a:noFill/>
        </p:spPr>
        <p:txBody>
          <a:bodyPr wrap="square" rtlCol="0">
            <a:spAutoFit/>
          </a:bodyPr>
          <a:lstStyle/>
          <a:p>
            <a:r>
              <a:rPr lang="en-AU" b="1">
                <a:solidFill>
                  <a:schemeClr val="bg1">
                    <a:lumMod val="95000"/>
                  </a:schemeClr>
                </a:solidFill>
                <a:latin typeface="Arial" panose="020B0604020202020204" pitchFamily="34" charset="0"/>
                <a:cs typeface="Arial" panose="020B0604020202020204" pitchFamily="34" charset="0"/>
              </a:rPr>
              <a:t>Project Description</a:t>
            </a:r>
          </a:p>
        </p:txBody>
      </p:sp>
      <p:sp>
        <p:nvSpPr>
          <p:cNvPr id="24" name="TextBox 23"/>
          <p:cNvSpPr txBox="1"/>
          <p:nvPr/>
        </p:nvSpPr>
        <p:spPr>
          <a:xfrm>
            <a:off x="2168554" y="861228"/>
            <a:ext cx="6873998" cy="369332"/>
          </a:xfrm>
          <a:prstGeom prst="rect">
            <a:avLst/>
          </a:prstGeom>
          <a:noFill/>
        </p:spPr>
        <p:txBody>
          <a:bodyPr wrap="square" rtlCol="0">
            <a:spAutoFit/>
          </a:bodyPr>
          <a:lstStyle/>
          <a:p>
            <a:pPr algn="r"/>
            <a:r>
              <a:rPr lang="en-AU" b="1">
                <a:solidFill>
                  <a:schemeClr val="tx1">
                    <a:lumMod val="75000"/>
                    <a:lumOff val="25000"/>
                  </a:schemeClr>
                </a:solidFill>
                <a:latin typeface="Arial" panose="020B0604020202020204" pitchFamily="34" charset="0"/>
                <a:cs typeface="Arial" panose="020B0604020202020204" pitchFamily="34" charset="0"/>
              </a:rPr>
              <a:t>Project: LEP effects of colour perception </a:t>
            </a:r>
          </a:p>
        </p:txBody>
      </p:sp>
      <p:sp>
        <p:nvSpPr>
          <p:cNvPr id="27" name="Text Placeholder 10"/>
          <p:cNvSpPr txBox="1">
            <a:spLocks/>
          </p:cNvSpPr>
          <p:nvPr/>
        </p:nvSpPr>
        <p:spPr>
          <a:xfrm>
            <a:off x="1705866" y="245285"/>
            <a:ext cx="5926309" cy="788650"/>
          </a:xfrm>
          <a:prstGeom prst="rect">
            <a:avLst/>
          </a:prstGeom>
          <a:noFill/>
          <a:ln w="3175">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AU">
                <a:solidFill>
                  <a:schemeClr val="bg1"/>
                </a:solidFill>
                <a:effectLst>
                  <a:outerShdw blurRad="292100" dist="38100" dir="2700000" algn="tl" rotWithShape="0">
                    <a:prstClr val="black">
                      <a:alpha val="40000"/>
                    </a:prstClr>
                  </a:outerShdw>
                </a:effectLst>
                <a:latin typeface="Georgia" panose="02040502050405020303" pitchFamily="18" charset="0"/>
              </a:rPr>
              <a:t>Human Performance Projects</a:t>
            </a:r>
          </a:p>
        </p:txBody>
      </p:sp>
      <p:sp>
        <p:nvSpPr>
          <p:cNvPr id="4" name="TextBox 3">
            <a:extLst>
              <a:ext uri="{FF2B5EF4-FFF2-40B4-BE49-F238E27FC236}">
                <a16:creationId xmlns:a16="http://schemas.microsoft.com/office/drawing/2014/main" id="{B7D0D0C6-DE65-C7D0-F37B-2CDE13E8E812}"/>
              </a:ext>
            </a:extLst>
          </p:cNvPr>
          <p:cNvSpPr txBox="1"/>
          <p:nvPr/>
        </p:nvSpPr>
        <p:spPr>
          <a:xfrm>
            <a:off x="3547872" y="6441420"/>
            <a:ext cx="3599342" cy="461665"/>
          </a:xfrm>
          <a:prstGeom prst="rect">
            <a:avLst/>
          </a:prstGeom>
          <a:noFill/>
        </p:spPr>
        <p:txBody>
          <a:bodyPr wrap="square" rtlCol="0">
            <a:spAutoFit/>
          </a:bodyPr>
          <a:lstStyle/>
          <a:p>
            <a:r>
              <a:rPr lang="en-US" sz="1200" i="1" dirty="0">
                <a:effectLst/>
                <a:latin typeface="Calibri" panose="020F0502020204030204" pitchFamily="34" charset="0"/>
                <a:ea typeface="Calibri" panose="020F0502020204030204" pitchFamily="34" charset="0"/>
              </a:rPr>
              <a:t>This work is supported by The Office of Naval Research Global (N62909-21-1-2002)</a:t>
            </a:r>
            <a:endParaRPr lang="en-AU" sz="1200" dirty="0"/>
          </a:p>
        </p:txBody>
      </p:sp>
    </p:spTree>
    <p:custDataLst>
      <p:tags r:id="rId1"/>
    </p:custDataLst>
    <p:extLst>
      <p:ext uri="{BB962C8B-B14F-4D97-AF65-F5344CB8AC3E}">
        <p14:creationId xmlns:p14="http://schemas.microsoft.com/office/powerpoint/2010/main" val="3764928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309336"/>
            <a:ext cx="9144000" cy="548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 Placeholder 4"/>
          <p:cNvSpPr>
            <a:spLocks noGrp="1"/>
          </p:cNvSpPr>
          <p:nvPr>
            <p:ph type="body" sz="quarter" idx="13"/>
          </p:nvPr>
        </p:nvSpPr>
        <p:spPr/>
        <p:txBody>
          <a:bodyPr/>
          <a:lstStyle/>
          <a:p>
            <a:r>
              <a:rPr lang="en-AU" b="1">
                <a:solidFill>
                  <a:schemeClr val="bg1"/>
                </a:solidFill>
              </a:rPr>
              <a:t>Main issues</a:t>
            </a:r>
          </a:p>
        </p:txBody>
      </p:sp>
      <p:pic>
        <p:nvPicPr>
          <p:cNvPr id="13" name="Picture 12"/>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75417" y="6189828"/>
            <a:ext cx="9068583" cy="318995"/>
          </a:xfrm>
          <a:prstGeom prst="rect">
            <a:avLst/>
          </a:prstGeom>
        </p:spPr>
      </p:pic>
      <p:pic>
        <p:nvPicPr>
          <p:cNvPr id="12" name="Picture 11"/>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7356764" y="6441420"/>
            <a:ext cx="1577686" cy="416580"/>
          </a:xfrm>
          <a:prstGeom prst="rect">
            <a:avLst/>
          </a:prstGeom>
        </p:spPr>
      </p:pic>
      <p:grpSp>
        <p:nvGrpSpPr>
          <p:cNvPr id="3" name="Group 2"/>
          <p:cNvGrpSpPr/>
          <p:nvPr/>
        </p:nvGrpSpPr>
        <p:grpSpPr>
          <a:xfrm>
            <a:off x="75417" y="6529001"/>
            <a:ext cx="3064403" cy="270916"/>
            <a:chOff x="75417" y="6562253"/>
            <a:chExt cx="3064403" cy="270916"/>
          </a:xfrm>
        </p:grpSpPr>
        <p:pic>
          <p:nvPicPr>
            <p:cNvPr id="10" name="Picture 9"/>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75417" y="6562253"/>
              <a:ext cx="2158736" cy="246675"/>
            </a:xfrm>
            <a:prstGeom prst="rect">
              <a:avLst/>
            </a:prstGeom>
          </p:spPr>
        </p:pic>
        <p:pic>
          <p:nvPicPr>
            <p:cNvPr id="11" name="Picture 10"/>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981084" y="6680927"/>
              <a:ext cx="2158736" cy="152242"/>
            </a:xfrm>
            <a:prstGeom prst="rect">
              <a:avLst/>
            </a:prstGeom>
          </p:spPr>
        </p:pic>
      </p:grpSp>
      <p:grpSp>
        <p:nvGrpSpPr>
          <p:cNvPr id="23" name="Group 22"/>
          <p:cNvGrpSpPr/>
          <p:nvPr/>
        </p:nvGrpSpPr>
        <p:grpSpPr>
          <a:xfrm>
            <a:off x="141315" y="782035"/>
            <a:ext cx="3270479" cy="387820"/>
            <a:chOff x="-1" y="827755"/>
            <a:chExt cx="3411796" cy="387820"/>
          </a:xfrm>
          <a:solidFill>
            <a:schemeClr val="accent1">
              <a:lumMod val="75000"/>
            </a:schemeClr>
          </a:solidFill>
        </p:grpSpPr>
        <p:sp>
          <p:nvSpPr>
            <p:cNvPr id="14" name="Flowchart: Data 13"/>
            <p:cNvSpPr/>
            <p:nvPr/>
          </p:nvSpPr>
          <p:spPr>
            <a:xfrm>
              <a:off x="688259" y="827755"/>
              <a:ext cx="2723536" cy="387820"/>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p:nvSpPr>
          <p:spPr>
            <a:xfrm>
              <a:off x="-1" y="827756"/>
              <a:ext cx="1632155" cy="3878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6" name="TextBox 15"/>
          <p:cNvSpPr txBox="1"/>
          <p:nvPr/>
        </p:nvSpPr>
        <p:spPr>
          <a:xfrm>
            <a:off x="513355" y="1382050"/>
            <a:ext cx="6699500" cy="400110"/>
          </a:xfrm>
          <a:prstGeom prst="rect">
            <a:avLst/>
          </a:prstGeom>
          <a:noFill/>
        </p:spPr>
        <p:txBody>
          <a:bodyPr wrap="square" rtlCol="0">
            <a:spAutoFit/>
          </a:bodyPr>
          <a:lstStyle/>
          <a:p>
            <a:r>
              <a:rPr lang="en-AU" sz="2000" b="1">
                <a:latin typeface="Georgia" panose="02040502050405020303" pitchFamily="18" charset="0"/>
              </a:rPr>
              <a:t>What we have learnt so far?</a:t>
            </a:r>
          </a:p>
        </p:txBody>
      </p:sp>
      <p:sp>
        <p:nvSpPr>
          <p:cNvPr id="17" name="TextBox 16"/>
          <p:cNvSpPr txBox="1"/>
          <p:nvPr/>
        </p:nvSpPr>
        <p:spPr>
          <a:xfrm>
            <a:off x="409303" y="1875516"/>
            <a:ext cx="8073346" cy="2776401"/>
          </a:xfrm>
          <a:prstGeom prst="rect">
            <a:avLst/>
          </a:prstGeom>
          <a:noFill/>
        </p:spPr>
        <p:txBody>
          <a:bodyPr wrap="square" rtlCol="0">
            <a:spAutoFit/>
          </a:bodyPr>
          <a:lstStyle/>
          <a:p>
            <a:r>
              <a:rPr lang="en-AU">
                <a:latin typeface="Arial" panose="020B0604020202020204" pitchFamily="34" charset="0"/>
                <a:cs typeface="Arial" panose="020B0604020202020204" pitchFamily="34" charset="0"/>
              </a:rPr>
              <a:t>Identified in-service, research and commercially available LEPs</a:t>
            </a:r>
          </a:p>
          <a:p>
            <a:endParaRPr lang="en-AU">
              <a:latin typeface="Arial" panose="020B0604020202020204" pitchFamily="34" charset="0"/>
              <a:cs typeface="Arial" panose="020B0604020202020204" pitchFamily="34" charset="0"/>
            </a:endParaRPr>
          </a:p>
          <a:p>
            <a:r>
              <a:rPr lang="en-AU">
                <a:latin typeface="Arial" panose="020B0604020202020204" pitchFamily="34" charset="0"/>
                <a:cs typeface="Arial" panose="020B0604020202020204" pitchFamily="34" charset="0"/>
              </a:rPr>
              <a:t>Computerised colour vision testing indicated LEP usage significantly reduces short wavelength (blue) sensitivity and increased longer (red/green) sensitivity, however each LEP creates a different effect on colour vision</a:t>
            </a:r>
          </a:p>
          <a:p>
            <a:endParaRPr lang="en-AU">
              <a:latin typeface="Arial" panose="020B0604020202020204" pitchFamily="34" charset="0"/>
              <a:cs typeface="Arial" panose="020B0604020202020204" pitchFamily="34" charset="0"/>
            </a:endParaRPr>
          </a:p>
          <a:p>
            <a:r>
              <a:rPr lang="en-AU">
                <a:latin typeface="Arial" panose="020B0604020202020204" pitchFamily="34" charset="0"/>
                <a:cs typeface="Arial" panose="020B0604020202020204" pitchFamily="34" charset="0"/>
              </a:rPr>
              <a:t>Pilot testing demonstrates gaze pattern changes and likely accuracy changes depending on exact colour used for symbology and maps</a:t>
            </a:r>
          </a:p>
          <a:p>
            <a:pPr>
              <a:lnSpc>
                <a:spcPct val="200000"/>
              </a:lnSpc>
            </a:pPr>
            <a:endParaRPr lang="en-AU">
              <a:latin typeface="Arial" panose="020B0604020202020204" pitchFamily="34" charset="0"/>
              <a:cs typeface="Arial" panose="020B0604020202020204" pitchFamily="34" charset="0"/>
            </a:endParaRPr>
          </a:p>
        </p:txBody>
      </p:sp>
      <p:sp>
        <p:nvSpPr>
          <p:cNvPr id="20" name="TextBox 19"/>
          <p:cNvSpPr txBox="1"/>
          <p:nvPr/>
        </p:nvSpPr>
        <p:spPr>
          <a:xfrm>
            <a:off x="513355" y="4485667"/>
            <a:ext cx="6699500" cy="400110"/>
          </a:xfrm>
          <a:prstGeom prst="rect">
            <a:avLst/>
          </a:prstGeom>
          <a:noFill/>
        </p:spPr>
        <p:txBody>
          <a:bodyPr wrap="square" rtlCol="0">
            <a:spAutoFit/>
          </a:bodyPr>
          <a:lstStyle/>
          <a:p>
            <a:r>
              <a:rPr lang="en-AU" sz="2000" b="1">
                <a:latin typeface="Georgia" panose="02040502050405020303" pitchFamily="18" charset="0"/>
              </a:rPr>
              <a:t>What does that mean for ADF capabilities?</a:t>
            </a:r>
          </a:p>
        </p:txBody>
      </p:sp>
      <p:sp>
        <p:nvSpPr>
          <p:cNvPr id="21" name="TextBox 20"/>
          <p:cNvSpPr txBox="1"/>
          <p:nvPr/>
        </p:nvSpPr>
        <p:spPr>
          <a:xfrm>
            <a:off x="409303" y="5082111"/>
            <a:ext cx="7972693" cy="646331"/>
          </a:xfrm>
          <a:prstGeom prst="rect">
            <a:avLst/>
          </a:prstGeom>
          <a:noFill/>
        </p:spPr>
        <p:txBody>
          <a:bodyPr wrap="square" rtlCol="0">
            <a:spAutoFit/>
          </a:bodyPr>
          <a:lstStyle/>
          <a:p>
            <a:r>
              <a:rPr lang="en-AU">
                <a:latin typeface="Arial" panose="020B0604020202020204" pitchFamily="34" charset="0"/>
                <a:cs typeface="Arial" panose="020B0604020202020204" pitchFamily="34" charset="0"/>
              </a:rPr>
              <a:t>LEPs should be evaluated for colour changes before being introduced to service to allow adjustment of visual display colours for maximal efficiency</a:t>
            </a:r>
          </a:p>
        </p:txBody>
      </p:sp>
      <p:sp>
        <p:nvSpPr>
          <p:cNvPr id="22" name="TextBox 21"/>
          <p:cNvSpPr txBox="1"/>
          <p:nvPr/>
        </p:nvSpPr>
        <p:spPr>
          <a:xfrm>
            <a:off x="271471" y="787723"/>
            <a:ext cx="2971485" cy="369332"/>
          </a:xfrm>
          <a:prstGeom prst="rect">
            <a:avLst/>
          </a:prstGeom>
          <a:noFill/>
        </p:spPr>
        <p:txBody>
          <a:bodyPr wrap="square" rtlCol="0">
            <a:spAutoFit/>
          </a:bodyPr>
          <a:lstStyle/>
          <a:p>
            <a:r>
              <a:rPr lang="en-AU" b="1">
                <a:solidFill>
                  <a:schemeClr val="bg1">
                    <a:lumMod val="95000"/>
                  </a:schemeClr>
                </a:solidFill>
                <a:latin typeface="Arial" panose="020B0604020202020204" pitchFamily="34" charset="0"/>
                <a:cs typeface="Arial" panose="020B0604020202020204" pitchFamily="34" charset="0"/>
              </a:rPr>
              <a:t>Path to Impact</a:t>
            </a:r>
          </a:p>
        </p:txBody>
      </p:sp>
      <p:sp>
        <p:nvSpPr>
          <p:cNvPr id="27" name="Text Placeholder 10"/>
          <p:cNvSpPr>
            <a:spLocks noGrp="1"/>
          </p:cNvSpPr>
          <p:nvPr>
            <p:ph type="body" sz="quarter" idx="11"/>
          </p:nvPr>
        </p:nvSpPr>
        <p:spPr>
          <a:xfrm>
            <a:off x="1705866" y="245285"/>
            <a:ext cx="5926309" cy="788650"/>
          </a:xfrm>
          <a:noFill/>
          <a:ln w="3175">
            <a:noFill/>
          </a:ln>
        </p:spPr>
        <p:txBody>
          <a:bodyPr/>
          <a:lstStyle/>
          <a:p>
            <a:pPr marL="0" indent="0" algn="ctr">
              <a:buNone/>
            </a:pPr>
            <a:r>
              <a:rPr lang="en-AU">
                <a:solidFill>
                  <a:schemeClr val="bg1"/>
                </a:solidFill>
                <a:effectLst>
                  <a:outerShdw blurRad="292100" dist="38100" dir="2700000" algn="tl" rotWithShape="0">
                    <a:prstClr val="black">
                      <a:alpha val="40000"/>
                    </a:prstClr>
                  </a:outerShdw>
                </a:effectLst>
                <a:latin typeface="Georgia" panose="02040502050405020303" pitchFamily="18" charset="0"/>
              </a:rPr>
              <a:t>Human Performance Projects</a:t>
            </a:r>
          </a:p>
        </p:txBody>
      </p:sp>
      <p:sp>
        <p:nvSpPr>
          <p:cNvPr id="24" name="TextBox 23"/>
          <p:cNvSpPr txBox="1"/>
          <p:nvPr/>
        </p:nvSpPr>
        <p:spPr>
          <a:xfrm>
            <a:off x="2168554" y="861228"/>
            <a:ext cx="6873998" cy="369332"/>
          </a:xfrm>
          <a:prstGeom prst="rect">
            <a:avLst/>
          </a:prstGeom>
          <a:noFill/>
        </p:spPr>
        <p:txBody>
          <a:bodyPr wrap="square" rtlCol="0">
            <a:spAutoFit/>
          </a:bodyPr>
          <a:lstStyle/>
          <a:p>
            <a:pPr algn="r"/>
            <a:r>
              <a:rPr lang="en-AU" b="1">
                <a:solidFill>
                  <a:schemeClr val="tx1">
                    <a:lumMod val="75000"/>
                    <a:lumOff val="25000"/>
                  </a:schemeClr>
                </a:solidFill>
                <a:latin typeface="Arial" panose="020B0604020202020204" pitchFamily="34" charset="0"/>
                <a:cs typeface="Arial" panose="020B0604020202020204" pitchFamily="34" charset="0"/>
              </a:rPr>
              <a:t>Project: LEP effects of colour perception </a:t>
            </a:r>
          </a:p>
        </p:txBody>
      </p:sp>
      <p:sp>
        <p:nvSpPr>
          <p:cNvPr id="4" name="TextBox 3">
            <a:extLst>
              <a:ext uri="{FF2B5EF4-FFF2-40B4-BE49-F238E27FC236}">
                <a16:creationId xmlns:a16="http://schemas.microsoft.com/office/drawing/2014/main" id="{85F0113F-D005-86FD-0041-DCA5A09472E0}"/>
              </a:ext>
            </a:extLst>
          </p:cNvPr>
          <p:cNvSpPr txBox="1"/>
          <p:nvPr/>
        </p:nvSpPr>
        <p:spPr>
          <a:xfrm>
            <a:off x="3547872" y="6441420"/>
            <a:ext cx="3599342" cy="461665"/>
          </a:xfrm>
          <a:prstGeom prst="rect">
            <a:avLst/>
          </a:prstGeom>
          <a:noFill/>
        </p:spPr>
        <p:txBody>
          <a:bodyPr wrap="square" rtlCol="0">
            <a:spAutoFit/>
          </a:bodyPr>
          <a:lstStyle/>
          <a:p>
            <a:r>
              <a:rPr lang="en-US" sz="1200" i="1" dirty="0">
                <a:effectLst/>
                <a:latin typeface="Calibri" panose="020F0502020204030204" pitchFamily="34" charset="0"/>
                <a:ea typeface="Calibri" panose="020F0502020204030204" pitchFamily="34" charset="0"/>
              </a:rPr>
              <a:t>This work is supported by The Office of Naval Research Global (N62909-21-1-2002)</a:t>
            </a:r>
            <a:endParaRPr lang="en-AU" sz="1200" dirty="0"/>
          </a:p>
        </p:txBody>
      </p:sp>
    </p:spTree>
    <p:custDataLst>
      <p:tags r:id="rId1"/>
    </p:custDataLst>
    <p:extLst>
      <p:ext uri="{BB962C8B-B14F-4D97-AF65-F5344CB8AC3E}">
        <p14:creationId xmlns:p14="http://schemas.microsoft.com/office/powerpoint/2010/main" val="1620507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8" descr="Chart&#10;&#10;Description automatically generated">
            <a:extLst>
              <a:ext uri="{FF2B5EF4-FFF2-40B4-BE49-F238E27FC236}">
                <a16:creationId xmlns:a16="http://schemas.microsoft.com/office/drawing/2014/main" id="{7367753B-7D53-1ACD-280B-56FA104FC6FF}"/>
              </a:ext>
            </a:extLst>
          </p:cNvPr>
          <p:cNvPicPr>
            <a:picLocks noChangeAspect="1"/>
          </p:cNvPicPr>
          <p:nvPr/>
        </p:nvPicPr>
        <p:blipFill rotWithShape="1">
          <a:blip r:embed="rId4"/>
          <a:srcRect r="6066" b="194"/>
          <a:stretch/>
        </p:blipFill>
        <p:spPr>
          <a:xfrm>
            <a:off x="4196861" y="1891285"/>
            <a:ext cx="4920042" cy="3479124"/>
          </a:xfrm>
          <a:prstGeom prst="rect">
            <a:avLst/>
          </a:prstGeom>
        </p:spPr>
      </p:pic>
      <p:sp>
        <p:nvSpPr>
          <p:cNvPr id="2" name="Rectangle 1"/>
          <p:cNvSpPr/>
          <p:nvPr/>
        </p:nvSpPr>
        <p:spPr>
          <a:xfrm>
            <a:off x="0" y="6309336"/>
            <a:ext cx="9144000" cy="548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 Placeholder 4"/>
          <p:cNvSpPr>
            <a:spLocks noGrp="1"/>
          </p:cNvSpPr>
          <p:nvPr>
            <p:ph type="body" sz="quarter" idx="13"/>
          </p:nvPr>
        </p:nvSpPr>
        <p:spPr/>
        <p:txBody>
          <a:bodyPr/>
          <a:lstStyle/>
          <a:p>
            <a:r>
              <a:rPr lang="en-AU" b="1">
                <a:solidFill>
                  <a:schemeClr val="bg1"/>
                </a:solidFill>
              </a:rPr>
              <a:t>Main issues</a:t>
            </a:r>
          </a:p>
        </p:txBody>
      </p:sp>
      <p:pic>
        <p:nvPicPr>
          <p:cNvPr id="13" name="Picture 12"/>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75417" y="6189828"/>
            <a:ext cx="9068583" cy="318995"/>
          </a:xfrm>
          <a:prstGeom prst="rect">
            <a:avLst/>
          </a:prstGeom>
        </p:spPr>
      </p:pic>
      <p:pic>
        <p:nvPicPr>
          <p:cNvPr id="12" name="Picture 11"/>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7356764" y="6441420"/>
            <a:ext cx="1577686" cy="416580"/>
          </a:xfrm>
          <a:prstGeom prst="rect">
            <a:avLst/>
          </a:prstGeom>
        </p:spPr>
      </p:pic>
      <p:grpSp>
        <p:nvGrpSpPr>
          <p:cNvPr id="3" name="Group 2"/>
          <p:cNvGrpSpPr/>
          <p:nvPr/>
        </p:nvGrpSpPr>
        <p:grpSpPr>
          <a:xfrm>
            <a:off x="75417" y="6529001"/>
            <a:ext cx="3064403" cy="270916"/>
            <a:chOff x="75417" y="6562253"/>
            <a:chExt cx="3064403" cy="270916"/>
          </a:xfrm>
        </p:grpSpPr>
        <p:pic>
          <p:nvPicPr>
            <p:cNvPr id="10" name="Picture 9"/>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75417" y="6562253"/>
              <a:ext cx="2158736" cy="246675"/>
            </a:xfrm>
            <a:prstGeom prst="rect">
              <a:avLst/>
            </a:prstGeom>
          </p:spPr>
        </p:pic>
        <p:pic>
          <p:nvPicPr>
            <p:cNvPr id="11" name="Picture 10"/>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a:off x="981084" y="6680927"/>
              <a:ext cx="2158736" cy="152242"/>
            </a:xfrm>
            <a:prstGeom prst="rect">
              <a:avLst/>
            </a:prstGeom>
          </p:spPr>
        </p:pic>
      </p:grpSp>
      <p:grpSp>
        <p:nvGrpSpPr>
          <p:cNvPr id="23" name="Group 22"/>
          <p:cNvGrpSpPr/>
          <p:nvPr/>
        </p:nvGrpSpPr>
        <p:grpSpPr>
          <a:xfrm>
            <a:off x="141315" y="782035"/>
            <a:ext cx="3270479" cy="387820"/>
            <a:chOff x="-1" y="827755"/>
            <a:chExt cx="3411796" cy="387820"/>
          </a:xfrm>
          <a:solidFill>
            <a:schemeClr val="accent6">
              <a:lumMod val="75000"/>
            </a:schemeClr>
          </a:solidFill>
        </p:grpSpPr>
        <p:sp>
          <p:nvSpPr>
            <p:cNvPr id="14" name="Flowchart: Data 13"/>
            <p:cNvSpPr/>
            <p:nvPr/>
          </p:nvSpPr>
          <p:spPr>
            <a:xfrm>
              <a:off x="688259" y="827755"/>
              <a:ext cx="2723536" cy="387820"/>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p:nvSpPr>
          <p:spPr>
            <a:xfrm>
              <a:off x="-1" y="827756"/>
              <a:ext cx="1632155" cy="3878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22" name="TextBox 21"/>
          <p:cNvSpPr txBox="1"/>
          <p:nvPr/>
        </p:nvSpPr>
        <p:spPr>
          <a:xfrm>
            <a:off x="271471" y="787723"/>
            <a:ext cx="2971485" cy="369332"/>
          </a:xfrm>
          <a:prstGeom prst="rect">
            <a:avLst/>
          </a:prstGeom>
          <a:noFill/>
        </p:spPr>
        <p:txBody>
          <a:bodyPr wrap="square" rtlCol="0">
            <a:spAutoFit/>
          </a:bodyPr>
          <a:lstStyle/>
          <a:p>
            <a:r>
              <a:rPr lang="en-AU" b="1">
                <a:solidFill>
                  <a:schemeClr val="bg1">
                    <a:lumMod val="95000"/>
                  </a:schemeClr>
                </a:solidFill>
                <a:latin typeface="Arial" panose="020B0604020202020204" pitchFamily="34" charset="0"/>
                <a:cs typeface="Arial" panose="020B0604020202020204" pitchFamily="34" charset="0"/>
              </a:rPr>
              <a:t>The Science</a:t>
            </a:r>
          </a:p>
        </p:txBody>
      </p:sp>
      <p:sp>
        <p:nvSpPr>
          <p:cNvPr id="27" name="Text Placeholder 10"/>
          <p:cNvSpPr>
            <a:spLocks noGrp="1"/>
          </p:cNvSpPr>
          <p:nvPr>
            <p:ph type="body" sz="quarter" idx="11"/>
          </p:nvPr>
        </p:nvSpPr>
        <p:spPr>
          <a:xfrm>
            <a:off x="1705866" y="245285"/>
            <a:ext cx="5926309" cy="788650"/>
          </a:xfrm>
          <a:noFill/>
          <a:ln w="3175">
            <a:noFill/>
          </a:ln>
        </p:spPr>
        <p:txBody>
          <a:bodyPr/>
          <a:lstStyle/>
          <a:p>
            <a:pPr marL="0" indent="0" algn="ctr">
              <a:buNone/>
            </a:pPr>
            <a:r>
              <a:rPr lang="en-AU">
                <a:solidFill>
                  <a:schemeClr val="bg1"/>
                </a:solidFill>
                <a:effectLst>
                  <a:outerShdw blurRad="292100" dist="38100" dir="2700000" algn="tl" rotWithShape="0">
                    <a:prstClr val="black">
                      <a:alpha val="40000"/>
                    </a:prstClr>
                  </a:outerShdw>
                </a:effectLst>
                <a:latin typeface="Georgia" panose="02040502050405020303" pitchFamily="18" charset="0"/>
              </a:rPr>
              <a:t>Human Performance Projects</a:t>
            </a:r>
          </a:p>
        </p:txBody>
      </p:sp>
      <p:sp>
        <p:nvSpPr>
          <p:cNvPr id="6" name="TextBox 5"/>
          <p:cNvSpPr txBox="1"/>
          <p:nvPr/>
        </p:nvSpPr>
        <p:spPr>
          <a:xfrm>
            <a:off x="3807370" y="1283630"/>
            <a:ext cx="4338237" cy="369332"/>
          </a:xfrm>
          <a:prstGeom prst="rect">
            <a:avLst/>
          </a:prstGeom>
          <a:noFill/>
        </p:spPr>
        <p:txBody>
          <a:bodyPr wrap="square" rtlCol="0">
            <a:spAutoFit/>
          </a:bodyPr>
          <a:lstStyle/>
          <a:p>
            <a:r>
              <a:rPr lang="en-AU" b="1"/>
              <a:t>Colour normal observer</a:t>
            </a:r>
          </a:p>
        </p:txBody>
      </p:sp>
      <p:sp>
        <p:nvSpPr>
          <p:cNvPr id="24" name="TextBox 23"/>
          <p:cNvSpPr txBox="1"/>
          <p:nvPr/>
        </p:nvSpPr>
        <p:spPr>
          <a:xfrm>
            <a:off x="2168554" y="861228"/>
            <a:ext cx="6873998" cy="369332"/>
          </a:xfrm>
          <a:prstGeom prst="rect">
            <a:avLst/>
          </a:prstGeom>
          <a:noFill/>
        </p:spPr>
        <p:txBody>
          <a:bodyPr wrap="square" rtlCol="0">
            <a:spAutoFit/>
          </a:bodyPr>
          <a:lstStyle/>
          <a:p>
            <a:pPr algn="r"/>
            <a:r>
              <a:rPr lang="en-AU" b="1">
                <a:solidFill>
                  <a:schemeClr val="tx1">
                    <a:lumMod val="75000"/>
                    <a:lumOff val="25000"/>
                  </a:schemeClr>
                </a:solidFill>
                <a:latin typeface="Arial" panose="020B0604020202020204" pitchFamily="34" charset="0"/>
                <a:cs typeface="Arial" panose="020B0604020202020204" pitchFamily="34" charset="0"/>
              </a:rPr>
              <a:t>Project: LEP effects of colour perception </a:t>
            </a:r>
          </a:p>
        </p:txBody>
      </p:sp>
      <p:pic>
        <p:nvPicPr>
          <p:cNvPr id="2052" name="Picture 4">
            <a:extLst>
              <a:ext uri="{FF2B5EF4-FFF2-40B4-BE49-F238E27FC236}">
                <a16:creationId xmlns:a16="http://schemas.microsoft.com/office/drawing/2014/main" id="{F6B6E021-4C9D-917C-6A81-C822901080E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59667" y="5150373"/>
            <a:ext cx="685800" cy="390525"/>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a:extLst>
              <a:ext uri="{FF2B5EF4-FFF2-40B4-BE49-F238E27FC236}">
                <a16:creationId xmlns:a16="http://schemas.microsoft.com/office/drawing/2014/main" id="{B86D329C-2990-4F55-50F5-EE9AEF02522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79817" y="5167120"/>
            <a:ext cx="724738" cy="38906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a:extLst>
              <a:ext uri="{FF2B5EF4-FFF2-40B4-BE49-F238E27FC236}">
                <a16:creationId xmlns:a16="http://schemas.microsoft.com/office/drawing/2014/main" id="{80BBE6DC-D262-AA65-B8F3-8FC7F2B96F05}"/>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16312" y="5150373"/>
            <a:ext cx="677113" cy="45573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a:extLst>
              <a:ext uri="{FF2B5EF4-FFF2-40B4-BE49-F238E27FC236}">
                <a16:creationId xmlns:a16="http://schemas.microsoft.com/office/drawing/2014/main" id="{CEE46D57-C0D0-3FE6-35B0-D52E07ED308D}"/>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437144" y="2126554"/>
            <a:ext cx="1014413" cy="115518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6" descr="Chart, bar chart&#10;&#10;Description automatically generated">
            <a:extLst>
              <a:ext uri="{FF2B5EF4-FFF2-40B4-BE49-F238E27FC236}">
                <a16:creationId xmlns:a16="http://schemas.microsoft.com/office/drawing/2014/main" id="{2D9BAAF1-DA4B-BBEE-51CC-3EC1DA914FC2}"/>
              </a:ext>
            </a:extLst>
          </p:cNvPr>
          <p:cNvPicPr>
            <a:picLocks noChangeAspect="1"/>
          </p:cNvPicPr>
          <p:nvPr/>
        </p:nvPicPr>
        <p:blipFill>
          <a:blip r:embed="rId13"/>
          <a:stretch>
            <a:fillRect/>
          </a:stretch>
        </p:blipFill>
        <p:spPr>
          <a:xfrm>
            <a:off x="1676" y="1892349"/>
            <a:ext cx="4350935" cy="3257523"/>
          </a:xfrm>
          <a:prstGeom prst="rect">
            <a:avLst/>
          </a:prstGeom>
        </p:spPr>
      </p:pic>
      <p:pic>
        <p:nvPicPr>
          <p:cNvPr id="7" name="Picture 7">
            <a:extLst>
              <a:ext uri="{FF2B5EF4-FFF2-40B4-BE49-F238E27FC236}">
                <a16:creationId xmlns:a16="http://schemas.microsoft.com/office/drawing/2014/main" id="{1B1613BE-3842-329B-F76C-8BE150DDB37F}"/>
              </a:ext>
            </a:extLst>
          </p:cNvPr>
          <p:cNvPicPr>
            <a:picLocks noChangeAspect="1"/>
          </p:cNvPicPr>
          <p:nvPr/>
        </p:nvPicPr>
        <p:blipFill>
          <a:blip r:embed="rId14"/>
          <a:stretch>
            <a:fillRect/>
          </a:stretch>
        </p:blipFill>
        <p:spPr>
          <a:xfrm>
            <a:off x="2044997" y="5152239"/>
            <a:ext cx="733216" cy="447257"/>
          </a:xfrm>
          <a:prstGeom prst="rect">
            <a:avLst/>
          </a:prstGeom>
        </p:spPr>
      </p:pic>
      <p:pic>
        <p:nvPicPr>
          <p:cNvPr id="9" name="Picture 4">
            <a:extLst>
              <a:ext uri="{FF2B5EF4-FFF2-40B4-BE49-F238E27FC236}">
                <a16:creationId xmlns:a16="http://schemas.microsoft.com/office/drawing/2014/main" id="{9DA5792C-12AE-A78F-2BD8-A6851ECDF25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023776" y="5125251"/>
            <a:ext cx="685800" cy="39052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5">
            <a:extLst>
              <a:ext uri="{FF2B5EF4-FFF2-40B4-BE49-F238E27FC236}">
                <a16:creationId xmlns:a16="http://schemas.microsoft.com/office/drawing/2014/main" id="{78A3C199-7B64-9077-CB29-770EC0D57F6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544410" y="5141998"/>
            <a:ext cx="724738" cy="38906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a:extLst>
              <a:ext uri="{FF2B5EF4-FFF2-40B4-BE49-F238E27FC236}">
                <a16:creationId xmlns:a16="http://schemas.microsoft.com/office/drawing/2014/main" id="{47B63AE9-6BC4-F5E0-7760-7BABA9E697C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364641" y="5125251"/>
            <a:ext cx="677113" cy="455735"/>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7" descr="A picture containing sunglasses, spectacles&#10;&#10;Description automatically generated">
            <a:extLst>
              <a:ext uri="{FF2B5EF4-FFF2-40B4-BE49-F238E27FC236}">
                <a16:creationId xmlns:a16="http://schemas.microsoft.com/office/drawing/2014/main" id="{4F73F10A-2359-82CE-FAF3-57AC67BA9687}"/>
              </a:ext>
            </a:extLst>
          </p:cNvPr>
          <p:cNvPicPr>
            <a:picLocks noChangeAspect="1"/>
          </p:cNvPicPr>
          <p:nvPr/>
        </p:nvPicPr>
        <p:blipFill>
          <a:blip r:embed="rId14"/>
          <a:stretch>
            <a:fillRect/>
          </a:stretch>
        </p:blipFill>
        <p:spPr>
          <a:xfrm>
            <a:off x="6734227" y="5118744"/>
            <a:ext cx="733216" cy="447257"/>
          </a:xfrm>
          <a:prstGeom prst="rect">
            <a:avLst/>
          </a:prstGeom>
        </p:spPr>
      </p:pic>
      <p:sp>
        <p:nvSpPr>
          <p:cNvPr id="19" name="TextBox 18">
            <a:extLst>
              <a:ext uri="{FF2B5EF4-FFF2-40B4-BE49-F238E27FC236}">
                <a16:creationId xmlns:a16="http://schemas.microsoft.com/office/drawing/2014/main" id="{72D0C03C-AF90-596D-63E0-E536A5207FA9}"/>
              </a:ext>
            </a:extLst>
          </p:cNvPr>
          <p:cNvSpPr txBox="1"/>
          <p:nvPr/>
        </p:nvSpPr>
        <p:spPr>
          <a:xfrm>
            <a:off x="3547872" y="6441420"/>
            <a:ext cx="3599342" cy="461665"/>
          </a:xfrm>
          <a:prstGeom prst="rect">
            <a:avLst/>
          </a:prstGeom>
          <a:noFill/>
        </p:spPr>
        <p:txBody>
          <a:bodyPr wrap="square" rtlCol="0">
            <a:spAutoFit/>
          </a:bodyPr>
          <a:lstStyle/>
          <a:p>
            <a:r>
              <a:rPr lang="en-US" sz="1200" i="1" dirty="0">
                <a:effectLst/>
                <a:latin typeface="Calibri" panose="020F0502020204030204" pitchFamily="34" charset="0"/>
                <a:ea typeface="Calibri" panose="020F0502020204030204" pitchFamily="34" charset="0"/>
              </a:rPr>
              <a:t>This work is supported by The Office of Naval Research Global (N62909-21-1-2002)</a:t>
            </a:r>
            <a:endParaRPr lang="en-AU" sz="1200" dirty="0"/>
          </a:p>
        </p:txBody>
      </p:sp>
    </p:spTree>
    <p:custDataLst>
      <p:tags r:id="rId1"/>
    </p:custDataLst>
    <p:extLst>
      <p:ext uri="{BB962C8B-B14F-4D97-AF65-F5344CB8AC3E}">
        <p14:creationId xmlns:p14="http://schemas.microsoft.com/office/powerpoint/2010/main" val="1932311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309336"/>
            <a:ext cx="9144000" cy="548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 Placeholder 4"/>
          <p:cNvSpPr>
            <a:spLocks noGrp="1"/>
          </p:cNvSpPr>
          <p:nvPr>
            <p:ph type="body" sz="quarter" idx="13"/>
          </p:nvPr>
        </p:nvSpPr>
        <p:spPr/>
        <p:txBody>
          <a:bodyPr/>
          <a:lstStyle/>
          <a:p>
            <a:r>
              <a:rPr lang="en-AU" b="1">
                <a:solidFill>
                  <a:schemeClr val="bg1"/>
                </a:solidFill>
              </a:rPr>
              <a:t>Main issues</a:t>
            </a:r>
          </a:p>
        </p:txBody>
      </p:sp>
      <p:pic>
        <p:nvPicPr>
          <p:cNvPr id="13" name="Picture 12"/>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75417" y="6189828"/>
            <a:ext cx="9068583" cy="318995"/>
          </a:xfrm>
          <a:prstGeom prst="rect">
            <a:avLst/>
          </a:prstGeom>
        </p:spPr>
      </p:pic>
      <p:pic>
        <p:nvPicPr>
          <p:cNvPr id="12" name="Picture 11"/>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7356764" y="6441420"/>
            <a:ext cx="1577686" cy="416580"/>
          </a:xfrm>
          <a:prstGeom prst="rect">
            <a:avLst/>
          </a:prstGeom>
        </p:spPr>
      </p:pic>
      <p:grpSp>
        <p:nvGrpSpPr>
          <p:cNvPr id="3" name="Group 2"/>
          <p:cNvGrpSpPr/>
          <p:nvPr/>
        </p:nvGrpSpPr>
        <p:grpSpPr>
          <a:xfrm>
            <a:off x="75417" y="6529001"/>
            <a:ext cx="3064403" cy="270916"/>
            <a:chOff x="75417" y="6562253"/>
            <a:chExt cx="3064403" cy="270916"/>
          </a:xfrm>
        </p:grpSpPr>
        <p:pic>
          <p:nvPicPr>
            <p:cNvPr id="10" name="Picture 9"/>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75417" y="6562253"/>
              <a:ext cx="2158736" cy="246675"/>
            </a:xfrm>
            <a:prstGeom prst="rect">
              <a:avLst/>
            </a:prstGeom>
          </p:spPr>
        </p:pic>
        <p:pic>
          <p:nvPicPr>
            <p:cNvPr id="11" name="Picture 10"/>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981084" y="6680927"/>
              <a:ext cx="2158736" cy="152242"/>
            </a:xfrm>
            <a:prstGeom prst="rect">
              <a:avLst/>
            </a:prstGeom>
          </p:spPr>
        </p:pic>
      </p:grpSp>
      <p:grpSp>
        <p:nvGrpSpPr>
          <p:cNvPr id="23" name="Group 22"/>
          <p:cNvGrpSpPr/>
          <p:nvPr/>
        </p:nvGrpSpPr>
        <p:grpSpPr>
          <a:xfrm>
            <a:off x="141315" y="782035"/>
            <a:ext cx="3270479" cy="387820"/>
            <a:chOff x="-1" y="827755"/>
            <a:chExt cx="3411796" cy="387820"/>
          </a:xfrm>
          <a:solidFill>
            <a:schemeClr val="accent6">
              <a:lumMod val="75000"/>
            </a:schemeClr>
          </a:solidFill>
        </p:grpSpPr>
        <p:sp>
          <p:nvSpPr>
            <p:cNvPr id="14" name="Flowchart: Data 13"/>
            <p:cNvSpPr/>
            <p:nvPr/>
          </p:nvSpPr>
          <p:spPr>
            <a:xfrm>
              <a:off x="688259" y="827755"/>
              <a:ext cx="2723536" cy="387820"/>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p:nvSpPr>
          <p:spPr>
            <a:xfrm>
              <a:off x="-1" y="827756"/>
              <a:ext cx="1632155" cy="3878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22" name="TextBox 21"/>
          <p:cNvSpPr txBox="1"/>
          <p:nvPr/>
        </p:nvSpPr>
        <p:spPr>
          <a:xfrm>
            <a:off x="271471" y="787723"/>
            <a:ext cx="2971485" cy="369332"/>
          </a:xfrm>
          <a:prstGeom prst="rect">
            <a:avLst/>
          </a:prstGeom>
          <a:noFill/>
        </p:spPr>
        <p:txBody>
          <a:bodyPr wrap="square" rtlCol="0">
            <a:spAutoFit/>
          </a:bodyPr>
          <a:lstStyle/>
          <a:p>
            <a:r>
              <a:rPr lang="en-AU" b="1">
                <a:solidFill>
                  <a:schemeClr val="bg1">
                    <a:lumMod val="95000"/>
                  </a:schemeClr>
                </a:solidFill>
                <a:latin typeface="Arial" panose="020B0604020202020204" pitchFamily="34" charset="0"/>
                <a:cs typeface="Arial" panose="020B0604020202020204" pitchFamily="34" charset="0"/>
              </a:rPr>
              <a:t>The Science</a:t>
            </a:r>
          </a:p>
        </p:txBody>
      </p:sp>
      <p:sp>
        <p:nvSpPr>
          <p:cNvPr id="27" name="Text Placeholder 10"/>
          <p:cNvSpPr>
            <a:spLocks noGrp="1"/>
          </p:cNvSpPr>
          <p:nvPr>
            <p:ph type="body" sz="quarter" idx="11"/>
          </p:nvPr>
        </p:nvSpPr>
        <p:spPr>
          <a:xfrm>
            <a:off x="1705866" y="245285"/>
            <a:ext cx="5926309" cy="788650"/>
          </a:xfrm>
          <a:noFill/>
          <a:ln w="3175">
            <a:noFill/>
          </a:ln>
        </p:spPr>
        <p:txBody>
          <a:bodyPr/>
          <a:lstStyle/>
          <a:p>
            <a:pPr marL="0" indent="0" algn="ctr">
              <a:buNone/>
            </a:pPr>
            <a:r>
              <a:rPr lang="en-AU">
                <a:solidFill>
                  <a:schemeClr val="bg1"/>
                </a:solidFill>
                <a:effectLst>
                  <a:outerShdw blurRad="292100" dist="38100" dir="2700000" algn="tl" rotWithShape="0">
                    <a:prstClr val="black">
                      <a:alpha val="40000"/>
                    </a:prstClr>
                  </a:outerShdw>
                </a:effectLst>
                <a:latin typeface="Georgia" panose="02040502050405020303" pitchFamily="18" charset="0"/>
              </a:rPr>
              <a:t>Human Performance Projects</a:t>
            </a:r>
          </a:p>
        </p:txBody>
      </p:sp>
      <p:sp>
        <p:nvSpPr>
          <p:cNvPr id="24" name="TextBox 23"/>
          <p:cNvSpPr txBox="1"/>
          <p:nvPr/>
        </p:nvSpPr>
        <p:spPr>
          <a:xfrm>
            <a:off x="2168554" y="861228"/>
            <a:ext cx="6873998" cy="369332"/>
          </a:xfrm>
          <a:prstGeom prst="rect">
            <a:avLst/>
          </a:prstGeom>
          <a:noFill/>
        </p:spPr>
        <p:txBody>
          <a:bodyPr wrap="square" rtlCol="0">
            <a:spAutoFit/>
          </a:bodyPr>
          <a:lstStyle/>
          <a:p>
            <a:pPr algn="r"/>
            <a:r>
              <a:rPr lang="en-AU" b="1">
                <a:solidFill>
                  <a:schemeClr val="tx1">
                    <a:lumMod val="75000"/>
                    <a:lumOff val="25000"/>
                  </a:schemeClr>
                </a:solidFill>
                <a:latin typeface="Arial" panose="020B0604020202020204" pitchFamily="34" charset="0"/>
                <a:cs typeface="Arial" panose="020B0604020202020204" pitchFamily="34" charset="0"/>
              </a:rPr>
              <a:t>Project: LEP effects of colour perception </a:t>
            </a:r>
          </a:p>
        </p:txBody>
      </p:sp>
      <p:sp>
        <p:nvSpPr>
          <p:cNvPr id="47" name="TextBox 46">
            <a:extLst>
              <a:ext uri="{FF2B5EF4-FFF2-40B4-BE49-F238E27FC236}">
                <a16:creationId xmlns:a16="http://schemas.microsoft.com/office/drawing/2014/main" id="{86E47125-83DD-60B6-44D5-AD2A5DAC1D64}"/>
              </a:ext>
            </a:extLst>
          </p:cNvPr>
          <p:cNvSpPr txBox="1"/>
          <p:nvPr/>
        </p:nvSpPr>
        <p:spPr>
          <a:xfrm>
            <a:off x="551607" y="1295907"/>
            <a:ext cx="8087296" cy="646331"/>
          </a:xfrm>
          <a:prstGeom prst="rect">
            <a:avLst/>
          </a:prstGeom>
          <a:noFill/>
        </p:spPr>
        <p:txBody>
          <a:bodyPr wrap="square" rtlCol="0">
            <a:spAutoFit/>
          </a:bodyPr>
          <a:lstStyle/>
          <a:p>
            <a:pPr algn="ctr"/>
            <a:r>
              <a:rPr lang="en-AU"/>
              <a:t>Colours have associated meaning and so ensuring the symbol is visible and still represents the intended colour is critical</a:t>
            </a:r>
          </a:p>
        </p:txBody>
      </p:sp>
      <p:pic>
        <p:nvPicPr>
          <p:cNvPr id="1041" name="Picture 17">
            <a:extLst>
              <a:ext uri="{FF2B5EF4-FFF2-40B4-BE49-F238E27FC236}">
                <a16:creationId xmlns:a16="http://schemas.microsoft.com/office/drawing/2014/main" id="{E27935E7-9530-A3F6-101F-016B46743E4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44014" y="1953847"/>
            <a:ext cx="3798538" cy="2191749"/>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D40E19EB-3316-E387-E25C-D2F64FFC85E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257168" y="4237202"/>
            <a:ext cx="3811415" cy="2191749"/>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DFD7E2DF-EDDB-4A82-2164-24987DC9ADE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39498" y="2758556"/>
            <a:ext cx="933450" cy="923925"/>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6C241A87-0A08-88FD-6152-83CBD03C838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126344" y="4893129"/>
            <a:ext cx="933450" cy="923925"/>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a:extLst>
              <a:ext uri="{FF2B5EF4-FFF2-40B4-BE49-F238E27FC236}">
                <a16:creationId xmlns:a16="http://schemas.microsoft.com/office/drawing/2014/main" id="{A5EEE234-94C4-D2F2-5E6D-8BB1CA16447A}"/>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2972720"/>
            <a:ext cx="4105067" cy="2345752"/>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a:extLst>
              <a:ext uri="{FF2B5EF4-FFF2-40B4-BE49-F238E27FC236}">
                <a16:creationId xmlns:a16="http://schemas.microsoft.com/office/drawing/2014/main" id="{F241F1F0-F034-8C83-9DEE-314D1D22A7D5}"/>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07287" y="2223652"/>
            <a:ext cx="1183471" cy="66674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836A2B1-DA55-AEE4-B8D9-C703A213425C}"/>
              </a:ext>
            </a:extLst>
          </p:cNvPr>
          <p:cNvSpPr txBox="1"/>
          <p:nvPr/>
        </p:nvSpPr>
        <p:spPr>
          <a:xfrm>
            <a:off x="3851868" y="2068286"/>
            <a:ext cx="144026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a:cs typeface="Calibri"/>
              </a:rPr>
              <a:t>Original appearance</a:t>
            </a:r>
          </a:p>
        </p:txBody>
      </p:sp>
      <p:sp>
        <p:nvSpPr>
          <p:cNvPr id="6" name="TextBox 5">
            <a:extLst>
              <a:ext uri="{FF2B5EF4-FFF2-40B4-BE49-F238E27FC236}">
                <a16:creationId xmlns:a16="http://schemas.microsoft.com/office/drawing/2014/main" id="{F1993857-BDC6-FC05-67DE-F096F9CF5D5C}"/>
              </a:ext>
            </a:extLst>
          </p:cNvPr>
          <p:cNvSpPr txBox="1"/>
          <p:nvPr/>
        </p:nvSpPr>
        <p:spPr>
          <a:xfrm>
            <a:off x="3547872" y="6441420"/>
            <a:ext cx="3599342" cy="461665"/>
          </a:xfrm>
          <a:prstGeom prst="rect">
            <a:avLst/>
          </a:prstGeom>
          <a:noFill/>
        </p:spPr>
        <p:txBody>
          <a:bodyPr wrap="square" rtlCol="0">
            <a:spAutoFit/>
          </a:bodyPr>
          <a:lstStyle/>
          <a:p>
            <a:r>
              <a:rPr lang="en-US" sz="1200" i="1" dirty="0">
                <a:effectLst/>
                <a:latin typeface="Calibri" panose="020F0502020204030204" pitchFamily="34" charset="0"/>
                <a:ea typeface="Calibri" panose="020F0502020204030204" pitchFamily="34" charset="0"/>
              </a:rPr>
              <a:t>This work is supported by The Office of Naval Research Global (N62909-21-1-2002)</a:t>
            </a:r>
            <a:endParaRPr lang="en-AU" sz="1200" dirty="0"/>
          </a:p>
        </p:txBody>
      </p:sp>
    </p:spTree>
    <p:custDataLst>
      <p:tags r:id="rId1"/>
    </p:custDataLst>
    <p:extLst>
      <p:ext uri="{BB962C8B-B14F-4D97-AF65-F5344CB8AC3E}">
        <p14:creationId xmlns:p14="http://schemas.microsoft.com/office/powerpoint/2010/main" val="25025398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33FDE4C8E8BE4385E6D849C88F2C79" ma:contentTypeVersion="11" ma:contentTypeDescription="Create a new document." ma:contentTypeScope="" ma:versionID="f7bb7965f8f9a2434cd0bee17218b416">
  <xsd:schema xmlns:xsd="http://www.w3.org/2001/XMLSchema" xmlns:xs="http://www.w3.org/2001/XMLSchema" xmlns:p="http://schemas.microsoft.com/office/2006/metadata/properties" xmlns:ns2="b8430ce1-cdf3-44df-9062-12f46e2c93ec" targetNamespace="http://schemas.microsoft.com/office/2006/metadata/properties" ma:root="true" ma:fieldsID="bbeab67643d5be0aef6f999ab57c3bc2" ns2:_="">
    <xsd:import namespace="b8430ce1-cdf3-44df-9062-12f46e2c93e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430ce1-cdf3-44df-9062-12f46e2c93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FD3B30B-7F21-4EC2-BEAA-9A3FBB7E8740}">
  <ds:schemaRefs>
    <ds:schemaRef ds:uri="b8430ce1-cdf3-44df-9062-12f46e2c93e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7B078BD-D5CD-4C77-94D6-147D5545B62D}">
  <ds:schemaRefs>
    <ds:schemaRef ds:uri="http://schemas.microsoft.com/sharepoint/v3/contenttype/forms"/>
  </ds:schemaRefs>
</ds:datastoreItem>
</file>

<file path=customXml/itemProps3.xml><?xml version="1.0" encoding="utf-8"?>
<ds:datastoreItem xmlns:ds="http://schemas.openxmlformats.org/officeDocument/2006/customXml" ds:itemID="{AD8A0086-5F4D-456C-8CDE-362E5BAFE58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634</Words>
  <Application>Microsoft Office PowerPoint</Application>
  <PresentationFormat>On-screen Show (4:3)</PresentationFormat>
  <Paragraphs>62</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vector>
  </TitlesOfParts>
  <Company>Defence Science and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Headley, Lisa</dc:creator>
  <cp:lastModifiedBy>Amanda Douglass</cp:lastModifiedBy>
  <cp:revision>27</cp:revision>
  <dcterms:created xsi:type="dcterms:W3CDTF">2020-10-20T23:56:55Z</dcterms:created>
  <dcterms:modified xsi:type="dcterms:W3CDTF">2022-11-11T03:59:11Z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BW3799942</vt:lpwstr>
  </property>
  <property fmtid="{D5CDD505-2E9C-101B-9397-08002B2CF9AE}" pid="4" name="Objective-Title">
    <vt:lpwstr>ADouglass_HPRnet_2022-FINAL</vt:lpwstr>
  </property>
  <property fmtid="{D5CDD505-2E9C-101B-9397-08002B2CF9AE}" pid="5" name="Objective-Comment">
    <vt:lpwstr/>
  </property>
  <property fmtid="{D5CDD505-2E9C-101B-9397-08002B2CF9AE}" pid="6" name="Objective-CreationStamp">
    <vt:filetime>2022-11-15T00:00:43Z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2022-11-15T00:00:43Z</vt:filetime>
  </property>
  <property fmtid="{D5CDD505-2E9C-101B-9397-08002B2CF9AE}" pid="10" name="Objective-ModificationStamp">
    <vt:filetime>2022-11-15T00:00:44Z</vt:filetime>
  </property>
  <property fmtid="{D5CDD505-2E9C-101B-9397-08002B2CF9AE}" pid="11" name="Objective-Owner">
    <vt:lpwstr>Headley, Lisa MRS (DST Group)</vt:lpwstr>
  </property>
  <property fmtid="{D5CDD505-2E9C-101B-9397-08002B2CF9AE}" pid="12" name="Objective-Path">
    <vt:lpwstr>Objective Global Folder - PROD:Defence Business Units:Defence Science and Technology Group:LD : DSTG Land Division:10 MSTC Human Systems Performance:RL HSP:Strategy:Human Performance AMLE:HPRnet:03. Program:Symposium:2022:Day 1 pressos:</vt:lpwstr>
  </property>
  <property fmtid="{D5CDD505-2E9C-101B-9397-08002B2CF9AE}" pid="13" name="Objective-Parent">
    <vt:lpwstr>Day 1 pressos</vt:lpwstr>
  </property>
  <property fmtid="{D5CDD505-2E9C-101B-9397-08002B2CF9AE}" pid="14" name="Objective-State">
    <vt:lpwstr>Published</vt:lpwstr>
  </property>
  <property fmtid="{D5CDD505-2E9C-101B-9397-08002B2CF9AE}" pid="15" name="Objective-Version">
    <vt:lpwstr>1.0</vt:lpwstr>
  </property>
  <property fmtid="{D5CDD505-2E9C-101B-9397-08002B2CF9AE}" pid="16" name="Objective-VersionNumber">
    <vt:i4>1</vt:i4>
  </property>
  <property fmtid="{D5CDD505-2E9C-101B-9397-08002B2CF9AE}" pid="17" name="Objective-VersionComment">
    <vt:lpwstr>First version</vt:lpwstr>
  </property>
  <property fmtid="{D5CDD505-2E9C-101B-9397-08002B2CF9AE}" pid="18" name="Objective-FileNumber">
    <vt:lpwstr/>
  </property>
  <property fmtid="{D5CDD505-2E9C-101B-9397-08002B2CF9AE}" pid="19" name="Objective-Classification">
    <vt:lpwstr>[Inherited - Unclassified]</vt:lpwstr>
  </property>
  <property fmtid="{D5CDD505-2E9C-101B-9397-08002B2CF9AE}" pid="20" name="Objective-Caveats">
    <vt:lpwstr/>
  </property>
  <property fmtid="{D5CDD505-2E9C-101B-9397-08002B2CF9AE}" pid="21" name="Objective-Document Type [system]">
    <vt:lpwstr/>
  </property>
  <property fmtid="{D5CDD505-2E9C-101B-9397-08002B2CF9AE}" pid="22" name="ArticulateGUID">
    <vt:lpwstr>FA8EBEDE-E4D2-4C95-BBA4-2A1DF8A8BCF5</vt:lpwstr>
  </property>
  <property fmtid="{D5CDD505-2E9C-101B-9397-08002B2CF9AE}" pid="23" name="ArticulatePath">
    <vt:lpwstr>Template V1</vt:lpwstr>
  </property>
  <property fmtid="{D5CDD505-2E9C-101B-9397-08002B2CF9AE}" pid="24" name="ContentTypeId">
    <vt:lpwstr>0x0101006033FDE4C8E8BE4385E6D849C88F2C79</vt:lpwstr>
  </property>
  <property fmtid="{D5CDD505-2E9C-101B-9397-08002B2CF9AE}" pid="25" name="Objective-Reason for Security Classification Change [system]">
    <vt:lpwstr/>
  </property>
</Properties>
</file>