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6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zaul Begg" initials="RB" lastIdx="1" clrIdx="0">
    <p:extLst>
      <p:ext uri="{19B8F6BF-5375-455C-9EA6-DF929625EA0E}">
        <p15:presenceInfo xmlns:p15="http://schemas.microsoft.com/office/powerpoint/2012/main" userId="S-1-5-21-3351612550-2793455294-108779702-87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343" autoAdjust="0"/>
  </p:normalViewPr>
  <p:slideViewPr>
    <p:cSldViewPr snapToGrid="0">
      <p:cViewPr varScale="1">
        <p:scale>
          <a:sx n="123" d="100"/>
          <a:sy n="123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477457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11/11/2022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42233" y="1256896"/>
            <a:ext cx="8565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latin typeface="Georgia" panose="02040502050405020303" pitchFamily="18" charset="0"/>
              </a:rPr>
              <a:t>Principal Researchers and Project Partners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Victoria University (Prof Rezaul Begg, Prof David Bishop, A/Prof Daniel Lai)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University of Melbourne (Prof Peter Lee)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DST Group (Dr Kurt Mudie)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Postdoctoral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Fellow: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 Alessandro Garofolini; PhDs: Mr Logan Hard, Ms Joselin George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4161" y="4816597"/>
            <a:ext cx="84748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latin typeface="Georgia" panose="02040502050405020303" pitchFamily="18" charset="0"/>
              </a:rPr>
              <a:t>Products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Increased capability in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defence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-related assistive technologies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 evidence-based framework for evaluating assistive technologies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2233" y="2871928"/>
            <a:ext cx="863064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sz="1600" b="1" dirty="0">
                <a:latin typeface="Georgia" panose="02040502050405020303" pitchFamily="18" charset="0"/>
              </a:rPr>
              <a:t>Objectives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Identify and evaluate wearable assistive technologies for enhancing performance and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minimising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injury risk.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Evaluate commercial off-the-shelf (COTS) and custom load-sharing technologies.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Explore novel assistive technology concepts.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Quantify spinal load 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Logan; PhD)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redict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user intention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Joselin; PhD).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Wearable Assistive Technologies 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45285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04051" y="270310"/>
            <a:ext cx="1430399" cy="3563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315" y="198039"/>
            <a:ext cx="2092838" cy="49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6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60204" y="833443"/>
            <a:ext cx="687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Lifting Assistance Project 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315" y="198039"/>
            <a:ext cx="2092838" cy="49243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4051" y="270310"/>
            <a:ext cx="1430399" cy="3563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1315" y="1597245"/>
            <a:ext cx="2458748" cy="31394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71757" y="1584301"/>
            <a:ext cx="2346652" cy="31523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7" name="TextBox 36"/>
          <p:cNvSpPr txBox="1"/>
          <p:nvPr/>
        </p:nvSpPr>
        <p:spPr>
          <a:xfrm>
            <a:off x="5068909" y="1581459"/>
            <a:ext cx="407509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Lifting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tasks with and without the exosuit: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Lift-carry-drop: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10 reps with one and two hands;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Lift-to-platform: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reps,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two hands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Two ammunition boxes of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12.5kg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25kg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Full-body kinematics and kinetics recorded.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1316" y="5284527"/>
            <a:ext cx="8805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Performance variables: Cumulative Damage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Low Back Disorder (LBD)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risk -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calculated using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LiFFT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(Gallagher et al., 2017) and exo-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LiFFT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formulas (Zelik et al., 2022).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8478" y="4750684"/>
            <a:ext cx="23513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/>
              <a:t>Herowear Apex exosuit</a:t>
            </a:r>
          </a:p>
        </p:txBody>
      </p:sp>
    </p:spTree>
    <p:extLst>
      <p:ext uri="{BB962C8B-B14F-4D97-AF65-F5344CB8AC3E}">
        <p14:creationId xmlns:p14="http://schemas.microsoft.com/office/powerpoint/2010/main" val="1965898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65470" y="1708042"/>
            <a:ext cx="669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Georgia" panose="02040502050405020303" pitchFamily="18" charset="0"/>
              </a:rPr>
              <a:t>Major Findings to Date</a:t>
            </a:r>
            <a:endParaRPr lang="en-AU" sz="1600" b="1" dirty="0">
              <a:latin typeface="Georgia" panose="02040502050405020303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5470" y="2170017"/>
            <a:ext cx="86629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Recordings from 120 lifts: exosuit reduced: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 spinal load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- 34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±6 Nm), (ii) cumulative damage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-74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±8%), and (iii) low back injury risk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-27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±5%).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Optimal supporting band stretching is related to user-device interaction and/or user motivation.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Beneficial effects for inexperienced personnel.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 adverse device effects on walking kinematics or kinetics.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System Usability Score of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76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was obtained (&gt;70 is acceptable).</a:t>
            </a:r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5470" y="4518120"/>
            <a:ext cx="6699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latin typeface="Georgia" panose="02040502050405020303" pitchFamily="18" charset="0"/>
              </a:rPr>
              <a:t>Contribution to </a:t>
            </a:r>
            <a:r>
              <a:rPr lang="en-AU" sz="1600" b="1" dirty="0" err="1">
                <a:latin typeface="Georgia" panose="02040502050405020303" pitchFamily="18" charset="0"/>
              </a:rPr>
              <a:t>ADF</a:t>
            </a:r>
            <a:r>
              <a:rPr lang="en-AU" sz="1600" b="1" dirty="0">
                <a:latin typeface="Georgia" panose="02040502050405020303" pitchFamily="18" charset="0"/>
              </a:rPr>
              <a:t> capabilities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7530" y="4986999"/>
            <a:ext cx="8856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Herowear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Apex exosuit may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reduce back injuries by 20-40%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(e.g., a reduction of 2.5-5 LBDs per 100 employees averaging 12 LBDs per year).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1213651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Performance Focus: Wearable Assistive Technologies  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315" y="198039"/>
            <a:ext cx="2092838" cy="4924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04051" y="270310"/>
            <a:ext cx="1430399" cy="35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6197</TotalTime>
  <Words>636</Words>
  <Application>Microsoft Office PowerPoint</Application>
  <PresentationFormat>On-screen Show (4:3)</PresentationFormat>
  <Paragraphs>66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Rezaul Begg</cp:lastModifiedBy>
  <cp:revision>90</cp:revision>
  <dcterms:created xsi:type="dcterms:W3CDTF">2020-10-20T23:56:55Z</dcterms:created>
  <dcterms:modified xsi:type="dcterms:W3CDTF">2022-11-11T04:29:43Z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BW3799912</vt:lpwstr>
  </property>
  <property fmtid="{D5CDD505-2E9C-101B-9397-08002B2CF9AE}" pid="4" name="Objective-Title">
    <vt:lpwstr>Assitive Tech slides_HPRNet Presentation_2022</vt:lpwstr>
  </property>
  <property fmtid="{D5CDD505-2E9C-101B-9397-08002B2CF9AE}" pid="5" name="Objective-Comment">
    <vt:lpwstr/>
  </property>
  <property fmtid="{D5CDD505-2E9C-101B-9397-08002B2CF9AE}" pid="6" name="Objective-CreationStamp">
    <vt:filetime>2022-11-14T23:56:34Z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2022-11-14T23:56:34Z</vt:filetime>
  </property>
  <property fmtid="{D5CDD505-2E9C-101B-9397-08002B2CF9AE}" pid="10" name="Objective-ModificationStamp">
    <vt:filetime>2022-11-14T23:56:38Z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MSIP_Label_d7dc88d9-fa17-47eb-a208-3e66f59d50e5_Enabled">
    <vt:lpwstr>true</vt:lpwstr>
  </property>
  <property fmtid="{D5CDD505-2E9C-101B-9397-08002B2CF9AE}" pid="23" name="MSIP_Label_d7dc88d9-fa17-47eb-a208-3e66f59d50e5_SetDate">
    <vt:lpwstr>2021-10-20T21:25:56Z</vt:lpwstr>
  </property>
  <property fmtid="{D5CDD505-2E9C-101B-9397-08002B2CF9AE}" pid="24" name="MSIP_Label_d7dc88d9-fa17-47eb-a208-3e66f59d50e5_Method">
    <vt:lpwstr>Standard</vt:lpwstr>
  </property>
  <property fmtid="{D5CDD505-2E9C-101B-9397-08002B2CF9AE}" pid="25" name="MSIP_Label_d7dc88d9-fa17-47eb-a208-3e66f59d50e5_Name">
    <vt:lpwstr>Internal</vt:lpwstr>
  </property>
  <property fmtid="{D5CDD505-2E9C-101B-9397-08002B2CF9AE}" pid="26" name="MSIP_Label_d7dc88d9-fa17-47eb-a208-3e66f59d50e5_SiteId">
    <vt:lpwstr>d51ba343-9258-4ea6-9907-426d8c84ec12</vt:lpwstr>
  </property>
  <property fmtid="{D5CDD505-2E9C-101B-9397-08002B2CF9AE}" pid="27" name="MSIP_Label_d7dc88d9-fa17-47eb-a208-3e66f59d50e5_ActionId">
    <vt:lpwstr>9ab4b665-9718-4ed9-947a-2c9dd3904fbd</vt:lpwstr>
  </property>
  <property fmtid="{D5CDD505-2E9C-101B-9397-08002B2CF9AE}" pid="28" name="MSIP_Label_d7dc88d9-fa17-47eb-a208-3e66f59d50e5_ContentBits">
    <vt:lpwstr>0</vt:lpwstr>
  </property>
  <property fmtid="{D5CDD505-2E9C-101B-9397-08002B2CF9AE}" pid="29" name="Objective-Reason for Security Classification Change [system]">
    <vt:lpwstr/>
  </property>
</Properties>
</file>