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3" r:id="rId2"/>
    <p:sldId id="266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zaul Begg" initials="RB" lastIdx="1" clrIdx="0">
    <p:extLst>
      <p:ext uri="{19B8F6BF-5375-455C-9EA6-DF929625EA0E}">
        <p15:presenceInfo xmlns:p15="http://schemas.microsoft.com/office/powerpoint/2012/main" userId="S-1-5-21-3351612550-2793455294-108779702-87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C7AE"/>
    <a:srgbClr val="3F3C2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343" autoAdjust="0"/>
  </p:normalViewPr>
  <p:slideViewPr>
    <p:cSldViewPr snapToGrid="0">
      <p:cViewPr varScale="1">
        <p:scale>
          <a:sx n="123" d="100"/>
          <a:sy n="123" d="100"/>
        </p:scale>
        <p:origin x="12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C055D-A9EC-4B8D-ABE5-CF2F52A31506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7DAB6-5213-4F0C-B068-CA1F203734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5287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/>
              <a:t>So </a:t>
            </a:r>
            <a:r>
              <a:rPr lang="en-AU" baseline="0" dirty="0" err="1"/>
              <a:t>weve</a:t>
            </a:r>
            <a:r>
              <a:rPr lang="en-AU" baseline="0" dirty="0"/>
              <a:t> asked our </a:t>
            </a:r>
            <a:r>
              <a:rPr lang="en-AU" baseline="0" dirty="0" err="1"/>
              <a:t>uni</a:t>
            </a:r>
            <a:r>
              <a:rPr lang="en-AU" baseline="0" dirty="0"/>
              <a:t> leads to send through the issues </a:t>
            </a:r>
            <a:r>
              <a:rPr lang="en-AU" baseline="0" dirty="0" err="1"/>
              <a:t>theyre</a:t>
            </a:r>
            <a:r>
              <a:rPr lang="en-AU" baseline="0" dirty="0"/>
              <a:t> currently experiencing and what solutions they may be using to overcome their issues. </a:t>
            </a:r>
          </a:p>
          <a:p>
            <a:endParaRPr lang="en-AU" baseline="0" dirty="0"/>
          </a:p>
          <a:p>
            <a:r>
              <a:rPr lang="en-AU" baseline="0" dirty="0"/>
              <a:t>Noted issues are:</a:t>
            </a:r>
          </a:p>
          <a:p>
            <a:endParaRPr lang="en-AU" baseline="0" dirty="0"/>
          </a:p>
          <a:p>
            <a:r>
              <a:rPr lang="en-AU" baseline="0" dirty="0"/>
              <a:t>Any issues you are facing that isn’t covered here? Or any observations </a:t>
            </a:r>
          </a:p>
          <a:p>
            <a:r>
              <a:rPr lang="en-AU" baseline="0" dirty="0"/>
              <a:t>Are there any risks/issues to the stakeholders that were missing? IE reputational risk. Minimising access to troops to reduce risk of further COVID outbreaks??</a:t>
            </a:r>
          </a:p>
          <a:p>
            <a:endParaRPr lang="en-AU" baseline="0" dirty="0"/>
          </a:p>
          <a:p>
            <a:r>
              <a:rPr lang="en-AU" baseline="0" dirty="0"/>
              <a:t>Short of postponing the project which risks losing PHDs and key researchers resulting in further delays in re-hiring, we need to look for new sustainable solutions.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63415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/>
              <a:t>So </a:t>
            </a:r>
            <a:r>
              <a:rPr lang="en-AU" baseline="0" dirty="0" err="1"/>
              <a:t>weve</a:t>
            </a:r>
            <a:r>
              <a:rPr lang="en-AU" baseline="0" dirty="0"/>
              <a:t> asked our </a:t>
            </a:r>
            <a:r>
              <a:rPr lang="en-AU" baseline="0" dirty="0" err="1"/>
              <a:t>uni</a:t>
            </a:r>
            <a:r>
              <a:rPr lang="en-AU" baseline="0" dirty="0"/>
              <a:t> leads to send through the issues </a:t>
            </a:r>
            <a:r>
              <a:rPr lang="en-AU" baseline="0" dirty="0" err="1"/>
              <a:t>theyre</a:t>
            </a:r>
            <a:r>
              <a:rPr lang="en-AU" baseline="0" dirty="0"/>
              <a:t> currently experiencing and what solutions they may be using to overcome their issues. </a:t>
            </a:r>
          </a:p>
          <a:p>
            <a:endParaRPr lang="en-AU" baseline="0" dirty="0"/>
          </a:p>
          <a:p>
            <a:r>
              <a:rPr lang="en-AU" baseline="0" dirty="0"/>
              <a:t>Noted issues are:</a:t>
            </a:r>
          </a:p>
          <a:p>
            <a:endParaRPr lang="en-AU" baseline="0" dirty="0"/>
          </a:p>
          <a:p>
            <a:r>
              <a:rPr lang="en-AU" baseline="0" dirty="0"/>
              <a:t>Any issues you are facing that isn’t covered here? Or any observations </a:t>
            </a:r>
          </a:p>
          <a:p>
            <a:r>
              <a:rPr lang="en-AU" baseline="0" dirty="0"/>
              <a:t>Are there any risks/issues to the stakeholders that were missing? IE reputational risk. Minimising access to troops to reduce risk of further COVID outbreaks??</a:t>
            </a:r>
          </a:p>
          <a:p>
            <a:endParaRPr lang="en-AU" baseline="0" dirty="0"/>
          </a:p>
          <a:p>
            <a:r>
              <a:rPr lang="en-AU" baseline="0" dirty="0"/>
              <a:t>Short of postponing the project which risks losing PHDs and key researchers resulting in further delays in re-hiring, we need to look for new sustainable solutions.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77457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/>
              <a:t>So </a:t>
            </a:r>
            <a:r>
              <a:rPr lang="en-AU" baseline="0" dirty="0" err="1"/>
              <a:t>weve</a:t>
            </a:r>
            <a:r>
              <a:rPr lang="en-AU" baseline="0" dirty="0"/>
              <a:t> asked our </a:t>
            </a:r>
            <a:r>
              <a:rPr lang="en-AU" baseline="0" dirty="0" err="1"/>
              <a:t>uni</a:t>
            </a:r>
            <a:r>
              <a:rPr lang="en-AU" baseline="0" dirty="0"/>
              <a:t> leads to send through the issues </a:t>
            </a:r>
            <a:r>
              <a:rPr lang="en-AU" baseline="0" dirty="0" err="1"/>
              <a:t>theyre</a:t>
            </a:r>
            <a:r>
              <a:rPr lang="en-AU" baseline="0" dirty="0"/>
              <a:t> currently experiencing and what solutions they may be using to overcome their issues. </a:t>
            </a:r>
          </a:p>
          <a:p>
            <a:endParaRPr lang="en-AU" baseline="0" dirty="0"/>
          </a:p>
          <a:p>
            <a:r>
              <a:rPr lang="en-AU" baseline="0" dirty="0"/>
              <a:t>Noted issues are:</a:t>
            </a:r>
          </a:p>
          <a:p>
            <a:endParaRPr lang="en-AU" baseline="0" dirty="0"/>
          </a:p>
          <a:p>
            <a:r>
              <a:rPr lang="en-AU" baseline="0" dirty="0"/>
              <a:t>Any issues you are facing that isn’t covered here? Or any observations </a:t>
            </a:r>
          </a:p>
          <a:p>
            <a:r>
              <a:rPr lang="en-AU" baseline="0" dirty="0"/>
              <a:t>Are there any risks/issues to the stakeholders that were missing? IE reputational risk. Minimising access to troops to reduce risk of further COVID outbreaks??</a:t>
            </a:r>
          </a:p>
          <a:p>
            <a:endParaRPr lang="en-AU" baseline="0" dirty="0"/>
          </a:p>
          <a:p>
            <a:r>
              <a:rPr lang="en-AU" baseline="0" dirty="0"/>
              <a:t>Short of postponing the project which risks losing PHDs and key researchers resulting in further delays in re-hiring, we need to look for new sustainable solutions.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08820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28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518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065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.1 Official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08032" y="1806683"/>
            <a:ext cx="7774617" cy="44656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08025" y="1181100"/>
            <a:ext cx="7774624" cy="625582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en-AU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58025"/>
                </a:solidFill>
                <a:effectLst/>
                <a:uLnTx/>
                <a:uFillTx/>
                <a:latin typeface="Georgia" pitchFamily="18" charset="0"/>
                <a:ea typeface="MS PGothic" pitchFamily="34" charset="-128"/>
              </a:defRPr>
            </a:lvl1pPr>
            <a:lvl5pPr>
              <a:defRPr/>
            </a:lvl5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2250" b="0" i="0" u="none" strike="noStrike" kern="1200" cap="none" spc="0" normalizeH="0" baseline="0" noProof="0" dirty="0">
                <a:ln>
                  <a:noFill/>
                </a:ln>
                <a:solidFill>
                  <a:srgbClr val="F58025"/>
                </a:solidFill>
                <a:effectLst/>
                <a:uLnTx/>
                <a:uFillTx/>
                <a:latin typeface="Georgia" pitchFamily="18" charset="0"/>
                <a:ea typeface="MS PGothic" pitchFamily="34" charset="-128"/>
                <a:cs typeface="+mn-cs"/>
              </a:rPr>
              <a:t>PowerPoint Section Heading</a:t>
            </a:r>
          </a:p>
          <a:p>
            <a:pPr lvl="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324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235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831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238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529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61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840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764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251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279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>
                <a:solidFill>
                  <a:schemeClr val="bg1"/>
                </a:solidFill>
              </a:rPr>
              <a:t>Main issues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50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42233" y="1256896"/>
            <a:ext cx="856549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600" b="1" dirty="0">
                <a:latin typeface="Georgia" panose="02040502050405020303" pitchFamily="18" charset="0"/>
              </a:rPr>
              <a:t>Principal Researchers and Project Partners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Victoria University (Prof Rezaul Begg, Prof David Bishop, A/Prof Daniel Lai)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University of Melbourne (Prof Peter Lee)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DST Group (Dr Kurt Mudie)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Postdoctoral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Fellow: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Dr Alessandro Garofolini; PhDs: Mr Logan Hard, Ms Joselin George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4161" y="4816597"/>
            <a:ext cx="847486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600" b="1" dirty="0">
                <a:latin typeface="Georgia" panose="02040502050405020303" pitchFamily="18" charset="0"/>
              </a:rPr>
              <a:t>Products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Increased capability in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defence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-related assistive technologies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 evidence-based framework for evaluating assistive technologies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2233" y="2871928"/>
            <a:ext cx="863064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600" b="1" dirty="0">
                <a:latin typeface="Georgia" panose="02040502050405020303" pitchFamily="18" charset="0"/>
              </a:rPr>
              <a:t>Objectives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Identify and evaluate wearable assistive technologies for enhancing performance and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minimising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injury risk.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Evaluate commercial off-the-shelf (COTS) and custom load-sharing technologies.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Explore novel assistive technology concepts.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Quantify spinal load (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Logan; PhD)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redict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user intention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Joselin; PhD).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Wearable Assistive Technologies </a:t>
            </a:r>
          </a:p>
        </p:txBody>
      </p:sp>
      <p:sp>
        <p:nvSpPr>
          <p:cNvPr id="27" name="Text Placeholder 10"/>
          <p:cNvSpPr txBox="1">
            <a:spLocks/>
          </p:cNvSpPr>
          <p:nvPr/>
        </p:nvSpPr>
        <p:spPr>
          <a:xfrm>
            <a:off x="1705866" y="245285"/>
            <a:ext cx="5926309" cy="788650"/>
          </a:xfrm>
          <a:prstGeom prst="rect">
            <a:avLst/>
          </a:prstGeom>
          <a:noFill/>
          <a:ln w="317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04051" y="270310"/>
            <a:ext cx="1430399" cy="3563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1315" y="198039"/>
            <a:ext cx="2092838" cy="49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92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>
                <a:solidFill>
                  <a:schemeClr val="bg1"/>
                </a:solidFill>
              </a:rPr>
              <a:t>Main issues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6">
              <a:lumMod val="75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Science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Lifting Assistance Project 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1315" y="198039"/>
            <a:ext cx="2092838" cy="492432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4051" y="270310"/>
            <a:ext cx="1430399" cy="3563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1315" y="1597245"/>
            <a:ext cx="2458748" cy="31394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71757" y="1584301"/>
            <a:ext cx="2346652" cy="31523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7" name="TextBox 36"/>
          <p:cNvSpPr txBox="1"/>
          <p:nvPr/>
        </p:nvSpPr>
        <p:spPr>
          <a:xfrm>
            <a:off x="5068909" y="1581459"/>
            <a:ext cx="407509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Lifting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tasks with and without the exosuit: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Lift-carry-drop: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10 reps with one and two hands;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Lift-to-platform: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reps,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two hands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Two ammunition boxes of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12.5kg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25kg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Full-body kinematics and kinetics recorded. </a:t>
            </a:r>
          </a:p>
        </p:txBody>
      </p:sp>
      <p:sp>
        <p:nvSpPr>
          <p:cNvPr id="9" name="Rectangle 8"/>
          <p:cNvSpPr/>
          <p:nvPr/>
        </p:nvSpPr>
        <p:spPr>
          <a:xfrm>
            <a:off x="141316" y="5284527"/>
            <a:ext cx="88055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Performance variables: Cumulative Damage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Low Back Disorder (LBD)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risk - 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calculated using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LiFFT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(Gallagher et al., 2017) and exo-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LiFFT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formulas (Zelik et al., 2022).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58478" y="4750684"/>
            <a:ext cx="23513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/>
              <a:t>Herowear Apex exosuit</a:t>
            </a:r>
          </a:p>
        </p:txBody>
      </p:sp>
    </p:spTree>
    <p:extLst>
      <p:ext uri="{BB962C8B-B14F-4D97-AF65-F5344CB8AC3E}">
        <p14:creationId xmlns:p14="http://schemas.microsoft.com/office/powerpoint/2010/main" val="1965898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>
                <a:solidFill>
                  <a:schemeClr val="bg1"/>
                </a:solidFill>
              </a:rPr>
              <a:t>Main issues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75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65470" y="1708042"/>
            <a:ext cx="6699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Georgia" panose="02040502050405020303" pitchFamily="18" charset="0"/>
              </a:rPr>
              <a:t>Major Findings to Date</a:t>
            </a:r>
            <a:endParaRPr lang="en-AU" sz="1600" b="1" dirty="0"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5470" y="2170017"/>
            <a:ext cx="866297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Recordings from 120 lifts: exosuit reduced: 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 spinal load (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- 34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±6 Nm), (ii) cumulative damage (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-74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±8%), and (iii) low back injury risk (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-27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±5%).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Optimal supporting band stretching is related to user-device interaction and/or user motivation.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Beneficial effects for inexperienced personnel.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No adverse device effects on walking kinematics or kinetics.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System Usability Score of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76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was obtained (&gt;70 is acceptable).</a:t>
            </a: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5470" y="4518120"/>
            <a:ext cx="6699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b="1" dirty="0">
                <a:latin typeface="Georgia" panose="02040502050405020303" pitchFamily="18" charset="0"/>
              </a:rPr>
              <a:t>Contribution to </a:t>
            </a:r>
            <a:r>
              <a:rPr lang="en-AU" sz="1600" b="1" dirty="0" err="1">
                <a:latin typeface="Georgia" panose="02040502050405020303" pitchFamily="18" charset="0"/>
              </a:rPr>
              <a:t>ADF</a:t>
            </a:r>
            <a:r>
              <a:rPr lang="en-AU" sz="1600" b="1" dirty="0">
                <a:latin typeface="Georgia" panose="02040502050405020303" pitchFamily="18" charset="0"/>
              </a:rPr>
              <a:t> capabilities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7530" y="4986999"/>
            <a:ext cx="8856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Herowear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Apex exosuit may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reduce back injuries by 20-40%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(e.g., a reduction of 2.5-5 LBDs per 100 employees averaging 12 LBDs per year).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 to Impact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1213651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Performance Focus: Wearable Assistive Technologies  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05866" y="245285"/>
            <a:ext cx="5926309" cy="788650"/>
          </a:xfrm>
          <a:noFill/>
          <a:ln w="3175"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1315" y="198039"/>
            <a:ext cx="2092838" cy="49243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4051" y="270310"/>
            <a:ext cx="1430399" cy="356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507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6197</TotalTime>
  <Words>636</Words>
  <Application>Microsoft Office PowerPoint</Application>
  <PresentationFormat>On-screen Show (4:3)</PresentationFormat>
  <Paragraphs>66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</vt:vector>
  </TitlesOfParts>
  <Company>Defence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Headley, Lisa</dc:creator>
  <cp:lastModifiedBy>Rezaul Begg</cp:lastModifiedBy>
  <cp:revision>90</cp:revision>
  <dcterms:created xsi:type="dcterms:W3CDTF">2020-10-20T23:56:55Z</dcterms:created>
  <dcterms:modified xsi:type="dcterms:W3CDTF">2022-11-11T04:29:43Z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BW3799912</vt:lpwstr>
  </property>
  <property fmtid="{D5CDD505-2E9C-101B-9397-08002B2CF9AE}" pid="4" name="Objective-Title">
    <vt:lpwstr>Assitive Tech slides_HPRNet Presentation_2022</vt:lpwstr>
  </property>
  <property fmtid="{D5CDD505-2E9C-101B-9397-08002B2CF9AE}" pid="5" name="Objective-Comment">
    <vt:lpwstr/>
  </property>
  <property fmtid="{D5CDD505-2E9C-101B-9397-08002B2CF9AE}" pid="6" name="Objective-CreationStamp">
    <vt:filetime>2022-11-14T23:56:34Z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2022-11-14T23:56:34Z</vt:filetime>
  </property>
  <property fmtid="{D5CDD505-2E9C-101B-9397-08002B2CF9AE}" pid="10" name="Objective-ModificationStamp">
    <vt:filetime>2022-11-14T23:56:38Z</vt:filetime>
  </property>
  <property fmtid="{D5CDD505-2E9C-101B-9397-08002B2CF9AE}" pid="11" name="Objective-Owner">
    <vt:lpwstr>Headley, Lisa MRS (DST Group)</vt:lpwstr>
  </property>
  <property fmtid="{D5CDD505-2E9C-101B-9397-08002B2CF9AE}" pid="12" name="Objective-Path">
    <vt:lpwstr>Objective Global Folder - PROD:Defence Business Units:Defence Science and Technology Group:LD : DSTG Land Division:10 MSTC Human Systems Performance:RL HSP:Strategy:Human Performance AMLE:HPRnet:03. Program:Symposium:2022:Day 1 pressos:</vt:lpwstr>
  </property>
  <property fmtid="{D5CDD505-2E9C-101B-9397-08002B2CF9AE}" pid="13" name="Objective-Parent">
    <vt:lpwstr>Day 1 pressos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i4>1</vt:i4>
  </property>
  <property fmtid="{D5CDD505-2E9C-101B-9397-08002B2CF9AE}" pid="17" name="Objective-VersionComment">
    <vt:lpwstr>First version</vt:lpwstr>
  </property>
  <property fmtid="{D5CDD505-2E9C-101B-9397-08002B2CF9AE}" pid="18" name="Objective-FileNumber">
    <vt:lpwstr/>
  </property>
  <property fmtid="{D5CDD505-2E9C-101B-9397-08002B2CF9AE}" pid="19" name="Objective-Classification">
    <vt:lpwstr>[Inherited - Unclassified]</vt:lpwstr>
  </property>
  <property fmtid="{D5CDD505-2E9C-101B-9397-08002B2CF9AE}" pid="20" name="Objective-Caveats">
    <vt:lpwstr/>
  </property>
  <property fmtid="{D5CDD505-2E9C-101B-9397-08002B2CF9AE}" pid="21" name="Objective-Document Type [system]">
    <vt:lpwstr/>
  </property>
  <property fmtid="{D5CDD505-2E9C-101B-9397-08002B2CF9AE}" pid="22" name="MSIP_Label_d7dc88d9-fa17-47eb-a208-3e66f59d50e5_Enabled">
    <vt:lpwstr>true</vt:lpwstr>
  </property>
  <property fmtid="{D5CDD505-2E9C-101B-9397-08002B2CF9AE}" pid="23" name="MSIP_Label_d7dc88d9-fa17-47eb-a208-3e66f59d50e5_SetDate">
    <vt:lpwstr>2021-10-20T21:25:56Z</vt:lpwstr>
  </property>
  <property fmtid="{D5CDD505-2E9C-101B-9397-08002B2CF9AE}" pid="24" name="MSIP_Label_d7dc88d9-fa17-47eb-a208-3e66f59d50e5_Method">
    <vt:lpwstr>Standard</vt:lpwstr>
  </property>
  <property fmtid="{D5CDD505-2E9C-101B-9397-08002B2CF9AE}" pid="25" name="MSIP_Label_d7dc88d9-fa17-47eb-a208-3e66f59d50e5_Name">
    <vt:lpwstr>Internal</vt:lpwstr>
  </property>
  <property fmtid="{D5CDD505-2E9C-101B-9397-08002B2CF9AE}" pid="26" name="MSIP_Label_d7dc88d9-fa17-47eb-a208-3e66f59d50e5_SiteId">
    <vt:lpwstr>d51ba343-9258-4ea6-9907-426d8c84ec12</vt:lpwstr>
  </property>
  <property fmtid="{D5CDD505-2E9C-101B-9397-08002B2CF9AE}" pid="27" name="MSIP_Label_d7dc88d9-fa17-47eb-a208-3e66f59d50e5_ActionId">
    <vt:lpwstr>9ab4b665-9718-4ed9-947a-2c9dd3904fbd</vt:lpwstr>
  </property>
  <property fmtid="{D5CDD505-2E9C-101B-9397-08002B2CF9AE}" pid="28" name="MSIP_Label_d7dc88d9-fa17-47eb-a208-3e66f59d50e5_ContentBits">
    <vt:lpwstr>0</vt:lpwstr>
  </property>
  <property fmtid="{D5CDD505-2E9C-101B-9397-08002B2CF9AE}" pid="29" name="Objective-Reason for Security Classification Change [system]">
    <vt:lpwstr/>
  </property>
</Properties>
</file>