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3"/>
  </p:sldMasterIdLst>
  <p:notesMasterIdLst>
    <p:notesMasterId r:id="rId9"/>
  </p:notesMasterIdLst>
  <p:sldIdLst>
    <p:sldId id="263" r:id="rId4"/>
    <p:sldId id="264" r:id="rId5"/>
    <p:sldId id="265" r:id="rId6"/>
    <p:sldId id="266" r:id="rId7"/>
    <p:sldId id="272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C9E"/>
    <a:srgbClr val="FEB8BA"/>
    <a:srgbClr val="FEC2C3"/>
    <a:srgbClr val="FD676B"/>
    <a:srgbClr val="9ACECD"/>
    <a:srgbClr val="A1C7AE"/>
    <a:srgbClr val="3F3C2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456AF-97F2-451C-B365-20951C1B5CAC}" v="2" dt="2022-11-15T05:09:10.885"/>
    <p1510:client id="{C63BA92F-0D3F-47DA-AF41-98746DA94F7F}" v="6" dt="2022-11-15T05:29:27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7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C055D-A9EC-4B8D-ABE5-CF2F52A31506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7DAB6-5213-4F0C-B068-CA1F203734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528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So </a:t>
            </a:r>
            <a:r>
              <a:rPr lang="en-AU" baseline="0" dirty="0" err="1"/>
              <a:t>weve</a:t>
            </a:r>
            <a:r>
              <a:rPr lang="en-AU" baseline="0" dirty="0"/>
              <a:t> asked our </a:t>
            </a:r>
            <a:r>
              <a:rPr lang="en-AU" baseline="0" dirty="0" err="1"/>
              <a:t>uni</a:t>
            </a:r>
            <a:r>
              <a:rPr lang="en-AU" baseline="0" dirty="0"/>
              <a:t> leads to send through the issues </a:t>
            </a:r>
            <a:r>
              <a:rPr lang="en-AU" baseline="0" dirty="0" err="1"/>
              <a:t>theyre</a:t>
            </a:r>
            <a:r>
              <a:rPr lang="en-AU" baseline="0" dirty="0"/>
              <a:t> currently experiencing and what solutions they may be using to overcome their issues. </a:t>
            </a:r>
          </a:p>
          <a:p>
            <a:endParaRPr lang="en-AU" baseline="0" dirty="0"/>
          </a:p>
          <a:p>
            <a:r>
              <a:rPr lang="en-AU" baseline="0" dirty="0"/>
              <a:t>Noted issues are:</a:t>
            </a:r>
          </a:p>
          <a:p>
            <a:endParaRPr lang="en-AU" baseline="0" dirty="0"/>
          </a:p>
          <a:p>
            <a:r>
              <a:rPr lang="en-AU" baseline="0" dirty="0"/>
              <a:t>Any issues you are facing that isn’t covered here? Or any observations </a:t>
            </a:r>
          </a:p>
          <a:p>
            <a:r>
              <a:rPr lang="en-AU" baseline="0" dirty="0"/>
              <a:t>Are there any risks/issues to the stakeholders that were missing? IE reputational risk. Minimising access to troops to reduce risk of further COVID outbreaks??</a:t>
            </a:r>
          </a:p>
          <a:p>
            <a:endParaRPr lang="en-AU" baseline="0" dirty="0"/>
          </a:p>
          <a:p>
            <a:r>
              <a:rPr lang="en-AU" baseline="0" dirty="0"/>
              <a:t>Short of postponing the project which risks losing PHDs and key researchers resulting in further delays in re-hiring, we need to look for new sustainable solutions.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6341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So </a:t>
            </a:r>
            <a:r>
              <a:rPr lang="en-AU" baseline="0" dirty="0" err="1"/>
              <a:t>weve</a:t>
            </a:r>
            <a:r>
              <a:rPr lang="en-AU" baseline="0" dirty="0"/>
              <a:t> asked our </a:t>
            </a:r>
            <a:r>
              <a:rPr lang="en-AU" baseline="0" dirty="0" err="1"/>
              <a:t>uni</a:t>
            </a:r>
            <a:r>
              <a:rPr lang="en-AU" baseline="0" dirty="0"/>
              <a:t> leads to send through the issues </a:t>
            </a:r>
            <a:r>
              <a:rPr lang="en-AU" baseline="0" dirty="0" err="1"/>
              <a:t>theyre</a:t>
            </a:r>
            <a:r>
              <a:rPr lang="en-AU" baseline="0" dirty="0"/>
              <a:t> currently experiencing and what solutions they may be using to overcome their issues. </a:t>
            </a:r>
          </a:p>
          <a:p>
            <a:endParaRPr lang="en-AU" baseline="0" dirty="0"/>
          </a:p>
          <a:p>
            <a:r>
              <a:rPr lang="en-AU" baseline="0" dirty="0"/>
              <a:t>Noted issues are:</a:t>
            </a:r>
          </a:p>
          <a:p>
            <a:endParaRPr lang="en-AU" baseline="0" dirty="0"/>
          </a:p>
          <a:p>
            <a:r>
              <a:rPr lang="en-AU" baseline="0" dirty="0"/>
              <a:t>Any issues you are facing that isn’t covered here? Or any observations </a:t>
            </a:r>
          </a:p>
          <a:p>
            <a:r>
              <a:rPr lang="en-AU" baseline="0" dirty="0"/>
              <a:t>Are there any risks/issues to the stakeholders that were missing? IE reputational risk. Minimising access to troops to reduce risk of further COVID outbreaks??</a:t>
            </a:r>
          </a:p>
          <a:p>
            <a:endParaRPr lang="en-AU" baseline="0" dirty="0"/>
          </a:p>
          <a:p>
            <a:r>
              <a:rPr lang="en-AU" baseline="0" dirty="0"/>
              <a:t>Short of postponing the project which risks losing PHDs and key researchers resulting in further delays in re-hiring, we need to look for new sustainable solutions.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0882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So </a:t>
            </a:r>
            <a:r>
              <a:rPr lang="en-AU" baseline="0" dirty="0" err="1"/>
              <a:t>weve</a:t>
            </a:r>
            <a:r>
              <a:rPr lang="en-AU" baseline="0" dirty="0"/>
              <a:t> asked our </a:t>
            </a:r>
            <a:r>
              <a:rPr lang="en-AU" baseline="0" dirty="0" err="1"/>
              <a:t>uni</a:t>
            </a:r>
            <a:r>
              <a:rPr lang="en-AU" baseline="0" dirty="0"/>
              <a:t> leads to send through the issues </a:t>
            </a:r>
            <a:r>
              <a:rPr lang="en-AU" baseline="0" dirty="0" err="1"/>
              <a:t>theyre</a:t>
            </a:r>
            <a:r>
              <a:rPr lang="en-AU" baseline="0" dirty="0"/>
              <a:t> currently experiencing and what solutions they may be using to overcome their issues. </a:t>
            </a:r>
          </a:p>
          <a:p>
            <a:endParaRPr lang="en-AU" baseline="0" dirty="0"/>
          </a:p>
          <a:p>
            <a:r>
              <a:rPr lang="en-AU" baseline="0" dirty="0"/>
              <a:t>Noted issues are:</a:t>
            </a:r>
          </a:p>
          <a:p>
            <a:endParaRPr lang="en-AU" baseline="0" dirty="0"/>
          </a:p>
          <a:p>
            <a:r>
              <a:rPr lang="en-AU" baseline="0" dirty="0"/>
              <a:t>Any issues you are facing that isn’t covered here? Or any observations </a:t>
            </a:r>
          </a:p>
          <a:p>
            <a:r>
              <a:rPr lang="en-AU" baseline="0" dirty="0"/>
              <a:t>Are there any risks/issues to the stakeholders that were missing? IE reputational risk. Minimising access to troops to reduce risk of further COVID outbreaks??</a:t>
            </a:r>
          </a:p>
          <a:p>
            <a:endParaRPr lang="en-AU" baseline="0" dirty="0"/>
          </a:p>
          <a:p>
            <a:r>
              <a:rPr lang="en-AU" baseline="0" dirty="0"/>
              <a:t>Short of postponing the project which risks losing PHDs and key researchers resulting in further delays in re-hiring, we need to look for new sustainable solutions.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8352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032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746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02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1 Offici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44043" y="1806684"/>
            <a:ext cx="10366156" cy="4465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44034" y="1181100"/>
            <a:ext cx="10366165" cy="62558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415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DE4DEA-23D0-40D6-9FFF-4A41A604C1D4}" type="datetime1">
              <a:rPr lang="en-AU" smtClean="0"/>
              <a:t>15/11/2022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31071C-9FC7-4D00-9E01-43F7FF787584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D13D15-77CA-4B50-9E08-0F58009A8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7636" y="4626592"/>
            <a:ext cx="8600365" cy="1224926"/>
          </a:xfrm>
        </p:spPr>
        <p:txBody>
          <a:bodyPr anchor="b">
            <a:no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Click to edit Master title style</a:t>
            </a: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BB8E73D-B3E6-4E0A-8295-A9EB15722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637" y="5936778"/>
            <a:ext cx="6660107" cy="625497"/>
          </a:xfrm>
        </p:spPr>
        <p:txBody>
          <a:bodyPr>
            <a:normAutofit/>
          </a:bodyPr>
          <a:lstStyle/>
          <a:p>
            <a:r>
              <a:rPr lang="en-US" sz="1050">
                <a:solidFill>
                  <a:srgbClr val="FFFFFF"/>
                </a:solidFill>
              </a:rPr>
              <a:t>Click to edit Master subtitle style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1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692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012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06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310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29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63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529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567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1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jpeg"/><Relationship Id="rId3" Type="http://schemas.openxmlformats.org/officeDocument/2006/relationships/image" Target="../media/image25.png"/><Relationship Id="rId21" Type="http://schemas.openxmlformats.org/officeDocument/2006/relationships/image" Target="../media/image43.jp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jpe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jpe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jpe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b="1" dirty="0">
                <a:solidFill>
                  <a:schemeClr val="bg1"/>
                </a:solidFill>
              </a:rPr>
              <a:t>Main issues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1532" y="2310903"/>
            <a:ext cx="2206700" cy="58266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87542" y="782035"/>
            <a:ext cx="3270479" cy="387820"/>
            <a:chOff x="-1" y="827755"/>
            <a:chExt cx="3411796" cy="387820"/>
          </a:xfrm>
          <a:solidFill>
            <a:schemeClr val="accent1">
              <a:lumMod val="50000"/>
            </a:schemeClr>
          </a:solidFill>
        </p:grpSpPr>
        <p:sp>
          <p:nvSpPr>
            <p:cNvPr id="14" name="Flowchart: Data 13"/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37355" y="1382050"/>
            <a:ext cx="66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Georgia" panose="02040502050405020303" pitchFamily="18" charset="0"/>
              </a:rPr>
              <a:t>Partners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7355" y="5450737"/>
            <a:ext cx="66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Georgia" panose="02040502050405020303" pitchFamily="18" charset="0"/>
              </a:rPr>
              <a:t>Product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91091" y="5687757"/>
            <a:ext cx="8403859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dirty="0">
                <a:cs typeface="Arial" panose="020B0604020202020204" pitchFamily="34" charset="0"/>
              </a:rPr>
              <a:t>Develop targeted inventions (pre- and probiotic) to improve cognitive performance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7355" y="3279651"/>
            <a:ext cx="66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Georgia" panose="02040502050405020303" pitchFamily="18" charset="0"/>
              </a:rPr>
              <a:t>Purpose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37603" y="3716726"/>
            <a:ext cx="8520847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Characterisation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 of cognitive performance, gut microbiome and physiological responses to high intensity, high stress situations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Targeted</a:t>
            </a: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isolation of key microorganisms associated with improved cognitive performance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Use microbial isolates to </a:t>
            </a:r>
            <a:r>
              <a:rPr lang="en-US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characterise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 the mechanisms and host responses that influence cognitive performance </a:t>
            </a:r>
            <a:endParaRPr lang="en-AU" sz="1600" dirty="0"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698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Description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0460" y="802414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Team </a:t>
            </a:r>
            <a:r>
              <a:rPr lang="en-A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Cognobiome</a:t>
            </a:r>
            <a:endParaRPr lang="en-A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10"/>
          <p:cNvSpPr txBox="1">
            <a:spLocks/>
          </p:cNvSpPr>
          <p:nvPr/>
        </p:nvSpPr>
        <p:spPr>
          <a:xfrm>
            <a:off x="3229867" y="245285"/>
            <a:ext cx="5926309" cy="788650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1138D-B901-481E-A2B7-B2A7E6602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630" y="1959859"/>
            <a:ext cx="946381" cy="950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18980D-D2F9-49B2-A9EE-DC6AD64D2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4948" y="1910130"/>
            <a:ext cx="1311900" cy="1049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059F84-1114-499E-B57E-C9C83E844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777" y="1994711"/>
            <a:ext cx="889538" cy="889538"/>
          </a:xfrm>
          <a:prstGeom prst="rect">
            <a:avLst/>
          </a:prstGeom>
        </p:spPr>
      </p:pic>
      <p:pic>
        <p:nvPicPr>
          <p:cNvPr id="1026" name="Picture 2" descr="Microba Life Sciences | Powering medical innovation - Microba Life Sciences">
            <a:extLst>
              <a:ext uri="{FF2B5EF4-FFF2-40B4-BE49-F238E27FC236}">
                <a16:creationId xmlns:a16="http://schemas.microsoft.com/office/drawing/2014/main" id="{6954659E-70AD-432A-B6AD-86534585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60" y="2561677"/>
            <a:ext cx="2203146" cy="3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B7181D-CB1A-4D3A-9116-08D6F7C763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9945" y="2249245"/>
            <a:ext cx="889538" cy="8895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9E6481-763A-4F3C-B017-9BC6D95923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7895" y="1486269"/>
            <a:ext cx="972776" cy="9733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00369B-1C36-464F-982F-571D4B7541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2769" y="1452279"/>
            <a:ext cx="1011197" cy="9741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83368F-17F2-4D40-9425-54D3F100D2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0322" y="1665229"/>
            <a:ext cx="1095375" cy="666750"/>
          </a:xfrm>
          <a:prstGeom prst="rect">
            <a:avLst/>
          </a:prstGeom>
        </p:spPr>
      </p:pic>
      <p:pic>
        <p:nvPicPr>
          <p:cNvPr id="6" name="Picture 2" descr="Swinburne University of Technology - Course Seeker">
            <a:extLst>
              <a:ext uri="{FF2B5EF4-FFF2-40B4-BE49-F238E27FC236}">
                <a16:creationId xmlns:a16="http://schemas.microsoft.com/office/drawing/2014/main" id="{AB11B957-BC78-2B14-8AFC-371CD3A6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69" y="1471575"/>
            <a:ext cx="1372658" cy="70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2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229867" y="245285"/>
            <a:ext cx="5926309" cy="788650"/>
          </a:xfrm>
          <a:noFill/>
          <a:ln w="3175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b="1" dirty="0">
                <a:solidFill>
                  <a:schemeClr val="bg1"/>
                </a:solidFill>
              </a:rPr>
              <a:t>Main issues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2491" y="1122329"/>
            <a:ext cx="1577686" cy="41658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83217" y="782035"/>
            <a:ext cx="3270479" cy="387820"/>
            <a:chOff x="-1" y="827755"/>
            <a:chExt cx="3411796" cy="387820"/>
          </a:xfrm>
          <a:solidFill>
            <a:schemeClr val="accent1">
              <a:lumMod val="75000"/>
            </a:schemeClr>
          </a:solidFill>
        </p:grpSpPr>
        <p:sp>
          <p:nvSpPr>
            <p:cNvPr id="14" name="Flowchart: Data 13"/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5643" y="1349940"/>
            <a:ext cx="66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Georgia" panose="02040502050405020303" pitchFamily="18" charset="0"/>
              </a:rPr>
              <a:t>What we have learnt so far?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5643" y="4274525"/>
            <a:ext cx="66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Georgia" panose="02040502050405020303" pitchFamily="18" charset="0"/>
              </a:rPr>
              <a:t>What does that mean for ADF capabilities?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833" y="4623956"/>
            <a:ext cx="818494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cs typeface="Arial" panose="020B0604020202020204" pitchFamily="34" charset="0"/>
              </a:rPr>
              <a:t>Identifying the pathways that would facilitate manipulation of gut microbiota to enhance cognitive performance.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cs typeface="Arial" panose="020B0604020202020204" pitchFamily="34" charset="0"/>
              </a:rPr>
              <a:t>Potential to develop “pill” based enhancer.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600" dirty="0"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373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to Impact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4785" y="807352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Team </a:t>
            </a:r>
            <a:r>
              <a:rPr lang="en-A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Cognobiome</a:t>
            </a:r>
            <a:endParaRPr lang="en-A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A6A9D5-88BC-46BA-90C2-99488C5A30A4}"/>
              </a:ext>
            </a:extLst>
          </p:cNvPr>
          <p:cNvSpPr txBox="1"/>
          <p:nvPr/>
        </p:nvSpPr>
        <p:spPr>
          <a:xfrm>
            <a:off x="608834" y="1651910"/>
            <a:ext cx="8184949" cy="227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/>
              <a:t>Cognition is now recognised to be influenced by factors outside the CNS.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/>
              <a:t>Cognitive impairment exists in numerous disease states, particularly diseases involving gut microbiome.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/>
              <a:t>Available evidence suggests that gut microbiota is linked to cognitive performance.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/>
              <a:t>Multiple pathways can link microbiome to cognitive function.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/>
              <a:t>Limited studies to identify precise mechanisms and pathways. </a:t>
            </a:r>
            <a:r>
              <a:rPr lang="en-AU" sz="1600" dirty="0">
                <a:solidFill>
                  <a:schemeClr val="bg1">
                    <a:lumMod val="65000"/>
                  </a:schemeClr>
                </a:solidFill>
              </a:rPr>
              <a:t>(Tooley, 2021)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82D3B-B407-E97E-DDCE-15DE510EB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574" y="1491661"/>
            <a:ext cx="3100089" cy="433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0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229867" y="245285"/>
            <a:ext cx="5926309" cy="788650"/>
          </a:xfrm>
          <a:noFill/>
          <a:ln w="3175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b="1" dirty="0">
                <a:solidFill>
                  <a:schemeClr val="bg1"/>
                </a:solidFill>
              </a:rPr>
              <a:t>Main issues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583" y="1192345"/>
            <a:ext cx="1577686" cy="41658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83202" y="782035"/>
            <a:ext cx="3270479" cy="387820"/>
            <a:chOff x="-1" y="827755"/>
            <a:chExt cx="3411796" cy="387820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ata 13"/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3358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8687" y="811768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Team </a:t>
            </a:r>
            <a:r>
              <a:rPr lang="en-A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Cognobiome</a:t>
            </a:r>
            <a:endParaRPr lang="en-A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4A6767-974E-F2F0-B692-57DC4E54D438}"/>
              </a:ext>
            </a:extLst>
          </p:cNvPr>
          <p:cNvGrpSpPr/>
          <p:nvPr/>
        </p:nvGrpSpPr>
        <p:grpSpPr>
          <a:xfrm>
            <a:off x="3630431" y="1349941"/>
            <a:ext cx="4885115" cy="4741943"/>
            <a:chOff x="156472" y="1430527"/>
            <a:chExt cx="3355267" cy="3121228"/>
          </a:xfrm>
        </p:grpSpPr>
        <p:pic>
          <p:nvPicPr>
            <p:cNvPr id="16" name="Picture 15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C2C031F-3F8C-F146-9C50-F197B7FE8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2" r="23787" b="52642"/>
            <a:stretch/>
          </p:blipFill>
          <p:spPr>
            <a:xfrm>
              <a:off x="156472" y="1430527"/>
              <a:ext cx="3251200" cy="1582425"/>
            </a:xfrm>
            <a:prstGeom prst="rect">
              <a:avLst/>
            </a:prstGeom>
          </p:spPr>
        </p:pic>
        <p:pic>
          <p:nvPicPr>
            <p:cNvPr id="28" name="Picture 27" descr="A silhouette of a person holding a baseball bat&#10;&#10;Description automatically generated with medium confidence">
              <a:extLst>
                <a:ext uri="{FF2B5EF4-FFF2-40B4-BE49-F238E27FC236}">
                  <a16:creationId xmlns:a16="http://schemas.microsoft.com/office/drawing/2014/main" id="{861FFA06-2D46-B1C0-99B1-00357BB93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50" t="10371" r="29951" b="13518"/>
            <a:stretch/>
          </p:blipFill>
          <p:spPr>
            <a:xfrm>
              <a:off x="867909" y="1645412"/>
              <a:ext cx="164818" cy="362895"/>
            </a:xfrm>
            <a:prstGeom prst="rect">
              <a:avLst/>
            </a:prstGeom>
          </p:spPr>
        </p:pic>
        <p:pic>
          <p:nvPicPr>
            <p:cNvPr id="33" name="Picture 32" descr="A silhouette of a person holding an object&#10;&#10;Description automatically generated with medium confidence">
              <a:extLst>
                <a:ext uri="{FF2B5EF4-FFF2-40B4-BE49-F238E27FC236}">
                  <a16:creationId xmlns:a16="http://schemas.microsoft.com/office/drawing/2014/main" id="{C0291A08-5778-B8B6-066F-9696B7EDE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1084" y="2409530"/>
              <a:ext cx="218942" cy="318996"/>
            </a:xfrm>
            <a:prstGeom prst="rect">
              <a:avLst/>
            </a:prstGeom>
          </p:spPr>
        </p:pic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A0ACAC6F-9EE5-5041-D4BE-2584FC6757B4}"/>
                </a:ext>
              </a:extLst>
            </p:cNvPr>
            <p:cNvSpPr/>
            <p:nvPr/>
          </p:nvSpPr>
          <p:spPr>
            <a:xfrm rot="5400000">
              <a:off x="1936344" y="2250975"/>
              <a:ext cx="427491" cy="1979460"/>
            </a:xfrm>
            <a:prstGeom prst="righ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457A0C7-56B7-49D6-C60E-45A1F37CC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09" t="11836" r="13991" b="26123"/>
            <a:stretch/>
          </p:blipFill>
          <p:spPr>
            <a:xfrm>
              <a:off x="1838047" y="4011755"/>
              <a:ext cx="624084" cy="5400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C59732A-EAF8-5867-9727-961A7A7FA3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9" r="15079" b="13878"/>
            <a:stretch/>
          </p:blipFill>
          <p:spPr>
            <a:xfrm>
              <a:off x="2933677" y="3757143"/>
              <a:ext cx="429953" cy="5400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D6AD5E4-B7BA-2B68-85FC-10652B96B676}"/>
                </a:ext>
              </a:extLst>
            </p:cNvPr>
            <p:cNvSpPr txBox="1"/>
            <p:nvPr/>
          </p:nvSpPr>
          <p:spPr>
            <a:xfrm>
              <a:off x="611702" y="3288035"/>
              <a:ext cx="1086166" cy="28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>
                  <a:latin typeface="Franklin Gothic Book" panose="020B0503020102020204" pitchFamily="34" charset="0"/>
                  <a:cs typeface="Calibri" panose="020F0502020204030204" pitchFamily="34" charset="0"/>
                </a:rPr>
                <a:t>Biological Specimen Collection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81427AE-B809-99EE-9314-D6DF4215AE48}"/>
                </a:ext>
              </a:extLst>
            </p:cNvPr>
            <p:cNvSpPr txBox="1"/>
            <p:nvPr/>
          </p:nvSpPr>
          <p:spPr>
            <a:xfrm>
              <a:off x="2734213" y="3304499"/>
              <a:ext cx="777526" cy="28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>
                  <a:latin typeface="Franklin Gothic Book" panose="020B0503020102020204" pitchFamily="34" charset="0"/>
                  <a:cs typeface="Calibri" panose="020F0502020204030204" pitchFamily="34" charset="0"/>
                </a:rPr>
                <a:t>Diet and Health Assessment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913B358-98D3-E4DF-C13E-97AA75BB5689}"/>
                </a:ext>
              </a:extLst>
            </p:cNvPr>
            <p:cNvSpPr txBox="1"/>
            <p:nvPr/>
          </p:nvSpPr>
          <p:spPr>
            <a:xfrm>
              <a:off x="1617681" y="3552517"/>
              <a:ext cx="1086166" cy="17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>
                  <a:latin typeface="Franklin Gothic Book" panose="020B0503020102020204" pitchFamily="34" charset="0"/>
                  <a:cs typeface="Calibri" panose="020F0502020204030204" pitchFamily="34" charset="0"/>
                </a:rPr>
                <a:t>Cognitive Testing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0230937-6DF3-98F6-EEEF-220C230BC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6" t="544" r="19025" b="15102"/>
            <a:stretch/>
          </p:blipFill>
          <p:spPr>
            <a:xfrm>
              <a:off x="1023540" y="3755934"/>
              <a:ext cx="395423" cy="540000"/>
            </a:xfrm>
            <a:prstGeom prst="rect">
              <a:avLst/>
            </a:prstGeom>
          </p:spPr>
        </p:pic>
        <p:pic>
          <p:nvPicPr>
            <p:cNvPr id="42" name="Picture 41" descr="Poo Max The Husky">
              <a:extLst>
                <a:ext uri="{FF2B5EF4-FFF2-40B4-BE49-F238E27FC236}">
                  <a16:creationId xmlns:a16="http://schemas.microsoft.com/office/drawing/2014/main" id="{CAF6955A-F470-6351-8202-E948CB0A3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86" y="3510887"/>
              <a:ext cx="696393" cy="696393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66B9770-F833-6DC9-E392-BB337C971AB9}"/>
              </a:ext>
            </a:extLst>
          </p:cNvPr>
          <p:cNvSpPr txBox="1"/>
          <p:nvPr/>
        </p:nvSpPr>
        <p:spPr>
          <a:xfrm>
            <a:off x="2385416" y="2956213"/>
            <a:ext cx="21910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/>
              <a:t>Provisional approval</a:t>
            </a:r>
          </a:p>
        </p:txBody>
      </p:sp>
    </p:spTree>
    <p:extLst>
      <p:ext uri="{BB962C8B-B14F-4D97-AF65-F5344CB8AC3E}">
        <p14:creationId xmlns:p14="http://schemas.microsoft.com/office/powerpoint/2010/main" val="193231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37562A6-6A3A-520C-4AD2-85DB225A6035}"/>
              </a:ext>
            </a:extLst>
          </p:cNvPr>
          <p:cNvGrpSpPr/>
          <p:nvPr/>
        </p:nvGrpSpPr>
        <p:grpSpPr>
          <a:xfrm>
            <a:off x="187547" y="782035"/>
            <a:ext cx="3270479" cy="387820"/>
            <a:chOff x="-1" y="827755"/>
            <a:chExt cx="3411796" cy="387820"/>
          </a:xfrm>
          <a:solidFill>
            <a:schemeClr val="accent6">
              <a:lumMod val="75000"/>
            </a:schemeClr>
          </a:solidFill>
        </p:grpSpPr>
        <p:sp>
          <p:nvSpPr>
            <p:cNvPr id="16" name="Flowchart: Data 15">
              <a:extLst>
                <a:ext uri="{FF2B5EF4-FFF2-40B4-BE49-F238E27FC236}">
                  <a16:creationId xmlns:a16="http://schemas.microsoft.com/office/drawing/2014/main" id="{32ADF78D-F376-3D9E-7EE4-D39B80034DF5}"/>
                </a:ext>
              </a:extLst>
            </p:cNvPr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903B8F-5564-04E6-8B2F-02EF3838CC03}"/>
                </a:ext>
              </a:extLst>
            </p:cNvPr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3251DB8-4254-FF79-287E-1579391C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426" y="1306982"/>
            <a:ext cx="4599400" cy="3958166"/>
          </a:xfrm>
          <a:prstGeom prst="rect">
            <a:avLst/>
          </a:prstGeom>
        </p:spPr>
      </p:pic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EA4367AC-66AD-D28A-044C-BFE3697BC0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39" y="2521735"/>
            <a:ext cx="1125163" cy="32994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73D146E-F72E-CB48-74CC-C693A0EA4761}"/>
              </a:ext>
            </a:extLst>
          </p:cNvPr>
          <p:cNvGrpSpPr/>
          <p:nvPr/>
        </p:nvGrpSpPr>
        <p:grpSpPr>
          <a:xfrm>
            <a:off x="9077717" y="2359829"/>
            <a:ext cx="2081611" cy="3584087"/>
            <a:chOff x="2389472" y="3275078"/>
            <a:chExt cx="2081611" cy="3584087"/>
          </a:xfrm>
        </p:grpSpPr>
        <p:pic>
          <p:nvPicPr>
            <p:cNvPr id="7" name="Google Shape;56;p13">
              <a:extLst>
                <a:ext uri="{FF2B5EF4-FFF2-40B4-BE49-F238E27FC236}">
                  <a16:creationId xmlns:a16="http://schemas.microsoft.com/office/drawing/2014/main" id="{13225A69-5190-A35B-71FA-F3452C971AF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1117" r="6981" b="19393"/>
            <a:stretch/>
          </p:blipFill>
          <p:spPr>
            <a:xfrm>
              <a:off x="2389472" y="5086723"/>
              <a:ext cx="2081611" cy="1772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88;p14" descr="A close up of a tree&#10;&#10;Description generated with high confidence">
              <a:extLst>
                <a:ext uri="{FF2B5EF4-FFF2-40B4-BE49-F238E27FC236}">
                  <a16:creationId xmlns:a16="http://schemas.microsoft.com/office/drawing/2014/main" id="{53C161BE-43B2-4363-189B-FCA1F9FF96F1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423339" y="3275078"/>
              <a:ext cx="1647623" cy="17161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E364A91-1546-31DB-BF56-8BA478E637A2}"/>
              </a:ext>
            </a:extLst>
          </p:cNvPr>
          <p:cNvSpPr txBox="1">
            <a:spLocks/>
          </p:cNvSpPr>
          <p:nvPr/>
        </p:nvSpPr>
        <p:spPr>
          <a:xfrm>
            <a:off x="8438354" y="1830101"/>
            <a:ext cx="2690864" cy="635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1800" b="1" dirty="0" err="1">
                <a:solidFill>
                  <a:srgbClr val="0070C0"/>
                </a:solidFill>
                <a:latin typeface="Georgia" panose="0204050205040502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Meta’omic</a:t>
            </a:r>
            <a:r>
              <a:rPr lang="en-AU" sz="1800" b="1" dirty="0">
                <a:solidFill>
                  <a:srgbClr val="0070C0"/>
                </a:solidFill>
                <a:latin typeface="Georgia" panose="0204050205040502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 microbiome </a:t>
            </a:r>
          </a:p>
          <a:p>
            <a:pPr algn="ctr">
              <a:defRPr/>
            </a:pPr>
            <a:r>
              <a:rPr lang="en-AU" sz="1800" b="1" dirty="0">
                <a:solidFill>
                  <a:srgbClr val="0070C0"/>
                </a:solidFill>
                <a:latin typeface="Georgia" panose="0204050205040502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BD28BB-13AA-0233-7EDF-FD69F299B8A8}"/>
              </a:ext>
            </a:extLst>
          </p:cNvPr>
          <p:cNvSpPr txBox="1">
            <a:spLocks/>
          </p:cNvSpPr>
          <p:nvPr/>
        </p:nvSpPr>
        <p:spPr>
          <a:xfrm>
            <a:off x="4603169" y="898452"/>
            <a:ext cx="2690864" cy="635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1800" b="1" dirty="0">
                <a:solidFill>
                  <a:srgbClr val="0070C0"/>
                </a:solidFill>
                <a:latin typeface="Georgia" panose="0204050205040502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Microbial Biobank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FFD04DA-F2FE-51A9-F5A8-54169ED7B50D}"/>
              </a:ext>
            </a:extLst>
          </p:cNvPr>
          <p:cNvSpPr txBox="1">
            <a:spLocks/>
          </p:cNvSpPr>
          <p:nvPr/>
        </p:nvSpPr>
        <p:spPr>
          <a:xfrm>
            <a:off x="978037" y="1819876"/>
            <a:ext cx="2195564" cy="635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1800" b="1" dirty="0">
                <a:solidFill>
                  <a:srgbClr val="0070C0"/>
                </a:solidFill>
                <a:latin typeface="Georgia" panose="0204050205040502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Immune phenotyping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FAF6B1-2116-495D-36F1-B6BE25B67D94}"/>
              </a:ext>
            </a:extLst>
          </p:cNvPr>
          <p:cNvSpPr txBox="1"/>
          <p:nvPr/>
        </p:nvSpPr>
        <p:spPr>
          <a:xfrm>
            <a:off x="317703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DDDBDA-ADB3-1346-1450-F8C66CA997AB}"/>
              </a:ext>
            </a:extLst>
          </p:cNvPr>
          <p:cNvSpPr txBox="1"/>
          <p:nvPr/>
        </p:nvSpPr>
        <p:spPr>
          <a:xfrm>
            <a:off x="5194342" y="787723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Team </a:t>
            </a:r>
            <a:r>
              <a:rPr lang="en-A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Cognobiome</a:t>
            </a:r>
            <a:endParaRPr lang="en-A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40ED502-3702-FD62-D273-45132BD55D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9867" y="245285"/>
            <a:ext cx="5926309" cy="788650"/>
          </a:xfrm>
          <a:noFill/>
          <a:ln w="3175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A5554-1CDE-88C8-89D0-13BC476FD2D6}"/>
              </a:ext>
            </a:extLst>
          </p:cNvPr>
          <p:cNvSpPr txBox="1">
            <a:spLocks/>
          </p:cNvSpPr>
          <p:nvPr/>
        </p:nvSpPr>
        <p:spPr>
          <a:xfrm>
            <a:off x="4750568" y="5641880"/>
            <a:ext cx="2690864" cy="635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Arial" panose="020B0604020202020204" pitchFamily="34" charset="0"/>
              </a:rPr>
              <a:t>Diet and cognitive survey analysis </a:t>
            </a:r>
          </a:p>
        </p:txBody>
      </p:sp>
    </p:spTree>
    <p:extLst>
      <p:ext uri="{BB962C8B-B14F-4D97-AF65-F5344CB8AC3E}">
        <p14:creationId xmlns:p14="http://schemas.microsoft.com/office/powerpoint/2010/main" val="31851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FB3E9D-7FEC-2D73-13EE-EE77C308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071C-9FC7-4D00-9E01-43F7FF787584}" type="slidenum">
              <a:rPr lang="en-AU" smtClean="0"/>
              <a:t>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3F1F13-E419-72F5-0131-8E920011C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127" y="857250"/>
            <a:ext cx="7113746" cy="540966"/>
          </a:xfrm>
        </p:spPr>
        <p:txBody>
          <a:bodyPr/>
          <a:lstStyle/>
          <a:p>
            <a:pPr algn="ctr"/>
            <a:r>
              <a:rPr lang="en-A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C62EF-AB3E-513E-8B7B-599BCB74775C}"/>
              </a:ext>
            </a:extLst>
          </p:cNvPr>
          <p:cNvSpPr/>
          <p:nvPr/>
        </p:nvSpPr>
        <p:spPr>
          <a:xfrm>
            <a:off x="1740000" y="1407390"/>
            <a:ext cx="8712000" cy="500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11C947-7569-84A4-BAA3-143FB8BB4FE3}"/>
              </a:ext>
            </a:extLst>
          </p:cNvPr>
          <p:cNvSpPr txBox="1"/>
          <p:nvPr/>
        </p:nvSpPr>
        <p:spPr>
          <a:xfrm>
            <a:off x="5060131" y="2257690"/>
            <a:ext cx="96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Associate Professor </a:t>
            </a:r>
          </a:p>
          <a:p>
            <a:r>
              <a:rPr lang="en-AU" sz="600" dirty="0"/>
              <a:t>Ami Eidels,</a:t>
            </a:r>
          </a:p>
          <a:p>
            <a:r>
              <a:rPr lang="en-AU" sz="600" dirty="0"/>
              <a:t>Psychology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C973A-CB08-75D5-01BB-27E6BE0C2B18}"/>
              </a:ext>
            </a:extLst>
          </p:cNvPr>
          <p:cNvSpPr txBox="1"/>
          <p:nvPr/>
        </p:nvSpPr>
        <p:spPr>
          <a:xfrm>
            <a:off x="5871868" y="2262893"/>
            <a:ext cx="64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Professor </a:t>
            </a:r>
          </a:p>
          <a:p>
            <a:r>
              <a:rPr lang="en-AU" sz="600" dirty="0"/>
              <a:t>Scott Brown,</a:t>
            </a:r>
          </a:p>
          <a:p>
            <a:r>
              <a:rPr lang="en-AU" sz="600" dirty="0"/>
              <a:t>Psychology </a:t>
            </a:r>
          </a:p>
          <a:p>
            <a:endParaRPr lang="en-AU" sz="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0A6259-EC07-DA3A-0F28-40DC76B7AA6B}"/>
              </a:ext>
            </a:extLst>
          </p:cNvPr>
          <p:cNvSpPr txBox="1"/>
          <p:nvPr/>
        </p:nvSpPr>
        <p:spPr>
          <a:xfrm>
            <a:off x="2992646" y="2254673"/>
            <a:ext cx="9687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600" dirty="0"/>
              <a:t>Professor Simon Keely,</a:t>
            </a:r>
          </a:p>
          <a:p>
            <a:r>
              <a:rPr lang="en-AU" sz="600" dirty="0"/>
              <a:t>Immunology and Microbiology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6E898D-1B45-C9A0-C06A-FEAE7849195A}"/>
              </a:ext>
            </a:extLst>
          </p:cNvPr>
          <p:cNvSpPr txBox="1"/>
          <p:nvPr/>
        </p:nvSpPr>
        <p:spPr>
          <a:xfrm>
            <a:off x="2266111" y="2254764"/>
            <a:ext cx="96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Laureate Professor </a:t>
            </a:r>
          </a:p>
          <a:p>
            <a:r>
              <a:rPr lang="en-AU" sz="600" dirty="0"/>
              <a:t>Nicholas Talley,</a:t>
            </a:r>
          </a:p>
          <a:p>
            <a:r>
              <a:rPr lang="en-AU" sz="600" dirty="0"/>
              <a:t>Gastroenterology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ECB5ED-4781-7261-4395-3DBF7E1EBA4E}"/>
              </a:ext>
            </a:extLst>
          </p:cNvPr>
          <p:cNvSpPr txBox="1"/>
          <p:nvPr/>
        </p:nvSpPr>
        <p:spPr>
          <a:xfrm>
            <a:off x="3726982" y="2254887"/>
            <a:ext cx="96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Dr Emily Hoedt,</a:t>
            </a:r>
          </a:p>
          <a:p>
            <a:r>
              <a:rPr lang="en-AU" sz="600" dirty="0"/>
              <a:t>Research Fellow</a:t>
            </a:r>
          </a:p>
          <a:p>
            <a:r>
              <a:rPr lang="en-AU" sz="600" dirty="0"/>
              <a:t>Microbiology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BB8485-D0D7-EB38-D7B0-287736D51B66}"/>
              </a:ext>
            </a:extLst>
          </p:cNvPr>
          <p:cNvSpPr txBox="1"/>
          <p:nvPr/>
        </p:nvSpPr>
        <p:spPr>
          <a:xfrm>
            <a:off x="4346438" y="2261863"/>
            <a:ext cx="96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Dr Kerith Duncanson,</a:t>
            </a:r>
          </a:p>
          <a:p>
            <a:r>
              <a:rPr lang="en-AU" sz="600" dirty="0"/>
              <a:t>Research Fellow,</a:t>
            </a:r>
          </a:p>
          <a:p>
            <a:r>
              <a:rPr lang="en-AU" sz="600" dirty="0"/>
              <a:t>Dietetics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C26AB7-1A4E-7CA1-3A39-B93AA3AFC27B}"/>
              </a:ext>
            </a:extLst>
          </p:cNvPr>
          <p:cNvSpPr txBox="1"/>
          <p:nvPr/>
        </p:nvSpPr>
        <p:spPr>
          <a:xfrm>
            <a:off x="7148555" y="2260877"/>
            <a:ext cx="968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Kirsten Swan</a:t>
            </a:r>
          </a:p>
          <a:p>
            <a:r>
              <a:rPr lang="en-AU" sz="600" dirty="0"/>
              <a:t>Project Manager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E1D86E-6DBD-AB4A-103C-5577241B0CA5}"/>
              </a:ext>
            </a:extLst>
          </p:cNvPr>
          <p:cNvSpPr txBox="1"/>
          <p:nvPr/>
        </p:nvSpPr>
        <p:spPr>
          <a:xfrm>
            <a:off x="7810026" y="2262893"/>
            <a:ext cx="968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Sophie Fowler,</a:t>
            </a:r>
          </a:p>
          <a:p>
            <a:r>
              <a:rPr lang="en-AU" sz="600" dirty="0"/>
              <a:t>PhD Student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243646-FE1A-D048-8CC5-D2BE0611618E}"/>
              </a:ext>
            </a:extLst>
          </p:cNvPr>
          <p:cNvSpPr txBox="1"/>
          <p:nvPr/>
        </p:nvSpPr>
        <p:spPr>
          <a:xfrm>
            <a:off x="8447311" y="2257970"/>
            <a:ext cx="841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Laura Dowling,</a:t>
            </a:r>
          </a:p>
          <a:p>
            <a:r>
              <a:rPr lang="en-AU" sz="600" dirty="0"/>
              <a:t>PhD Student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3FFAC6-8429-FBA9-D1EF-D24D8BA01BC1}"/>
              </a:ext>
            </a:extLst>
          </p:cNvPr>
          <p:cNvSpPr txBox="1"/>
          <p:nvPr/>
        </p:nvSpPr>
        <p:spPr>
          <a:xfrm>
            <a:off x="2293476" y="1409224"/>
            <a:ext cx="2192111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1350" dirty="0"/>
              <a:t>University of Newcastle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965449-2D6A-D792-4C29-FC7691E4ABA9}"/>
              </a:ext>
            </a:extLst>
          </p:cNvPr>
          <p:cNvSpPr txBox="1"/>
          <p:nvPr/>
        </p:nvSpPr>
        <p:spPr>
          <a:xfrm>
            <a:off x="2285564" y="2562937"/>
            <a:ext cx="3018745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1350" dirty="0"/>
              <a:t>Queensland University of Technology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7106E5-CEB8-49C0-B94F-3B0384228892}"/>
              </a:ext>
            </a:extLst>
          </p:cNvPr>
          <p:cNvSpPr txBox="1"/>
          <p:nvPr/>
        </p:nvSpPr>
        <p:spPr>
          <a:xfrm>
            <a:off x="2353244" y="3379360"/>
            <a:ext cx="636801" cy="379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600" dirty="0"/>
              <a:t>Professor Gene Tyson,</a:t>
            </a:r>
          </a:p>
          <a:p>
            <a:r>
              <a:rPr lang="en-AU" sz="600" dirty="0"/>
              <a:t>Bioinformatics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D6CEA7-1FF2-F30C-CD35-F31F8E36BF1A}"/>
              </a:ext>
            </a:extLst>
          </p:cNvPr>
          <p:cNvSpPr txBox="1"/>
          <p:nvPr/>
        </p:nvSpPr>
        <p:spPr>
          <a:xfrm>
            <a:off x="4364468" y="3387001"/>
            <a:ext cx="7207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600" dirty="0"/>
              <a:t>Professor Ottmar Lipp,</a:t>
            </a:r>
          </a:p>
          <a:p>
            <a:r>
              <a:rPr lang="en-AU" sz="600" dirty="0"/>
              <a:t>Psychology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1D79F4-C703-08FE-EF4C-3C7F049EBD49}"/>
              </a:ext>
            </a:extLst>
          </p:cNvPr>
          <p:cNvSpPr txBox="1"/>
          <p:nvPr/>
        </p:nvSpPr>
        <p:spPr>
          <a:xfrm>
            <a:off x="2946120" y="3383888"/>
            <a:ext cx="9687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600" dirty="0"/>
              <a:t>Associate Professor </a:t>
            </a:r>
          </a:p>
          <a:p>
            <a:r>
              <a:rPr lang="en-AU" sz="600" dirty="0"/>
              <a:t>Yi-Chin </a:t>
            </a:r>
            <a:r>
              <a:rPr lang="en-AU" sz="600" dirty="0" err="1"/>
              <a:t>Toh</a:t>
            </a:r>
            <a:r>
              <a:rPr lang="en-AU" sz="600" dirty="0"/>
              <a:t>,</a:t>
            </a:r>
          </a:p>
          <a:p>
            <a:r>
              <a:rPr lang="en-AU" sz="600" dirty="0"/>
              <a:t>Immunology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5B6146-F22E-D3C1-C3E8-4C224923DE4C}"/>
              </a:ext>
            </a:extLst>
          </p:cNvPr>
          <p:cNvSpPr txBox="1"/>
          <p:nvPr/>
        </p:nvSpPr>
        <p:spPr>
          <a:xfrm>
            <a:off x="3693608" y="3387001"/>
            <a:ext cx="9687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600" dirty="0"/>
              <a:t>Associate Professor </a:t>
            </a:r>
          </a:p>
          <a:p>
            <a:r>
              <a:rPr lang="en-AU" sz="600" dirty="0"/>
              <a:t>Tony Kenna,</a:t>
            </a:r>
          </a:p>
          <a:p>
            <a:r>
              <a:rPr lang="en-AU" sz="600" dirty="0"/>
              <a:t>Immunology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2E64F8-677E-C391-3E19-8D6690E12DAA}"/>
              </a:ext>
            </a:extLst>
          </p:cNvPr>
          <p:cNvSpPr txBox="1"/>
          <p:nvPr/>
        </p:nvSpPr>
        <p:spPr>
          <a:xfrm>
            <a:off x="2293477" y="3714199"/>
            <a:ext cx="3018745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1350" dirty="0"/>
              <a:t>Microba Life Sciences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AAA0CB-79EB-8B50-49E2-FC13EDF01744}"/>
              </a:ext>
            </a:extLst>
          </p:cNvPr>
          <p:cNvSpPr txBox="1"/>
          <p:nvPr/>
        </p:nvSpPr>
        <p:spPr>
          <a:xfrm>
            <a:off x="2352538" y="4491859"/>
            <a:ext cx="968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600" dirty="0"/>
              <a:t>Dr Paraic O Cuiv,</a:t>
            </a:r>
          </a:p>
          <a:p>
            <a:r>
              <a:rPr lang="en-AU" sz="600" dirty="0"/>
              <a:t>Microbiologist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1D0B4AA-356E-4673-9D31-2A00B79B6D82}"/>
              </a:ext>
            </a:extLst>
          </p:cNvPr>
          <p:cNvSpPr txBox="1"/>
          <p:nvPr/>
        </p:nvSpPr>
        <p:spPr>
          <a:xfrm>
            <a:off x="2958077" y="4491589"/>
            <a:ext cx="968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600" dirty="0"/>
              <a:t>Dr Lutz Krause,</a:t>
            </a:r>
          </a:p>
          <a:p>
            <a:r>
              <a:rPr lang="en-AU" sz="600" dirty="0"/>
              <a:t>Biostatistics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06F76D3-822C-FFEF-B7D0-B4E753994E97}"/>
              </a:ext>
            </a:extLst>
          </p:cNvPr>
          <p:cNvSpPr txBox="1"/>
          <p:nvPr/>
        </p:nvSpPr>
        <p:spPr>
          <a:xfrm>
            <a:off x="3642725" y="4491691"/>
            <a:ext cx="9687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600" dirty="0"/>
              <a:t>Dr Kylie Ellis,</a:t>
            </a:r>
          </a:p>
          <a:p>
            <a:r>
              <a:rPr lang="en-AU" sz="600" dirty="0"/>
              <a:t>Head of Research Partnerships</a:t>
            </a:r>
          </a:p>
          <a:p>
            <a:endParaRPr lang="en-AU" sz="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F882AD-27B3-C67A-C52C-7378847FD429}"/>
              </a:ext>
            </a:extLst>
          </p:cNvPr>
          <p:cNvSpPr txBox="1"/>
          <p:nvPr/>
        </p:nvSpPr>
        <p:spPr>
          <a:xfrm>
            <a:off x="5046110" y="3379281"/>
            <a:ext cx="652918" cy="461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600" dirty="0"/>
              <a:t>Professor Robert Speight,</a:t>
            </a:r>
          </a:p>
          <a:p>
            <a:r>
              <a:rPr lang="en-AU" sz="600" dirty="0"/>
              <a:t>Microbiology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CCAEA47-6929-163D-149A-E6DF577983E2}"/>
              </a:ext>
            </a:extLst>
          </p:cNvPr>
          <p:cNvSpPr txBox="1"/>
          <p:nvPr/>
        </p:nvSpPr>
        <p:spPr>
          <a:xfrm>
            <a:off x="2285564" y="4717330"/>
            <a:ext cx="3018745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1350" dirty="0"/>
              <a:t>Swinburne University of Technology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8B1CB0-572A-5FEF-5F1F-2B1CAC721748}"/>
              </a:ext>
            </a:extLst>
          </p:cNvPr>
          <p:cNvSpPr txBox="1"/>
          <p:nvPr/>
        </p:nvSpPr>
        <p:spPr>
          <a:xfrm>
            <a:off x="2339124" y="5529082"/>
            <a:ext cx="9687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600" dirty="0"/>
              <a:t>Associate Professor</a:t>
            </a:r>
          </a:p>
          <a:p>
            <a:r>
              <a:rPr lang="en-AU" sz="600" dirty="0"/>
              <a:t>Matthew Cooke,</a:t>
            </a:r>
          </a:p>
          <a:p>
            <a:r>
              <a:rPr lang="en-AU" sz="600" dirty="0"/>
              <a:t>Nutrition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DF3EF32-507A-38B0-01B8-A616BCF6E6A1}"/>
              </a:ext>
            </a:extLst>
          </p:cNvPr>
          <p:cNvSpPr txBox="1"/>
          <p:nvPr/>
        </p:nvSpPr>
        <p:spPr>
          <a:xfrm>
            <a:off x="6989799" y="3383642"/>
            <a:ext cx="968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Katherine Barlow,</a:t>
            </a:r>
          </a:p>
          <a:p>
            <a:r>
              <a:rPr lang="en-AU" sz="600" dirty="0"/>
              <a:t>PhD Student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15163-C4C7-DD68-5FF6-B972518F0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6" r="2756"/>
          <a:stretch/>
        </p:blipFill>
        <p:spPr>
          <a:xfrm>
            <a:off x="2371730" y="1690352"/>
            <a:ext cx="558000" cy="558000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6EF4F9-AF7C-573F-1C2C-A437DC5F9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6" r="2756"/>
          <a:stretch/>
        </p:blipFill>
        <p:spPr>
          <a:xfrm>
            <a:off x="3051175" y="1695793"/>
            <a:ext cx="558000" cy="558000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E8BE39C-C2A2-D3BB-BAA3-F560DFFA1A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0" b="1250"/>
          <a:stretch/>
        </p:blipFill>
        <p:spPr>
          <a:xfrm>
            <a:off x="3752833" y="1712898"/>
            <a:ext cx="558000" cy="558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2667B9A-4F62-667F-6FE7-21C18B4BE1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00" b="3600"/>
          <a:stretch/>
        </p:blipFill>
        <p:spPr>
          <a:xfrm>
            <a:off x="4412757" y="1716251"/>
            <a:ext cx="558000" cy="558000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DCDC34C-9777-C4B9-2237-CBF753AD57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5155818" y="1727616"/>
            <a:ext cx="558000" cy="5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DAE74C6-4C21-4278-4129-9BB3BDA6E1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7" r="427"/>
          <a:stretch/>
        </p:blipFill>
        <p:spPr>
          <a:xfrm>
            <a:off x="5851626" y="1745986"/>
            <a:ext cx="558000" cy="55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AB7B3A8-486F-5378-D4C1-E9598D56F79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7183185" y="1733190"/>
            <a:ext cx="558000" cy="558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72978DB-BB30-988A-747D-6A0A5AB846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1776" y="1736774"/>
            <a:ext cx="522723" cy="56778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2739B78-F51F-7DE5-F9CE-63F5501D38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4600" y="1726936"/>
            <a:ext cx="530398" cy="55326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143F5EB-34B8-AC43-E1A9-400CBEC654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343" y="2834082"/>
            <a:ext cx="548687" cy="57155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CC8DF68-DAD2-70E3-1530-B93F643972E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290" r="2290"/>
          <a:stretch/>
        </p:blipFill>
        <p:spPr>
          <a:xfrm>
            <a:off x="3033373" y="2856775"/>
            <a:ext cx="558000" cy="558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C09855-1960-D65C-0F66-C35F3079819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000" b="2000"/>
          <a:stretch/>
        </p:blipFill>
        <p:spPr>
          <a:xfrm>
            <a:off x="3735255" y="2855588"/>
            <a:ext cx="558000" cy="558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1C4EC55-5060-6875-260E-B9EF6731999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800" b="800"/>
          <a:stretch/>
        </p:blipFill>
        <p:spPr>
          <a:xfrm>
            <a:off x="4350261" y="2860988"/>
            <a:ext cx="558000" cy="558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8720109-42E2-937E-03AF-89E0B82195B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807" b="807"/>
          <a:stretch/>
        </p:blipFill>
        <p:spPr>
          <a:xfrm>
            <a:off x="4982412" y="2864580"/>
            <a:ext cx="557832" cy="55783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D3EC27B-86B6-8ADD-E57C-52E57E48F9D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/>
          <a:stretch/>
        </p:blipFill>
        <p:spPr>
          <a:xfrm>
            <a:off x="6993387" y="2864580"/>
            <a:ext cx="557832" cy="55783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A02997F-70B8-B590-D8BA-EE2410AD150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87054" y="3969223"/>
            <a:ext cx="571550" cy="56697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37EEA65-DC08-5AED-EF9B-332B399A72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95273" y="3969223"/>
            <a:ext cx="571550" cy="56697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8C990B9-1930-EE11-9650-6624396489B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48985" y="3973468"/>
            <a:ext cx="566978" cy="56697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FAE69FC-2EC1-17B8-D8E0-C86AA8CA53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80778" y="4978843"/>
            <a:ext cx="566978" cy="56697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EABE826-94DE-12C1-C501-CD1E8F7E2179}"/>
              </a:ext>
            </a:extLst>
          </p:cNvPr>
          <p:cNvSpPr txBox="1"/>
          <p:nvPr/>
        </p:nvSpPr>
        <p:spPr>
          <a:xfrm>
            <a:off x="6457741" y="4693131"/>
            <a:ext cx="3018745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1350" dirty="0"/>
              <a:t>DSTG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064535-39F2-6774-9E91-3064868957F6}"/>
              </a:ext>
            </a:extLst>
          </p:cNvPr>
          <p:cNvSpPr txBox="1"/>
          <p:nvPr/>
        </p:nvSpPr>
        <p:spPr>
          <a:xfrm>
            <a:off x="6406769" y="5525655"/>
            <a:ext cx="1475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600" dirty="0"/>
              <a:t>Dr Katie Tooley </a:t>
            </a:r>
          </a:p>
          <a:p>
            <a:r>
              <a:rPr lang="en-AU" sz="600" dirty="0"/>
              <a:t>Senior Human Performance Scientist,</a:t>
            </a:r>
          </a:p>
          <a:p>
            <a:r>
              <a:rPr lang="en-AU" sz="600" dirty="0"/>
              <a:t>Cognition &amp; Microbiome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BDAD52-2122-7F9C-8E76-2C8F45B295DC}"/>
              </a:ext>
            </a:extLst>
          </p:cNvPr>
          <p:cNvSpPr txBox="1"/>
          <p:nvPr/>
        </p:nvSpPr>
        <p:spPr>
          <a:xfrm>
            <a:off x="7741822" y="5526240"/>
            <a:ext cx="14750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600" dirty="0"/>
              <a:t>Dr David Crone </a:t>
            </a:r>
          </a:p>
          <a:p>
            <a:r>
              <a:rPr lang="en-AU" sz="600" dirty="0"/>
              <a:t>Group Leader, </a:t>
            </a:r>
          </a:p>
          <a:p>
            <a:r>
              <a:rPr lang="en-AU" sz="600" dirty="0"/>
              <a:t>Cognition and Behaviour </a:t>
            </a:r>
          </a:p>
        </p:txBody>
      </p:sp>
      <p:pic>
        <p:nvPicPr>
          <p:cNvPr id="7" name="Picture 6" descr="A picture containing person, person, posing&#10;&#10;Description automatically generated">
            <a:extLst>
              <a:ext uri="{FF2B5EF4-FFF2-40B4-BE49-F238E27FC236}">
                <a16:creationId xmlns:a16="http://schemas.microsoft.com/office/drawing/2014/main" id="{9B12BAD2-6A2D-8737-4066-4D54CBF6A12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38" r="9255" b="25475"/>
          <a:stretch/>
        </p:blipFill>
        <p:spPr>
          <a:xfrm>
            <a:off x="6512641" y="4962082"/>
            <a:ext cx="558000" cy="558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6836B7EE-7D99-E514-436A-3D99CEDA21CB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3750" b="3750"/>
          <a:stretch/>
        </p:blipFill>
        <p:spPr>
          <a:xfrm>
            <a:off x="7763787" y="4955623"/>
            <a:ext cx="558000" cy="558000"/>
          </a:xfrm>
          <a:prstGeom prst="ellipse">
            <a:avLst/>
          </a:prstGeom>
          <a:ln w="3175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4EA1E8-4BF4-5C09-E0E4-EB022CC79337}"/>
              </a:ext>
            </a:extLst>
          </p:cNvPr>
          <p:cNvSpPr txBox="1"/>
          <p:nvPr/>
        </p:nvSpPr>
        <p:spPr>
          <a:xfrm>
            <a:off x="5604761" y="3379723"/>
            <a:ext cx="79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Dr James Volmer,</a:t>
            </a:r>
          </a:p>
          <a:p>
            <a:r>
              <a:rPr lang="en-AU" sz="600" dirty="0"/>
              <a:t>Research Fellow, Microbiology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BA4077-278E-30E0-F3C7-77C0E419A187}"/>
              </a:ext>
            </a:extLst>
          </p:cNvPr>
          <p:cNvSpPr txBox="1"/>
          <p:nvPr/>
        </p:nvSpPr>
        <p:spPr>
          <a:xfrm>
            <a:off x="6285229" y="3379723"/>
            <a:ext cx="96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Dr Peter </a:t>
            </a:r>
            <a:r>
              <a:rPr lang="en-AU" sz="600" dirty="0" err="1"/>
              <a:t>Sternes</a:t>
            </a:r>
            <a:r>
              <a:rPr lang="en-AU" sz="600" dirty="0"/>
              <a:t>, </a:t>
            </a:r>
          </a:p>
          <a:p>
            <a:r>
              <a:rPr lang="en-AU" sz="600" dirty="0"/>
              <a:t>Research Fellow, Bioinformatics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A20C27-F0C9-2DE9-5B1A-15EE7D841644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 b="16622"/>
          <a:stretch/>
        </p:blipFill>
        <p:spPr>
          <a:xfrm>
            <a:off x="6332592" y="2878873"/>
            <a:ext cx="558000" cy="558000"/>
          </a:xfrm>
          <a:prstGeom prst="ellipse">
            <a:avLst/>
          </a:prstGeom>
          <a:ln>
            <a:noFill/>
          </a:ln>
        </p:spPr>
      </p:pic>
      <p:pic>
        <p:nvPicPr>
          <p:cNvPr id="17" name="Picture 1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3B69BE3-130B-60A1-607A-5806AA329B45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/>
        </p:blipFill>
        <p:spPr>
          <a:xfrm>
            <a:off x="5615713" y="2876821"/>
            <a:ext cx="558000" cy="558000"/>
          </a:xfrm>
          <a:prstGeom prst="ellipse">
            <a:avLst/>
          </a:prstGeom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89F81B-5469-6443-0614-993350F82179}"/>
              </a:ext>
            </a:extLst>
          </p:cNvPr>
          <p:cNvSpPr txBox="1"/>
          <p:nvPr/>
        </p:nvSpPr>
        <p:spPr>
          <a:xfrm>
            <a:off x="6445744" y="2261850"/>
            <a:ext cx="87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Dr Alexander Thorpe, Research Fellow</a:t>
            </a:r>
          </a:p>
          <a:p>
            <a:r>
              <a:rPr lang="en-AU" sz="600" dirty="0"/>
              <a:t>Psychology </a:t>
            </a:r>
          </a:p>
          <a:p>
            <a:endParaRPr lang="en-AU" sz="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0257B3-53D2-6A86-2C27-AD952F7D5160}"/>
              </a:ext>
            </a:extLst>
          </p:cNvPr>
          <p:cNvSpPr txBox="1"/>
          <p:nvPr/>
        </p:nvSpPr>
        <p:spPr>
          <a:xfrm>
            <a:off x="9032876" y="2258365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00" dirty="0"/>
              <a:t>Nicole Simm,</a:t>
            </a:r>
          </a:p>
          <a:p>
            <a:r>
              <a:rPr lang="en-AU" sz="600" dirty="0" err="1"/>
              <a:t>Phd</a:t>
            </a:r>
            <a:r>
              <a:rPr lang="en-AU" sz="600" dirty="0"/>
              <a:t> Student</a:t>
            </a:r>
          </a:p>
        </p:txBody>
      </p:sp>
      <p:pic>
        <p:nvPicPr>
          <p:cNvPr id="16" name="Picture 1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5DBA7ED-ED5D-4C1D-AE9A-4C92B56609E4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-88" r="-2362" b="30184"/>
          <a:stretch/>
        </p:blipFill>
        <p:spPr>
          <a:xfrm>
            <a:off x="9061250" y="1702876"/>
            <a:ext cx="558000" cy="558000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pic>
        <p:nvPicPr>
          <p:cNvPr id="23" name="Picture 2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9E0F0B4-FBA3-06AE-3F3F-953B23A6B31D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2" b="11682"/>
          <a:stretch/>
        </p:blipFill>
        <p:spPr>
          <a:xfrm>
            <a:off x="6524107" y="1743616"/>
            <a:ext cx="558000" cy="558000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563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BB322EE91FF946B04D37C26B3F5B6E" ma:contentTypeVersion="4" ma:contentTypeDescription="Create a new document." ma:contentTypeScope="" ma:versionID="affd00a0412b72b151bbe14d49f391f1">
  <xsd:schema xmlns:xsd="http://www.w3.org/2001/XMLSchema" xmlns:xs="http://www.w3.org/2001/XMLSchema" xmlns:p="http://schemas.microsoft.com/office/2006/metadata/properties" xmlns:ns2="e810050e-30be-4dde-ace1-8963bed748e3" targetNamespace="http://schemas.microsoft.com/office/2006/metadata/properties" ma:root="true" ma:fieldsID="4a080eef2e2509972128f60b405a60b1" ns2:_="">
    <xsd:import namespace="e810050e-30be-4dde-ace1-8963bed74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0050e-30be-4dde-ace1-8963bed748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5363C2-F6C0-4B7B-8BB3-8F036B4C71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A4E591-E140-4BD0-8722-1CE106EEED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10050e-30be-4dde-ace1-8963bed748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1836</TotalTime>
  <Words>701</Words>
  <Application>Microsoft Office PowerPoint</Application>
  <PresentationFormat>Widescreen</PresentationFormat>
  <Paragraphs>134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Acknowledgments </vt:lpstr>
    </vt:vector>
  </TitlesOfParts>
  <Company>Defence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Headley, Lisa</dc:creator>
  <cp:lastModifiedBy>Emily Hoedt</cp:lastModifiedBy>
  <cp:revision>46</cp:revision>
  <dcterms:created xsi:type="dcterms:W3CDTF">2020-10-20T23:56:55Z</dcterms:created>
  <dcterms:modified xsi:type="dcterms:W3CDTF">2022-11-15T22:16:51Z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BW3802991</vt:lpwstr>
  </property>
  <property fmtid="{D5CDD505-2E9C-101B-9397-08002B2CF9AE}" pid="4" name="Objective-Title">
    <vt:lpwstr>Cognobiome HPRnet slides for approval 10.11.22</vt:lpwstr>
  </property>
  <property fmtid="{D5CDD505-2E9C-101B-9397-08002B2CF9AE}" pid="5" name="Objective-Comment">
    <vt:lpwstr/>
  </property>
  <property fmtid="{D5CDD505-2E9C-101B-9397-08002B2CF9AE}" pid="6" name="Objective-CreationStamp">
    <vt:filetime>2022-11-15T22:37:45Z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2022-11-15T22:37:45Z</vt:filetime>
  </property>
  <property fmtid="{D5CDD505-2E9C-101B-9397-08002B2CF9AE}" pid="10" name="Objective-ModificationStamp">
    <vt:filetime>2022-11-15T22:37:51Z</vt:filetime>
  </property>
  <property fmtid="{D5CDD505-2E9C-101B-9397-08002B2CF9AE}" pid="11" name="Objective-Owner">
    <vt:lpwstr>Headley, Lisa MRS (DST Group)</vt:lpwstr>
  </property>
  <property fmtid="{D5CDD505-2E9C-101B-9397-08002B2CF9AE}" pid="12" name="Objective-Path">
    <vt:lpwstr>Objective Global Folder - PROD:Defence Business Units:Defence Science and Technology Group:LD : DSTG Land Division:10 MSTC Human Systems Performance:RL HSP:Strategy:Human Performance AMLE:HPRnet:03. Program:Symposium:2022:Day 1 pressos:</vt:lpwstr>
  </property>
  <property fmtid="{D5CDD505-2E9C-101B-9397-08002B2CF9AE}" pid="13" name="Objective-Parent">
    <vt:lpwstr>Day 1 pressos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i4>1</vt:i4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/>
  </property>
  <property fmtid="{D5CDD505-2E9C-101B-9397-08002B2CF9AE}" pid="19" name="Objective-Classification">
    <vt:lpwstr>[Inherited - Unclassified]</vt:lpwstr>
  </property>
  <property fmtid="{D5CDD505-2E9C-101B-9397-08002B2CF9AE}" pid="20" name="Objective-Caveats">
    <vt:lpwstr/>
  </property>
  <property fmtid="{D5CDD505-2E9C-101B-9397-08002B2CF9AE}" pid="21" name="Objective-Document Type [system]">
    <vt:lpwstr/>
  </property>
  <property fmtid="{D5CDD505-2E9C-101B-9397-08002B2CF9AE}" pid="22" name="Objective-Reason for Security Classification Change [system]">
    <vt:lpwstr/>
  </property>
</Properties>
</file>