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63" r:id="rId2"/>
    <p:sldId id="264" r:id="rId3"/>
    <p:sldId id="265"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rain, Jace" initials="DJ" lastIdx="1" clrIdx="0">
    <p:extLst>
      <p:ext uri="{19B8F6BF-5375-455C-9EA6-DF929625EA0E}">
        <p15:presenceInfo xmlns:p15="http://schemas.microsoft.com/office/powerpoint/2012/main" userId="Drain, Jac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C7AE"/>
    <a:srgbClr val="3F3C2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0" autoAdjust="0"/>
    <p:restoredTop sz="94660"/>
  </p:normalViewPr>
  <p:slideViewPr>
    <p:cSldViewPr snapToGrid="0">
      <p:cViewPr varScale="1">
        <p:scale>
          <a:sx n="123" d="100"/>
          <a:sy n="123" d="100"/>
        </p:scale>
        <p:origin x="160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AC055D-A9EC-4B8D-ABE5-CF2F52A31506}" type="datetimeFigureOut">
              <a:rPr lang="en-AU" smtClean="0"/>
              <a:t>11/11/2022</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B7DAB6-5213-4F0C-B068-CA1F20373416}" type="slidenum">
              <a:rPr lang="en-AU" smtClean="0"/>
              <a:t>‹#›</a:t>
            </a:fld>
            <a:endParaRPr lang="en-AU"/>
          </a:p>
        </p:txBody>
      </p:sp>
    </p:spTree>
    <p:extLst>
      <p:ext uri="{BB962C8B-B14F-4D97-AF65-F5344CB8AC3E}">
        <p14:creationId xmlns:p14="http://schemas.microsoft.com/office/powerpoint/2010/main" val="2375287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aseline="0" dirty="0"/>
              <a:t>So </a:t>
            </a:r>
            <a:r>
              <a:rPr lang="en-AU" baseline="0" dirty="0" err="1"/>
              <a:t>weve</a:t>
            </a:r>
            <a:r>
              <a:rPr lang="en-AU" baseline="0" dirty="0"/>
              <a:t> asked our </a:t>
            </a:r>
            <a:r>
              <a:rPr lang="en-AU" baseline="0" dirty="0" err="1"/>
              <a:t>uni</a:t>
            </a:r>
            <a:r>
              <a:rPr lang="en-AU" baseline="0" dirty="0"/>
              <a:t> leads to send through the issues </a:t>
            </a:r>
            <a:r>
              <a:rPr lang="en-AU" baseline="0" dirty="0" err="1"/>
              <a:t>theyre</a:t>
            </a:r>
            <a:r>
              <a:rPr lang="en-AU" baseline="0" dirty="0"/>
              <a:t> currently experiencing and what solutions they may be using to overcome their issues. </a:t>
            </a:r>
          </a:p>
          <a:p>
            <a:endParaRPr lang="en-AU" baseline="0" dirty="0"/>
          </a:p>
          <a:p>
            <a:r>
              <a:rPr lang="en-AU" baseline="0" dirty="0"/>
              <a:t>Noted issues are:</a:t>
            </a:r>
          </a:p>
          <a:p>
            <a:endParaRPr lang="en-AU" baseline="0" dirty="0"/>
          </a:p>
          <a:p>
            <a:r>
              <a:rPr lang="en-AU" baseline="0" dirty="0"/>
              <a:t>Any issues you are facing that isn’t covered here? Or any observations </a:t>
            </a:r>
          </a:p>
          <a:p>
            <a:r>
              <a:rPr lang="en-AU" baseline="0" dirty="0"/>
              <a:t>Are there any risks/issues to the stakeholders that were missing? IE reputational risk. Minimising access to troops to reduce risk of further COVID outbreaks??</a:t>
            </a:r>
          </a:p>
          <a:p>
            <a:endParaRPr lang="en-AU" baseline="0" dirty="0"/>
          </a:p>
          <a:p>
            <a:r>
              <a:rPr lang="en-AU" baseline="0" dirty="0"/>
              <a:t>Short of postponing the project which risks losing PHDs and key researchers resulting in further delays in re-hiring, we need to look for new sustainable solutions.</a:t>
            </a:r>
          </a:p>
          <a:p>
            <a:endParaRPr lang="en-AU" dirty="0"/>
          </a:p>
        </p:txBody>
      </p:sp>
      <p:sp>
        <p:nvSpPr>
          <p:cNvPr id="4" name="Slide Number Placeholder 3"/>
          <p:cNvSpPr>
            <a:spLocks noGrp="1"/>
          </p:cNvSpPr>
          <p:nvPr>
            <p:ph type="sldNum" sz="quarter" idx="10"/>
          </p:nvPr>
        </p:nvSpPr>
        <p:spPr/>
        <p:txBody>
          <a:bodyPr/>
          <a:lstStyle/>
          <a:p>
            <a:fld id="{E41B6B2F-A1DA-49C6-87A1-5B176376F715}" type="slidenum">
              <a:rPr lang="en-AU" altLang="en-US" smtClean="0"/>
              <a:pPr/>
              <a:t>1</a:t>
            </a:fld>
            <a:endParaRPr lang="en-AU" altLang="en-US"/>
          </a:p>
        </p:txBody>
      </p:sp>
    </p:spTree>
    <p:extLst>
      <p:ext uri="{BB962C8B-B14F-4D97-AF65-F5344CB8AC3E}">
        <p14:creationId xmlns:p14="http://schemas.microsoft.com/office/powerpoint/2010/main" val="3963415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aseline="0" dirty="0"/>
              <a:t>So </a:t>
            </a:r>
            <a:r>
              <a:rPr lang="en-AU" baseline="0" dirty="0" err="1"/>
              <a:t>weve</a:t>
            </a:r>
            <a:r>
              <a:rPr lang="en-AU" baseline="0" dirty="0"/>
              <a:t> asked our </a:t>
            </a:r>
            <a:r>
              <a:rPr lang="en-AU" baseline="0" dirty="0" err="1"/>
              <a:t>uni</a:t>
            </a:r>
            <a:r>
              <a:rPr lang="en-AU" baseline="0" dirty="0"/>
              <a:t> leads to send through the issues </a:t>
            </a:r>
            <a:r>
              <a:rPr lang="en-AU" baseline="0" dirty="0" err="1"/>
              <a:t>theyre</a:t>
            </a:r>
            <a:r>
              <a:rPr lang="en-AU" baseline="0" dirty="0"/>
              <a:t> currently experiencing and what solutions they may be using to overcome their issues. </a:t>
            </a:r>
          </a:p>
          <a:p>
            <a:endParaRPr lang="en-AU" baseline="0" dirty="0"/>
          </a:p>
          <a:p>
            <a:r>
              <a:rPr lang="en-AU" baseline="0" dirty="0"/>
              <a:t>Noted issues are:</a:t>
            </a:r>
          </a:p>
          <a:p>
            <a:endParaRPr lang="en-AU" baseline="0" dirty="0"/>
          </a:p>
          <a:p>
            <a:r>
              <a:rPr lang="en-AU" baseline="0" dirty="0"/>
              <a:t>Any issues you are facing that isn’t covered here? Or any observations </a:t>
            </a:r>
          </a:p>
          <a:p>
            <a:r>
              <a:rPr lang="en-AU" baseline="0" dirty="0"/>
              <a:t>Are there any risks/issues to the stakeholders that were missing? IE reputational risk. Minimising access to troops to reduce risk of further COVID outbreaks??</a:t>
            </a:r>
          </a:p>
          <a:p>
            <a:endParaRPr lang="en-AU" baseline="0" dirty="0"/>
          </a:p>
          <a:p>
            <a:r>
              <a:rPr lang="en-AU" baseline="0" dirty="0"/>
              <a:t>Short of postponing the project which risks losing PHDs and key researchers resulting in further delays in re-hiring, we need to look for new sustainable solutions.</a:t>
            </a:r>
          </a:p>
          <a:p>
            <a:endParaRPr lang="en-AU" dirty="0"/>
          </a:p>
        </p:txBody>
      </p:sp>
      <p:sp>
        <p:nvSpPr>
          <p:cNvPr id="4" name="Slide Number Placeholder 3"/>
          <p:cNvSpPr>
            <a:spLocks noGrp="1"/>
          </p:cNvSpPr>
          <p:nvPr>
            <p:ph type="sldNum" sz="quarter" idx="10"/>
          </p:nvPr>
        </p:nvSpPr>
        <p:spPr/>
        <p:txBody>
          <a:bodyPr/>
          <a:lstStyle/>
          <a:p>
            <a:fld id="{E41B6B2F-A1DA-49C6-87A1-5B176376F715}" type="slidenum">
              <a:rPr lang="en-AU" altLang="en-US" smtClean="0"/>
              <a:pPr/>
              <a:t>2</a:t>
            </a:fld>
            <a:endParaRPr lang="en-AU" altLang="en-US"/>
          </a:p>
        </p:txBody>
      </p:sp>
    </p:spTree>
    <p:extLst>
      <p:ext uri="{BB962C8B-B14F-4D97-AF65-F5344CB8AC3E}">
        <p14:creationId xmlns:p14="http://schemas.microsoft.com/office/powerpoint/2010/main" val="1708820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aseline="0" dirty="0"/>
              <a:t>So </a:t>
            </a:r>
            <a:r>
              <a:rPr lang="en-AU" baseline="0" dirty="0" err="1"/>
              <a:t>weve</a:t>
            </a:r>
            <a:r>
              <a:rPr lang="en-AU" baseline="0" dirty="0"/>
              <a:t> asked our </a:t>
            </a:r>
            <a:r>
              <a:rPr lang="en-AU" baseline="0" dirty="0" err="1"/>
              <a:t>uni</a:t>
            </a:r>
            <a:r>
              <a:rPr lang="en-AU" baseline="0" dirty="0"/>
              <a:t> leads to send through the issues </a:t>
            </a:r>
            <a:r>
              <a:rPr lang="en-AU" baseline="0" dirty="0" err="1"/>
              <a:t>theyre</a:t>
            </a:r>
            <a:r>
              <a:rPr lang="en-AU" baseline="0" dirty="0"/>
              <a:t> currently experiencing and what solutions they may be using to overcome their issues. </a:t>
            </a:r>
          </a:p>
          <a:p>
            <a:endParaRPr lang="en-AU" baseline="0" dirty="0"/>
          </a:p>
          <a:p>
            <a:r>
              <a:rPr lang="en-AU" baseline="0" dirty="0"/>
              <a:t>Noted issues are:</a:t>
            </a:r>
          </a:p>
          <a:p>
            <a:endParaRPr lang="en-AU" baseline="0" dirty="0"/>
          </a:p>
          <a:p>
            <a:r>
              <a:rPr lang="en-AU" baseline="0" dirty="0"/>
              <a:t>Any issues you are facing that isn’t covered here? Or any observations </a:t>
            </a:r>
          </a:p>
          <a:p>
            <a:r>
              <a:rPr lang="en-AU" baseline="0" dirty="0"/>
              <a:t>Are there any risks/issues to the stakeholders that were missing? IE reputational risk. Minimising access to troops to reduce risk of further COVID outbreaks??</a:t>
            </a:r>
          </a:p>
          <a:p>
            <a:endParaRPr lang="en-AU" baseline="0" dirty="0"/>
          </a:p>
          <a:p>
            <a:r>
              <a:rPr lang="en-AU" baseline="0" dirty="0"/>
              <a:t>Short of postponing the project which risks losing PHDs and key researchers resulting in further delays in re-hiring, we need to look for new sustainable solutions.</a:t>
            </a:r>
          </a:p>
          <a:p>
            <a:endParaRPr lang="en-AU" dirty="0"/>
          </a:p>
        </p:txBody>
      </p:sp>
      <p:sp>
        <p:nvSpPr>
          <p:cNvPr id="4" name="Slide Number Placeholder 3"/>
          <p:cNvSpPr>
            <a:spLocks noGrp="1"/>
          </p:cNvSpPr>
          <p:nvPr>
            <p:ph type="sldNum" sz="quarter" idx="10"/>
          </p:nvPr>
        </p:nvSpPr>
        <p:spPr/>
        <p:txBody>
          <a:bodyPr/>
          <a:lstStyle/>
          <a:p>
            <a:fld id="{E41B6B2F-A1DA-49C6-87A1-5B176376F715}" type="slidenum">
              <a:rPr lang="en-AU" altLang="en-US" smtClean="0"/>
              <a:pPr/>
              <a:t>3</a:t>
            </a:fld>
            <a:endParaRPr lang="en-AU" altLang="en-US"/>
          </a:p>
        </p:txBody>
      </p:sp>
    </p:spTree>
    <p:extLst>
      <p:ext uri="{BB962C8B-B14F-4D97-AF65-F5344CB8AC3E}">
        <p14:creationId xmlns:p14="http://schemas.microsoft.com/office/powerpoint/2010/main" val="2683522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43DFFF-1788-42AB-AE55-80B044579CA5}" type="datetimeFigureOut">
              <a:rPr lang="en-AU" smtClean="0"/>
              <a:t>11/11/2022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296282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43DFFF-1788-42AB-AE55-80B044579CA5}" type="datetimeFigureOut">
              <a:rPr lang="en-AU" smtClean="0"/>
              <a:t>11/11/2022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2655183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43DFFF-1788-42AB-AE55-80B044579CA5}" type="datetimeFigureOut">
              <a:rPr lang="en-AU" smtClean="0"/>
              <a:t>11/11/2022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3080655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1 Official">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4" name="Text Placeholder 6"/>
          <p:cNvSpPr>
            <a:spLocks noGrp="1"/>
          </p:cNvSpPr>
          <p:nvPr>
            <p:ph type="body" sz="quarter" idx="11"/>
          </p:nvPr>
        </p:nvSpPr>
        <p:spPr>
          <a:xfrm>
            <a:off x="708032" y="1806683"/>
            <a:ext cx="7774617" cy="446568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2"/>
          <p:cNvSpPr>
            <a:spLocks noGrp="1"/>
          </p:cNvSpPr>
          <p:nvPr>
            <p:ph type="body" sz="quarter" idx="13" hasCustomPrompt="1"/>
          </p:nvPr>
        </p:nvSpPr>
        <p:spPr>
          <a:xfrm>
            <a:off x="708025" y="1181100"/>
            <a:ext cx="7774624" cy="625582"/>
          </a:xfrm>
          <a:prstGeom prst="rect">
            <a:avLst/>
          </a:prstGeom>
        </p:spPr>
        <p:txBody>
          <a:bodyPr/>
          <a:lstStyle>
            <a:lvl1pPr marL="0" marR="0" indent="0" algn="l" defTabSz="685800" rtl="0" eaLnBrk="1" fontAlgn="base" latinLnBrk="0" hangingPunct="1">
              <a:lnSpc>
                <a:spcPct val="100000"/>
              </a:lnSpc>
              <a:spcBef>
                <a:spcPct val="50000"/>
              </a:spcBef>
              <a:spcAft>
                <a:spcPct val="0"/>
              </a:spcAft>
              <a:buClrTx/>
              <a:buSzTx/>
              <a:buFontTx/>
              <a:buNone/>
              <a:tabLst/>
              <a:defRPr kumimoji="0" lang="en-AU" altLang="en-US" sz="1800" b="0" i="0" u="none" strike="noStrike" kern="1200" cap="none" spc="0" normalizeH="0" baseline="0" noProof="0" smtClean="0">
                <a:ln>
                  <a:noFill/>
                </a:ln>
                <a:solidFill>
                  <a:srgbClr val="F58025"/>
                </a:solidFill>
                <a:effectLst/>
                <a:uLnTx/>
                <a:uFillTx/>
                <a:latin typeface="Georgia" pitchFamily="18" charset="0"/>
                <a:ea typeface="MS PGothic" pitchFamily="34" charset="-128"/>
              </a:defRPr>
            </a:lvl1pPr>
            <a:lvl5pPr>
              <a:defRPr/>
            </a:lvl5pPr>
          </a:lstStyle>
          <a:p>
            <a:pPr marL="0" marR="0" lvl="0" indent="0" algn="l" defTabSz="685800" rtl="0" eaLnBrk="1" fontAlgn="base" latinLnBrk="0" hangingPunct="1">
              <a:lnSpc>
                <a:spcPct val="100000"/>
              </a:lnSpc>
              <a:spcBef>
                <a:spcPct val="50000"/>
              </a:spcBef>
              <a:spcAft>
                <a:spcPct val="0"/>
              </a:spcAft>
              <a:buClrTx/>
              <a:buSzTx/>
              <a:buFontTx/>
              <a:buNone/>
              <a:tabLst/>
              <a:defRPr/>
            </a:pPr>
            <a:r>
              <a:rPr kumimoji="0" lang="en-AU" altLang="en-US" sz="2250" b="0" i="0" u="none" strike="noStrike" kern="1200" cap="none" spc="0" normalizeH="0" baseline="0" noProof="0" dirty="0">
                <a:ln>
                  <a:noFill/>
                </a:ln>
                <a:solidFill>
                  <a:srgbClr val="F58025"/>
                </a:solidFill>
                <a:effectLst/>
                <a:uLnTx/>
                <a:uFillTx/>
                <a:latin typeface="Georgia" pitchFamily="18" charset="0"/>
                <a:ea typeface="MS PGothic" pitchFamily="34" charset="-128"/>
                <a:cs typeface="+mn-cs"/>
              </a:rPr>
              <a:t>PowerPoint Section Heading</a:t>
            </a:r>
          </a:p>
          <a:p>
            <a:pPr lvl="0"/>
            <a:endParaRPr lang="en-AU" dirty="0"/>
          </a:p>
        </p:txBody>
      </p:sp>
    </p:spTree>
    <p:extLst>
      <p:ext uri="{BB962C8B-B14F-4D97-AF65-F5344CB8AC3E}">
        <p14:creationId xmlns:p14="http://schemas.microsoft.com/office/powerpoint/2010/main" val="763249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43DFFF-1788-42AB-AE55-80B044579CA5}" type="datetimeFigureOut">
              <a:rPr lang="en-AU" smtClean="0"/>
              <a:t>11/11/2022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1932351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343DFFF-1788-42AB-AE55-80B044579CA5}" type="datetimeFigureOut">
              <a:rPr lang="en-AU" smtClean="0"/>
              <a:t>11/11/2022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253831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43DFFF-1788-42AB-AE55-80B044579CA5}" type="datetimeFigureOut">
              <a:rPr lang="en-AU" smtClean="0"/>
              <a:t>11/11/2022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912381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43DFFF-1788-42AB-AE55-80B044579CA5}" type="datetimeFigureOut">
              <a:rPr lang="en-AU" smtClean="0"/>
              <a:t>11/11/2022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835297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43DFFF-1788-42AB-AE55-80B044579CA5}" type="datetimeFigureOut">
              <a:rPr lang="en-AU" smtClean="0"/>
              <a:t>11/11/2022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556618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43DFFF-1788-42AB-AE55-80B044579CA5}" type="datetimeFigureOut">
              <a:rPr lang="en-AU" smtClean="0"/>
              <a:t>11/11/2022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1008407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343DFFF-1788-42AB-AE55-80B044579CA5}" type="datetimeFigureOut">
              <a:rPr lang="en-AU" smtClean="0"/>
              <a:t>11/11/2022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1817642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343DFFF-1788-42AB-AE55-80B044579CA5}" type="datetimeFigureOut">
              <a:rPr lang="en-AU" smtClean="0"/>
              <a:t>11/11/2022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562512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43DFFF-1788-42AB-AE55-80B044579CA5}" type="datetimeFigureOut">
              <a:rPr lang="en-AU" smtClean="0"/>
              <a:t>11/11/2022</a:t>
            </a:fld>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D89A3D-18E9-4730-97BB-639BD67C4EEA}" type="slidenum">
              <a:rPr lang="en-AU" smtClean="0"/>
              <a:t>‹#›</a:t>
            </a:fld>
            <a:endParaRPr lang="en-AU"/>
          </a:p>
        </p:txBody>
      </p:sp>
    </p:spTree>
    <p:extLst>
      <p:ext uri="{BB962C8B-B14F-4D97-AF65-F5344CB8AC3E}">
        <p14:creationId xmlns:p14="http://schemas.microsoft.com/office/powerpoint/2010/main" val="39527909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oleObject" Target="../embeddings/oleObject4.bin"/><Relationship Id="rId3" Type="http://schemas.openxmlformats.org/officeDocument/2006/relationships/image" Target="../media/image2.png"/><Relationship Id="rId7" Type="http://schemas.openxmlformats.org/officeDocument/2006/relationships/oleObject" Target="../embeddings/oleObject1.bin"/><Relationship Id="rId12" Type="http://schemas.openxmlformats.org/officeDocument/2006/relationships/image" Target="../media/image9.emf"/><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oleObject" Target="../embeddings/oleObject3.bin"/><Relationship Id="rId5" Type="http://schemas.openxmlformats.org/officeDocument/2006/relationships/image" Target="../media/image4.png"/><Relationship Id="rId10" Type="http://schemas.openxmlformats.org/officeDocument/2006/relationships/image" Target="../media/image8.emf"/><Relationship Id="rId4" Type="http://schemas.openxmlformats.org/officeDocument/2006/relationships/image" Target="../media/image3.png"/><Relationship Id="rId9" Type="http://schemas.openxmlformats.org/officeDocument/2006/relationships/oleObject" Target="../embeddings/oleObject2.bin"/><Relationship Id="rId1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309336"/>
            <a:ext cx="9144000" cy="548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 Placeholder 4"/>
          <p:cNvSpPr>
            <a:spLocks noGrp="1"/>
          </p:cNvSpPr>
          <p:nvPr>
            <p:ph type="body" sz="quarter" idx="13"/>
          </p:nvPr>
        </p:nvSpPr>
        <p:spPr/>
        <p:txBody>
          <a:bodyPr/>
          <a:lstStyle/>
          <a:p>
            <a:r>
              <a:rPr lang="en-AU" b="1" dirty="0">
                <a:solidFill>
                  <a:schemeClr val="bg1"/>
                </a:solidFill>
              </a:rPr>
              <a:t>Main issues</a:t>
            </a:r>
          </a:p>
        </p:txBody>
      </p:sp>
      <p:pic>
        <p:nvPicPr>
          <p:cNvPr id="13" name="Picture 1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5417" y="6189828"/>
            <a:ext cx="9068583" cy="318995"/>
          </a:xfrm>
          <a:prstGeom prst="rect">
            <a:avLst/>
          </a:prstGeom>
        </p:spPr>
      </p:pic>
      <p:pic>
        <p:nvPicPr>
          <p:cNvPr id="12" name="Picture 11"/>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7356764" y="6441420"/>
            <a:ext cx="1577686" cy="416580"/>
          </a:xfrm>
          <a:prstGeom prst="rect">
            <a:avLst/>
          </a:prstGeom>
        </p:spPr>
      </p:pic>
      <p:grpSp>
        <p:nvGrpSpPr>
          <p:cNvPr id="3" name="Group 2"/>
          <p:cNvGrpSpPr/>
          <p:nvPr/>
        </p:nvGrpSpPr>
        <p:grpSpPr>
          <a:xfrm>
            <a:off x="75417" y="6529001"/>
            <a:ext cx="3064403" cy="270916"/>
            <a:chOff x="75417" y="6562253"/>
            <a:chExt cx="3064403" cy="270916"/>
          </a:xfrm>
        </p:grpSpPr>
        <p:pic>
          <p:nvPicPr>
            <p:cNvPr id="10" name="Picture 9"/>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75417" y="6562253"/>
              <a:ext cx="2158736" cy="246675"/>
            </a:xfrm>
            <a:prstGeom prst="rect">
              <a:avLst/>
            </a:prstGeom>
          </p:spPr>
        </p:pic>
        <p:pic>
          <p:nvPicPr>
            <p:cNvPr id="11" name="Picture 10"/>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981084" y="6680927"/>
              <a:ext cx="2158736" cy="152242"/>
            </a:xfrm>
            <a:prstGeom prst="rect">
              <a:avLst/>
            </a:prstGeom>
          </p:spPr>
        </p:pic>
      </p:grpSp>
      <p:grpSp>
        <p:nvGrpSpPr>
          <p:cNvPr id="23" name="Group 22"/>
          <p:cNvGrpSpPr/>
          <p:nvPr/>
        </p:nvGrpSpPr>
        <p:grpSpPr>
          <a:xfrm>
            <a:off x="141315" y="782035"/>
            <a:ext cx="3270479" cy="387820"/>
            <a:chOff x="-1" y="827755"/>
            <a:chExt cx="3411796" cy="387820"/>
          </a:xfrm>
          <a:solidFill>
            <a:schemeClr val="accent1">
              <a:lumMod val="50000"/>
            </a:schemeClr>
          </a:solidFill>
        </p:grpSpPr>
        <p:sp>
          <p:nvSpPr>
            <p:cNvPr id="14" name="Flowchart: Data 13"/>
            <p:cNvSpPr/>
            <p:nvPr/>
          </p:nvSpPr>
          <p:spPr>
            <a:xfrm>
              <a:off x="688259" y="827755"/>
              <a:ext cx="2723536" cy="387820"/>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p:nvSpPr>
          <p:spPr>
            <a:xfrm>
              <a:off x="-1" y="827756"/>
              <a:ext cx="1632155" cy="3878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6" name="TextBox 15"/>
          <p:cNvSpPr txBox="1"/>
          <p:nvPr/>
        </p:nvSpPr>
        <p:spPr>
          <a:xfrm>
            <a:off x="513355" y="1308898"/>
            <a:ext cx="6699500" cy="400110"/>
          </a:xfrm>
          <a:prstGeom prst="rect">
            <a:avLst/>
          </a:prstGeom>
          <a:noFill/>
        </p:spPr>
        <p:txBody>
          <a:bodyPr wrap="square" rtlCol="0">
            <a:spAutoFit/>
          </a:bodyPr>
          <a:lstStyle/>
          <a:p>
            <a:r>
              <a:rPr lang="en-AU" sz="2000" b="1" dirty="0">
                <a:latin typeface="Georgia" panose="02040502050405020303" pitchFamily="18" charset="0"/>
              </a:rPr>
              <a:t>Partners</a:t>
            </a:r>
          </a:p>
        </p:txBody>
      </p:sp>
      <p:sp>
        <p:nvSpPr>
          <p:cNvPr id="18" name="TextBox 17"/>
          <p:cNvSpPr txBox="1"/>
          <p:nvPr/>
        </p:nvSpPr>
        <p:spPr>
          <a:xfrm>
            <a:off x="558510" y="4405259"/>
            <a:ext cx="6699500" cy="400110"/>
          </a:xfrm>
          <a:prstGeom prst="rect">
            <a:avLst/>
          </a:prstGeom>
          <a:noFill/>
        </p:spPr>
        <p:txBody>
          <a:bodyPr wrap="square" rtlCol="0">
            <a:spAutoFit/>
          </a:bodyPr>
          <a:lstStyle/>
          <a:p>
            <a:r>
              <a:rPr lang="en-AU" sz="2000" b="1" dirty="0">
                <a:latin typeface="Georgia" panose="02040502050405020303" pitchFamily="18" charset="0"/>
              </a:rPr>
              <a:t>Product</a:t>
            </a:r>
          </a:p>
        </p:txBody>
      </p:sp>
      <p:sp>
        <p:nvSpPr>
          <p:cNvPr id="19" name="TextBox 18"/>
          <p:cNvSpPr txBox="1"/>
          <p:nvPr/>
        </p:nvSpPr>
        <p:spPr>
          <a:xfrm>
            <a:off x="801067" y="4850528"/>
            <a:ext cx="7400912" cy="1200329"/>
          </a:xfrm>
          <a:prstGeom prst="rect">
            <a:avLst/>
          </a:prstGeom>
          <a:noFill/>
        </p:spPr>
        <p:txBody>
          <a:bodyPr wrap="square" rtlCol="0">
            <a:spAutoFit/>
          </a:bodyPr>
          <a:lstStyle/>
          <a:p>
            <a:pPr marL="285750" indent="-285750" algn="just">
              <a:buFont typeface="Arial" panose="020B0604020202020204" pitchFamily="34" charset="0"/>
              <a:buChar char="•"/>
            </a:pPr>
            <a:r>
              <a:rPr lang="en-AU" dirty="0">
                <a:latin typeface="Arial" panose="020B0604020202020204" pitchFamily="34" charset="0"/>
                <a:cs typeface="Arial" panose="020B0604020202020204" pitchFamily="34" charset="0"/>
              </a:rPr>
              <a:t>Submit a report summarising study outcomes, and implications for recruit basic training, to DSTG</a:t>
            </a:r>
          </a:p>
          <a:p>
            <a:pPr marL="285750" indent="-285750" algn="just">
              <a:buFont typeface="Arial" panose="020B0604020202020204" pitchFamily="34" charset="0"/>
              <a:buChar char="•"/>
            </a:pPr>
            <a:r>
              <a:rPr lang="en-AU" dirty="0">
                <a:latin typeface="Arial" panose="020B0604020202020204" pitchFamily="34" charset="0"/>
                <a:cs typeface="Arial" panose="020B0604020202020204" pitchFamily="34" charset="0"/>
              </a:rPr>
              <a:t>Submit manuscripts arising from the analysis of the results of this study to leading, international journals</a:t>
            </a:r>
          </a:p>
        </p:txBody>
      </p:sp>
      <p:sp>
        <p:nvSpPr>
          <p:cNvPr id="20" name="TextBox 19"/>
          <p:cNvSpPr txBox="1"/>
          <p:nvPr/>
        </p:nvSpPr>
        <p:spPr>
          <a:xfrm>
            <a:off x="513355" y="2790819"/>
            <a:ext cx="6699500" cy="400110"/>
          </a:xfrm>
          <a:prstGeom prst="rect">
            <a:avLst/>
          </a:prstGeom>
          <a:noFill/>
        </p:spPr>
        <p:txBody>
          <a:bodyPr wrap="square" rtlCol="0">
            <a:spAutoFit/>
          </a:bodyPr>
          <a:lstStyle/>
          <a:p>
            <a:r>
              <a:rPr lang="en-AU" sz="2000" b="1" dirty="0">
                <a:latin typeface="Georgia" panose="02040502050405020303" pitchFamily="18" charset="0"/>
              </a:rPr>
              <a:t>Purpose</a:t>
            </a:r>
          </a:p>
        </p:txBody>
      </p:sp>
      <p:sp>
        <p:nvSpPr>
          <p:cNvPr id="21" name="TextBox 20"/>
          <p:cNvSpPr txBox="1"/>
          <p:nvPr/>
        </p:nvSpPr>
        <p:spPr>
          <a:xfrm>
            <a:off x="871544" y="3252448"/>
            <a:ext cx="7400912" cy="923330"/>
          </a:xfrm>
          <a:prstGeom prst="rect">
            <a:avLst/>
          </a:prstGeom>
          <a:noFill/>
        </p:spPr>
        <p:txBody>
          <a:bodyPr wrap="square" rtlCol="0">
            <a:spAutoFit/>
          </a:bodyPr>
          <a:lstStyle/>
          <a:p>
            <a:pPr algn="just"/>
            <a:r>
              <a:rPr lang="en-AU" b="1" i="1" dirty="0">
                <a:latin typeface="Arial" panose="020B0604020202020204" pitchFamily="34" charset="0"/>
                <a:cs typeface="Arial" panose="020B0604020202020204" pitchFamily="34" charset="0"/>
              </a:rPr>
              <a:t>Better Bodies Theme</a:t>
            </a:r>
            <a:r>
              <a:rPr lang="en-AU" dirty="0">
                <a:latin typeface="Arial" panose="020B0604020202020204" pitchFamily="34" charset="0"/>
                <a:cs typeface="Arial" panose="020B0604020202020204" pitchFamily="34" charset="0"/>
              </a:rPr>
              <a:t>: Using cutting-edge technologies to identify predictors of the response to physical training, and the likelihood of sustaining an injury during basic training, in Army recruits </a:t>
            </a:r>
          </a:p>
        </p:txBody>
      </p:sp>
      <p:sp>
        <p:nvSpPr>
          <p:cNvPr id="22" name="TextBox 21"/>
          <p:cNvSpPr txBox="1"/>
          <p:nvPr/>
        </p:nvSpPr>
        <p:spPr>
          <a:xfrm>
            <a:off x="271471" y="787723"/>
            <a:ext cx="2971485" cy="369332"/>
          </a:xfrm>
          <a:prstGeom prst="rect">
            <a:avLst/>
          </a:prstGeom>
          <a:noFill/>
        </p:spPr>
        <p:txBody>
          <a:bodyPr wrap="square" rtlCol="0">
            <a:spAutoFit/>
          </a:bodyPr>
          <a:lstStyle/>
          <a:p>
            <a:r>
              <a:rPr lang="en-AU" b="1" dirty="0">
                <a:solidFill>
                  <a:schemeClr val="bg1">
                    <a:lumMod val="95000"/>
                  </a:schemeClr>
                </a:solidFill>
                <a:latin typeface="Arial" panose="020B0604020202020204" pitchFamily="34" charset="0"/>
                <a:cs typeface="Arial" panose="020B0604020202020204" pitchFamily="34" charset="0"/>
              </a:rPr>
              <a:t>Project Description</a:t>
            </a:r>
          </a:p>
        </p:txBody>
      </p:sp>
      <p:sp>
        <p:nvSpPr>
          <p:cNvPr id="24" name="TextBox 23"/>
          <p:cNvSpPr txBox="1"/>
          <p:nvPr/>
        </p:nvSpPr>
        <p:spPr>
          <a:xfrm>
            <a:off x="2160204" y="833443"/>
            <a:ext cx="6873998" cy="369332"/>
          </a:xfrm>
          <a:prstGeom prst="rect">
            <a:avLst/>
          </a:prstGeom>
          <a:noFill/>
        </p:spPr>
        <p:txBody>
          <a:bodyPr wrap="square" rtlCol="0">
            <a:spAutoFit/>
          </a:bodyPr>
          <a:lstStyle/>
          <a:p>
            <a:pPr algn="r"/>
            <a:r>
              <a:rPr lang="en-AU" b="1" dirty="0">
                <a:solidFill>
                  <a:schemeClr val="tx1">
                    <a:lumMod val="75000"/>
                    <a:lumOff val="25000"/>
                  </a:schemeClr>
                </a:solidFill>
                <a:latin typeface="Arial" panose="020B0604020202020204" pitchFamily="34" charset="0"/>
                <a:cs typeface="Arial" panose="020B0604020202020204" pitchFamily="34" charset="0"/>
              </a:rPr>
              <a:t>Project: Combat Genes</a:t>
            </a:r>
          </a:p>
        </p:txBody>
      </p:sp>
      <p:sp>
        <p:nvSpPr>
          <p:cNvPr id="27" name="Text Placeholder 10"/>
          <p:cNvSpPr txBox="1">
            <a:spLocks/>
          </p:cNvSpPr>
          <p:nvPr/>
        </p:nvSpPr>
        <p:spPr>
          <a:xfrm>
            <a:off x="1705866" y="195590"/>
            <a:ext cx="5926309" cy="788650"/>
          </a:xfrm>
          <a:prstGeom prst="rect">
            <a:avLst/>
          </a:prstGeom>
          <a:noFill/>
          <a:ln w="3175">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AU" dirty="0">
                <a:solidFill>
                  <a:schemeClr val="bg1"/>
                </a:solidFill>
                <a:effectLst>
                  <a:outerShdw blurRad="292100" dist="38100" dir="2700000" algn="tl" rotWithShape="0">
                    <a:prstClr val="black">
                      <a:alpha val="40000"/>
                    </a:prstClr>
                  </a:outerShdw>
                </a:effectLst>
                <a:latin typeface="Georgia" panose="02040502050405020303" pitchFamily="18" charset="0"/>
              </a:rPr>
              <a:t>Human Performance Projects</a:t>
            </a:r>
          </a:p>
        </p:txBody>
      </p:sp>
      <p:pic>
        <p:nvPicPr>
          <p:cNvPr id="2050" name="Picture 2" descr="Victoria University logo vector">
            <a:extLst>
              <a:ext uri="{FF2B5EF4-FFF2-40B4-BE49-F238E27FC236}">
                <a16:creationId xmlns:a16="http://schemas.microsoft.com/office/drawing/2014/main" id="{A8F32431-36DC-034E-87F1-14311E026866}"/>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36134" b="35448"/>
          <a:stretch/>
        </p:blipFill>
        <p:spPr bwMode="auto">
          <a:xfrm>
            <a:off x="598142" y="1743054"/>
            <a:ext cx="3143449" cy="8932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4928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309336"/>
            <a:ext cx="9144000" cy="548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 Placeholder 4"/>
          <p:cNvSpPr>
            <a:spLocks noGrp="1"/>
          </p:cNvSpPr>
          <p:nvPr>
            <p:ph type="body" sz="quarter" idx="13"/>
          </p:nvPr>
        </p:nvSpPr>
        <p:spPr/>
        <p:txBody>
          <a:bodyPr/>
          <a:lstStyle/>
          <a:p>
            <a:r>
              <a:rPr lang="en-AU" b="1" dirty="0">
                <a:solidFill>
                  <a:schemeClr val="bg1"/>
                </a:solidFill>
              </a:rPr>
              <a:t>Main issues</a:t>
            </a:r>
          </a:p>
        </p:txBody>
      </p:sp>
      <p:pic>
        <p:nvPicPr>
          <p:cNvPr id="13" name="Picture 1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5417" y="6189828"/>
            <a:ext cx="9068583" cy="318995"/>
          </a:xfrm>
          <a:prstGeom prst="rect">
            <a:avLst/>
          </a:prstGeom>
        </p:spPr>
      </p:pic>
      <p:pic>
        <p:nvPicPr>
          <p:cNvPr id="12" name="Picture 11"/>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7356764" y="6441420"/>
            <a:ext cx="1577686" cy="416580"/>
          </a:xfrm>
          <a:prstGeom prst="rect">
            <a:avLst/>
          </a:prstGeom>
        </p:spPr>
      </p:pic>
      <p:grpSp>
        <p:nvGrpSpPr>
          <p:cNvPr id="3" name="Group 2"/>
          <p:cNvGrpSpPr/>
          <p:nvPr/>
        </p:nvGrpSpPr>
        <p:grpSpPr>
          <a:xfrm>
            <a:off x="75417" y="6529001"/>
            <a:ext cx="3064403" cy="270916"/>
            <a:chOff x="75417" y="6562253"/>
            <a:chExt cx="3064403" cy="270916"/>
          </a:xfrm>
        </p:grpSpPr>
        <p:pic>
          <p:nvPicPr>
            <p:cNvPr id="10" name="Picture 9"/>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75417" y="6562253"/>
              <a:ext cx="2158736" cy="246675"/>
            </a:xfrm>
            <a:prstGeom prst="rect">
              <a:avLst/>
            </a:prstGeom>
          </p:spPr>
        </p:pic>
        <p:pic>
          <p:nvPicPr>
            <p:cNvPr id="11" name="Picture 10"/>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981084" y="6680927"/>
              <a:ext cx="2158736" cy="152242"/>
            </a:xfrm>
            <a:prstGeom prst="rect">
              <a:avLst/>
            </a:prstGeom>
          </p:spPr>
        </p:pic>
      </p:grpSp>
      <p:grpSp>
        <p:nvGrpSpPr>
          <p:cNvPr id="23" name="Group 22"/>
          <p:cNvGrpSpPr/>
          <p:nvPr/>
        </p:nvGrpSpPr>
        <p:grpSpPr>
          <a:xfrm>
            <a:off x="141315" y="782035"/>
            <a:ext cx="3270479" cy="387820"/>
            <a:chOff x="-1" y="827755"/>
            <a:chExt cx="3411796" cy="387820"/>
          </a:xfrm>
          <a:solidFill>
            <a:schemeClr val="accent1">
              <a:lumMod val="75000"/>
            </a:schemeClr>
          </a:solidFill>
        </p:grpSpPr>
        <p:sp>
          <p:nvSpPr>
            <p:cNvPr id="14" name="Flowchart: Data 13"/>
            <p:cNvSpPr/>
            <p:nvPr/>
          </p:nvSpPr>
          <p:spPr>
            <a:xfrm>
              <a:off x="688259" y="827755"/>
              <a:ext cx="2723536" cy="387820"/>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p:nvSpPr>
          <p:spPr>
            <a:xfrm>
              <a:off x="-1" y="827756"/>
              <a:ext cx="1632155" cy="3878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6" name="TextBox 15"/>
          <p:cNvSpPr txBox="1"/>
          <p:nvPr/>
        </p:nvSpPr>
        <p:spPr>
          <a:xfrm>
            <a:off x="513355" y="1291746"/>
            <a:ext cx="6699500" cy="400110"/>
          </a:xfrm>
          <a:prstGeom prst="rect">
            <a:avLst/>
          </a:prstGeom>
          <a:noFill/>
        </p:spPr>
        <p:txBody>
          <a:bodyPr wrap="square" rtlCol="0">
            <a:spAutoFit/>
          </a:bodyPr>
          <a:lstStyle/>
          <a:p>
            <a:r>
              <a:rPr lang="en-AU" sz="2000" b="1" dirty="0">
                <a:latin typeface="Georgia" panose="02040502050405020303" pitchFamily="18" charset="0"/>
              </a:rPr>
              <a:t>What we have learnt so far?</a:t>
            </a:r>
          </a:p>
        </p:txBody>
      </p:sp>
      <p:sp>
        <p:nvSpPr>
          <p:cNvPr id="17" name="TextBox 16"/>
          <p:cNvSpPr txBox="1"/>
          <p:nvPr/>
        </p:nvSpPr>
        <p:spPr>
          <a:xfrm>
            <a:off x="361267" y="1658852"/>
            <a:ext cx="8468139" cy="2862322"/>
          </a:xfrm>
          <a:prstGeom prst="rect">
            <a:avLst/>
          </a:prstGeom>
          <a:noFill/>
        </p:spPr>
        <p:txBody>
          <a:bodyPr wrap="square" rtlCol="0">
            <a:spAutoFit/>
          </a:bodyPr>
          <a:lstStyle/>
          <a:p>
            <a:pPr algn="just"/>
            <a:r>
              <a:rPr lang="en-AU" dirty="0">
                <a:latin typeface="Arial" panose="020B0604020202020204" pitchFamily="34" charset="0"/>
                <a:cs typeface="Arial" panose="020B0604020202020204" pitchFamily="34" charset="0"/>
              </a:rPr>
              <a:t>The study assessed basic military training data from 1582 Army recruits, and our results clearly indicated a high individual variability in responses to training. The study also identified that females and individuals with higher baseline cardiorespiratory fitness level are less responsive to training, and females are more likely to sustain injuries during training. </a:t>
            </a:r>
          </a:p>
          <a:p>
            <a:pPr algn="just"/>
            <a:endParaRPr lang="en-US" dirty="0">
              <a:latin typeface="Arial" panose="020B0604020202020204" pitchFamily="34" charset="0"/>
              <a:cs typeface="Arial" panose="020B0604020202020204" pitchFamily="34" charset="0"/>
            </a:endParaRPr>
          </a:p>
          <a:p>
            <a:pPr algn="just"/>
            <a:r>
              <a:rPr lang="en-US" dirty="0">
                <a:latin typeface="Arial" panose="020B0604020202020204" pitchFamily="34" charset="0"/>
                <a:cs typeface="Arial" panose="020B0604020202020204" pitchFamily="34" charset="0"/>
              </a:rPr>
              <a:t>A genome-wide association study is under progress to identify </a:t>
            </a:r>
            <a:r>
              <a:rPr lang="en-AU" dirty="0">
                <a:latin typeface="Arial" panose="020B0604020202020204" pitchFamily="34" charset="0"/>
                <a:cs typeface="Arial" panose="020B0604020202020204" pitchFamily="34" charset="0"/>
              </a:rPr>
              <a:t>genetic predictors influencing the response to training and injury risk using </a:t>
            </a:r>
            <a:r>
              <a:rPr lang="en-US" dirty="0">
                <a:latin typeface="Arial" panose="020B0604020202020204" pitchFamily="34" charset="0"/>
                <a:cs typeface="Arial" panose="020B0604020202020204" pitchFamily="34" charset="0"/>
              </a:rPr>
              <a:t>DNA samples from 1398 A</a:t>
            </a:r>
            <a:r>
              <a:rPr lang="en-AU" dirty="0" err="1">
                <a:latin typeface="Arial" panose="020B0604020202020204" pitchFamily="34" charset="0"/>
                <a:cs typeface="Arial" panose="020B0604020202020204" pitchFamily="34" charset="0"/>
              </a:rPr>
              <a:t>rmy</a:t>
            </a:r>
            <a:r>
              <a:rPr lang="en-AU" dirty="0">
                <a:latin typeface="Arial" panose="020B0604020202020204" pitchFamily="34" charset="0"/>
                <a:cs typeface="Arial" panose="020B0604020202020204" pitchFamily="34" charset="0"/>
              </a:rPr>
              <a:t> recruits.</a:t>
            </a:r>
            <a:endParaRPr lang="en-US" dirty="0">
              <a:latin typeface="Arial" panose="020B0604020202020204" pitchFamily="34" charset="0"/>
              <a:cs typeface="Arial" panose="020B0604020202020204" pitchFamily="34" charset="0"/>
            </a:endParaRPr>
          </a:p>
          <a:p>
            <a:pPr algn="just"/>
            <a:endParaRPr lang="en-AU" dirty="0">
              <a:latin typeface="Arial" panose="020B0604020202020204" pitchFamily="34" charset="0"/>
              <a:cs typeface="Arial" panose="020B0604020202020204" pitchFamily="34" charset="0"/>
            </a:endParaRPr>
          </a:p>
        </p:txBody>
      </p:sp>
      <p:sp>
        <p:nvSpPr>
          <p:cNvPr id="20" name="TextBox 19"/>
          <p:cNvSpPr txBox="1"/>
          <p:nvPr/>
        </p:nvSpPr>
        <p:spPr>
          <a:xfrm>
            <a:off x="513355" y="4275637"/>
            <a:ext cx="6699500" cy="400110"/>
          </a:xfrm>
          <a:prstGeom prst="rect">
            <a:avLst/>
          </a:prstGeom>
          <a:noFill/>
        </p:spPr>
        <p:txBody>
          <a:bodyPr wrap="square" rtlCol="0">
            <a:spAutoFit/>
          </a:bodyPr>
          <a:lstStyle/>
          <a:p>
            <a:r>
              <a:rPr lang="en-AU" sz="2000" b="1" dirty="0">
                <a:latin typeface="Georgia" panose="02040502050405020303" pitchFamily="18" charset="0"/>
              </a:rPr>
              <a:t>What does that mean for ADF capabilities?</a:t>
            </a:r>
          </a:p>
        </p:txBody>
      </p:sp>
      <p:sp>
        <p:nvSpPr>
          <p:cNvPr id="21" name="TextBox 20"/>
          <p:cNvSpPr txBox="1"/>
          <p:nvPr/>
        </p:nvSpPr>
        <p:spPr>
          <a:xfrm>
            <a:off x="375638" y="4752732"/>
            <a:ext cx="8468139" cy="1200329"/>
          </a:xfrm>
          <a:prstGeom prst="rect">
            <a:avLst/>
          </a:prstGeom>
          <a:noFill/>
        </p:spPr>
        <p:txBody>
          <a:bodyPr wrap="square" rtlCol="0">
            <a:spAutoFit/>
          </a:bodyPr>
          <a:lstStyle/>
          <a:p>
            <a:pPr algn="just"/>
            <a:r>
              <a:rPr lang="en-AU" dirty="0">
                <a:latin typeface="Arial" panose="020B0604020202020204" pitchFamily="34" charset="0"/>
                <a:cs typeface="Arial" panose="020B0604020202020204" pitchFamily="34" charset="0"/>
              </a:rPr>
              <a:t>ADF will gain valuable knowledge to future training programs. A more individualised physical training programme is recommended to achieve better training outcomes, especially with females and fit individuals, as well as to reduce the risk of musculoskeletal injury in higher risk individuals, including females.</a:t>
            </a:r>
          </a:p>
        </p:txBody>
      </p:sp>
      <p:sp>
        <p:nvSpPr>
          <p:cNvPr id="22" name="TextBox 21"/>
          <p:cNvSpPr txBox="1"/>
          <p:nvPr/>
        </p:nvSpPr>
        <p:spPr>
          <a:xfrm>
            <a:off x="271471" y="787723"/>
            <a:ext cx="2971485" cy="369332"/>
          </a:xfrm>
          <a:prstGeom prst="rect">
            <a:avLst/>
          </a:prstGeom>
          <a:noFill/>
        </p:spPr>
        <p:txBody>
          <a:bodyPr wrap="square" rtlCol="0">
            <a:spAutoFit/>
          </a:bodyPr>
          <a:lstStyle/>
          <a:p>
            <a:r>
              <a:rPr lang="en-AU" b="1" dirty="0">
                <a:solidFill>
                  <a:schemeClr val="bg1">
                    <a:lumMod val="95000"/>
                  </a:schemeClr>
                </a:solidFill>
                <a:latin typeface="Arial" panose="020B0604020202020204" pitchFamily="34" charset="0"/>
                <a:cs typeface="Arial" panose="020B0604020202020204" pitchFamily="34" charset="0"/>
              </a:rPr>
              <a:t>Path to Impact</a:t>
            </a:r>
          </a:p>
        </p:txBody>
      </p:sp>
      <p:sp>
        <p:nvSpPr>
          <p:cNvPr id="24" name="TextBox 23"/>
          <p:cNvSpPr txBox="1"/>
          <p:nvPr/>
        </p:nvSpPr>
        <p:spPr>
          <a:xfrm>
            <a:off x="2160204" y="833443"/>
            <a:ext cx="6873998" cy="646331"/>
          </a:xfrm>
          <a:prstGeom prst="rect">
            <a:avLst/>
          </a:prstGeom>
          <a:noFill/>
        </p:spPr>
        <p:txBody>
          <a:bodyPr wrap="square" rtlCol="0">
            <a:spAutoFit/>
          </a:bodyPr>
          <a:lstStyle/>
          <a:p>
            <a:pPr algn="r"/>
            <a:r>
              <a:rPr lang="en-AU" b="1" dirty="0">
                <a:solidFill>
                  <a:schemeClr val="tx1">
                    <a:lumMod val="75000"/>
                    <a:lumOff val="25000"/>
                  </a:schemeClr>
                </a:solidFill>
                <a:latin typeface="Arial" panose="020B0604020202020204" pitchFamily="34" charset="0"/>
                <a:cs typeface="Arial" panose="020B0604020202020204" pitchFamily="34" charset="0"/>
              </a:rPr>
              <a:t>Project: Combat Genes</a:t>
            </a:r>
          </a:p>
          <a:p>
            <a:pPr algn="r"/>
            <a:endParaRPr lang="en-AU"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7" name="Text Placeholder 10"/>
          <p:cNvSpPr>
            <a:spLocks noGrp="1"/>
          </p:cNvSpPr>
          <p:nvPr>
            <p:ph type="body" sz="quarter" idx="11"/>
          </p:nvPr>
        </p:nvSpPr>
        <p:spPr>
          <a:xfrm>
            <a:off x="1705866" y="245285"/>
            <a:ext cx="5926309" cy="788650"/>
          </a:xfrm>
          <a:noFill/>
          <a:ln w="3175">
            <a:noFill/>
          </a:ln>
        </p:spPr>
        <p:txBody>
          <a:bodyPr/>
          <a:lstStyle/>
          <a:p>
            <a:pPr marL="0" indent="0" algn="ctr">
              <a:buNone/>
            </a:pPr>
            <a:r>
              <a:rPr lang="en-AU" dirty="0">
                <a:solidFill>
                  <a:schemeClr val="bg1"/>
                </a:solidFill>
                <a:effectLst>
                  <a:outerShdw blurRad="292100" dist="38100" dir="2700000" algn="tl" rotWithShape="0">
                    <a:prstClr val="black">
                      <a:alpha val="40000"/>
                    </a:prstClr>
                  </a:outerShdw>
                </a:effectLst>
                <a:latin typeface="Georgia" panose="02040502050405020303" pitchFamily="18" charset="0"/>
              </a:rPr>
              <a:t>Human Performance Projects</a:t>
            </a:r>
          </a:p>
        </p:txBody>
      </p:sp>
    </p:spTree>
    <p:extLst>
      <p:ext uri="{BB962C8B-B14F-4D97-AF65-F5344CB8AC3E}">
        <p14:creationId xmlns:p14="http://schemas.microsoft.com/office/powerpoint/2010/main" val="1620507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309336"/>
            <a:ext cx="9144000" cy="548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 Placeholder 4"/>
          <p:cNvSpPr>
            <a:spLocks noGrp="1"/>
          </p:cNvSpPr>
          <p:nvPr>
            <p:ph type="body" sz="quarter" idx="13"/>
          </p:nvPr>
        </p:nvSpPr>
        <p:spPr/>
        <p:txBody>
          <a:bodyPr/>
          <a:lstStyle/>
          <a:p>
            <a:r>
              <a:rPr lang="en-AU" b="1" dirty="0">
                <a:solidFill>
                  <a:schemeClr val="bg1"/>
                </a:solidFill>
              </a:rPr>
              <a:t>Main issues</a:t>
            </a:r>
          </a:p>
        </p:txBody>
      </p:sp>
      <p:pic>
        <p:nvPicPr>
          <p:cNvPr id="13" name="Picture 1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5417" y="6189828"/>
            <a:ext cx="9068583" cy="318995"/>
          </a:xfrm>
          <a:prstGeom prst="rect">
            <a:avLst/>
          </a:prstGeom>
        </p:spPr>
      </p:pic>
      <p:pic>
        <p:nvPicPr>
          <p:cNvPr id="12" name="Picture 11"/>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7356764" y="6441420"/>
            <a:ext cx="1577686" cy="416580"/>
          </a:xfrm>
          <a:prstGeom prst="rect">
            <a:avLst/>
          </a:prstGeom>
        </p:spPr>
      </p:pic>
      <p:grpSp>
        <p:nvGrpSpPr>
          <p:cNvPr id="3" name="Group 2"/>
          <p:cNvGrpSpPr/>
          <p:nvPr/>
        </p:nvGrpSpPr>
        <p:grpSpPr>
          <a:xfrm>
            <a:off x="75417" y="6529001"/>
            <a:ext cx="3064403" cy="270916"/>
            <a:chOff x="75417" y="6562253"/>
            <a:chExt cx="3064403" cy="270916"/>
          </a:xfrm>
        </p:grpSpPr>
        <p:pic>
          <p:nvPicPr>
            <p:cNvPr id="10" name="Picture 9"/>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75417" y="6562253"/>
              <a:ext cx="2158736" cy="246675"/>
            </a:xfrm>
            <a:prstGeom prst="rect">
              <a:avLst/>
            </a:prstGeom>
          </p:spPr>
        </p:pic>
        <p:pic>
          <p:nvPicPr>
            <p:cNvPr id="11" name="Picture 10"/>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981084" y="6680927"/>
              <a:ext cx="2158736" cy="152242"/>
            </a:xfrm>
            <a:prstGeom prst="rect">
              <a:avLst/>
            </a:prstGeom>
          </p:spPr>
        </p:pic>
      </p:grpSp>
      <p:grpSp>
        <p:nvGrpSpPr>
          <p:cNvPr id="23" name="Group 22"/>
          <p:cNvGrpSpPr/>
          <p:nvPr/>
        </p:nvGrpSpPr>
        <p:grpSpPr>
          <a:xfrm>
            <a:off x="141315" y="782035"/>
            <a:ext cx="3270479" cy="387820"/>
            <a:chOff x="-1" y="827755"/>
            <a:chExt cx="3411796" cy="387820"/>
          </a:xfrm>
          <a:solidFill>
            <a:schemeClr val="accent6">
              <a:lumMod val="75000"/>
            </a:schemeClr>
          </a:solidFill>
        </p:grpSpPr>
        <p:sp>
          <p:nvSpPr>
            <p:cNvPr id="14" name="Flowchart: Data 13"/>
            <p:cNvSpPr/>
            <p:nvPr/>
          </p:nvSpPr>
          <p:spPr>
            <a:xfrm>
              <a:off x="688259" y="827755"/>
              <a:ext cx="2723536" cy="387820"/>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p:nvSpPr>
          <p:spPr>
            <a:xfrm>
              <a:off x="-1" y="827756"/>
              <a:ext cx="1632155" cy="3878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22" name="TextBox 21"/>
          <p:cNvSpPr txBox="1"/>
          <p:nvPr/>
        </p:nvSpPr>
        <p:spPr>
          <a:xfrm>
            <a:off x="271471" y="787723"/>
            <a:ext cx="2971485" cy="369332"/>
          </a:xfrm>
          <a:prstGeom prst="rect">
            <a:avLst/>
          </a:prstGeom>
          <a:noFill/>
        </p:spPr>
        <p:txBody>
          <a:bodyPr wrap="square" rtlCol="0">
            <a:spAutoFit/>
          </a:bodyPr>
          <a:lstStyle/>
          <a:p>
            <a:r>
              <a:rPr lang="en-AU" b="1" dirty="0">
                <a:solidFill>
                  <a:schemeClr val="bg1">
                    <a:lumMod val="95000"/>
                  </a:schemeClr>
                </a:solidFill>
                <a:latin typeface="Arial" panose="020B0604020202020204" pitchFamily="34" charset="0"/>
                <a:cs typeface="Arial" panose="020B0604020202020204" pitchFamily="34" charset="0"/>
              </a:rPr>
              <a:t>The Science</a:t>
            </a:r>
          </a:p>
        </p:txBody>
      </p:sp>
      <p:sp>
        <p:nvSpPr>
          <p:cNvPr id="24" name="TextBox 23"/>
          <p:cNvSpPr txBox="1"/>
          <p:nvPr/>
        </p:nvSpPr>
        <p:spPr>
          <a:xfrm>
            <a:off x="2160204" y="833443"/>
            <a:ext cx="6873998" cy="646331"/>
          </a:xfrm>
          <a:prstGeom prst="rect">
            <a:avLst/>
          </a:prstGeom>
          <a:noFill/>
        </p:spPr>
        <p:txBody>
          <a:bodyPr wrap="square" rtlCol="0">
            <a:spAutoFit/>
          </a:bodyPr>
          <a:lstStyle/>
          <a:p>
            <a:pPr algn="r"/>
            <a:r>
              <a:rPr lang="en-AU" b="1" dirty="0">
                <a:solidFill>
                  <a:schemeClr val="tx1">
                    <a:lumMod val="75000"/>
                    <a:lumOff val="25000"/>
                  </a:schemeClr>
                </a:solidFill>
                <a:latin typeface="Arial" panose="020B0604020202020204" pitchFamily="34" charset="0"/>
                <a:cs typeface="Arial" panose="020B0604020202020204" pitchFamily="34" charset="0"/>
              </a:rPr>
              <a:t>Project: Combat Genes</a:t>
            </a:r>
          </a:p>
          <a:p>
            <a:pPr algn="r"/>
            <a:endParaRPr lang="en-AU"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7" name="Text Placeholder 10"/>
          <p:cNvSpPr>
            <a:spLocks noGrp="1"/>
          </p:cNvSpPr>
          <p:nvPr>
            <p:ph type="body" sz="quarter" idx="11"/>
          </p:nvPr>
        </p:nvSpPr>
        <p:spPr>
          <a:xfrm>
            <a:off x="1705866" y="245285"/>
            <a:ext cx="5926309" cy="788650"/>
          </a:xfrm>
          <a:noFill/>
          <a:ln w="3175">
            <a:noFill/>
          </a:ln>
        </p:spPr>
        <p:txBody>
          <a:bodyPr/>
          <a:lstStyle/>
          <a:p>
            <a:pPr marL="0" indent="0" algn="ctr">
              <a:buNone/>
            </a:pPr>
            <a:r>
              <a:rPr lang="en-AU" dirty="0">
                <a:solidFill>
                  <a:schemeClr val="bg1"/>
                </a:solidFill>
                <a:effectLst>
                  <a:outerShdw blurRad="292100" dist="38100" dir="2700000" algn="tl" rotWithShape="0">
                    <a:prstClr val="black">
                      <a:alpha val="40000"/>
                    </a:prstClr>
                  </a:outerShdw>
                </a:effectLst>
                <a:latin typeface="Georgia" panose="02040502050405020303" pitchFamily="18" charset="0"/>
              </a:rPr>
              <a:t>Human Performance Projects</a:t>
            </a:r>
          </a:p>
        </p:txBody>
      </p:sp>
      <p:graphicFrame>
        <p:nvGraphicFramePr>
          <p:cNvPr id="16" name="Object 15"/>
          <p:cNvGraphicFramePr>
            <a:graphicFrameLocks noChangeAspect="1"/>
          </p:cNvGraphicFramePr>
          <p:nvPr>
            <p:extLst>
              <p:ext uri="{D42A27DB-BD31-4B8C-83A1-F6EECF244321}">
                <p14:modId xmlns:p14="http://schemas.microsoft.com/office/powerpoint/2010/main" val="2394982427"/>
              </p:ext>
            </p:extLst>
          </p:nvPr>
        </p:nvGraphicFramePr>
        <p:xfrm>
          <a:off x="4662" y="2154339"/>
          <a:ext cx="3263309" cy="2595474"/>
        </p:xfrm>
        <a:graphic>
          <a:graphicData uri="http://schemas.openxmlformats.org/presentationml/2006/ole">
            <mc:AlternateContent xmlns:mc="http://schemas.openxmlformats.org/markup-compatibility/2006">
              <mc:Choice xmlns:v="urn:schemas-microsoft-com:vml" Requires="v">
                <p:oleObj name="Prism 9" r:id="rId7" imgW="3483593" imgH="2770923" progId="Prism9.Document">
                  <p:embed/>
                </p:oleObj>
              </mc:Choice>
              <mc:Fallback>
                <p:oleObj name="Prism 9" r:id="rId7" imgW="3483593" imgH="2770923" progId="Prism9.Document">
                  <p:embed/>
                  <p:pic>
                    <p:nvPicPr>
                      <p:cNvPr id="3" name="Object 2"/>
                      <p:cNvPicPr/>
                      <p:nvPr/>
                    </p:nvPicPr>
                    <p:blipFill>
                      <a:blip r:embed="rId8"/>
                      <a:stretch>
                        <a:fillRect/>
                      </a:stretch>
                    </p:blipFill>
                    <p:spPr>
                      <a:xfrm>
                        <a:off x="4662" y="2154339"/>
                        <a:ext cx="3263309" cy="2595474"/>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1465830434"/>
              </p:ext>
            </p:extLst>
          </p:nvPr>
        </p:nvGraphicFramePr>
        <p:xfrm>
          <a:off x="3432446" y="1079655"/>
          <a:ext cx="1459723" cy="2385513"/>
        </p:xfrm>
        <a:graphic>
          <a:graphicData uri="http://schemas.openxmlformats.org/presentationml/2006/ole">
            <mc:AlternateContent xmlns:mc="http://schemas.openxmlformats.org/markup-compatibility/2006">
              <mc:Choice xmlns:v="urn:schemas-microsoft-com:vml" Requires="v">
                <p:oleObj name="Prism 9" r:id="rId9" imgW="2023242" imgH="3305953" progId="Prism9.Document">
                  <p:embed/>
                </p:oleObj>
              </mc:Choice>
              <mc:Fallback>
                <p:oleObj name="Prism 9" r:id="rId9" imgW="2023242" imgH="3305953" progId="Prism9.Document">
                  <p:embed/>
                  <p:pic>
                    <p:nvPicPr>
                      <p:cNvPr id="6" name="Object 5"/>
                      <p:cNvPicPr/>
                      <p:nvPr/>
                    </p:nvPicPr>
                    <p:blipFill>
                      <a:blip r:embed="rId10"/>
                      <a:stretch>
                        <a:fillRect/>
                      </a:stretch>
                    </p:blipFill>
                    <p:spPr>
                      <a:xfrm>
                        <a:off x="3432446" y="1079655"/>
                        <a:ext cx="1459723" cy="2385513"/>
                      </a:xfrm>
                      <a:prstGeom prst="rect">
                        <a:avLst/>
                      </a:prstGeom>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2962984111"/>
              </p:ext>
            </p:extLst>
          </p:nvPr>
        </p:nvGraphicFramePr>
        <p:xfrm>
          <a:off x="3344556" y="3477901"/>
          <a:ext cx="2296632" cy="2583847"/>
        </p:xfrm>
        <a:graphic>
          <a:graphicData uri="http://schemas.openxmlformats.org/presentationml/2006/ole">
            <mc:AlternateContent xmlns:mc="http://schemas.openxmlformats.org/markup-compatibility/2006">
              <mc:Choice xmlns:v="urn:schemas-microsoft-com:vml" Requires="v">
                <p:oleObj name="Prism 9" r:id="rId11" imgW="3326574" imgH="3741970" progId="Prism9.Document">
                  <p:embed/>
                </p:oleObj>
              </mc:Choice>
              <mc:Fallback>
                <p:oleObj name="Prism 9" r:id="rId11" imgW="3326574" imgH="3741970" progId="Prism9.Document">
                  <p:embed/>
                  <p:pic>
                    <p:nvPicPr>
                      <p:cNvPr id="6" name="Object 5"/>
                      <p:cNvPicPr/>
                      <p:nvPr/>
                    </p:nvPicPr>
                    <p:blipFill>
                      <a:blip r:embed="rId12"/>
                      <a:stretch>
                        <a:fillRect/>
                      </a:stretch>
                    </p:blipFill>
                    <p:spPr>
                      <a:xfrm>
                        <a:off x="3344556" y="3477901"/>
                        <a:ext cx="2296632" cy="2583847"/>
                      </a:xfrm>
                      <a:prstGeom prst="rect">
                        <a:avLst/>
                      </a:prstGeom>
                    </p:spPr>
                  </p:pic>
                </p:oleObj>
              </mc:Fallback>
            </mc:AlternateContent>
          </a:graphicData>
        </a:graphic>
      </p:graphicFrame>
      <p:sp>
        <p:nvSpPr>
          <p:cNvPr id="20" name="TextBox 19"/>
          <p:cNvSpPr txBox="1"/>
          <p:nvPr/>
        </p:nvSpPr>
        <p:spPr>
          <a:xfrm>
            <a:off x="3798306" y="780638"/>
            <a:ext cx="1679713" cy="261610"/>
          </a:xfrm>
          <a:prstGeom prst="rect">
            <a:avLst/>
          </a:prstGeom>
          <a:noFill/>
        </p:spPr>
        <p:txBody>
          <a:bodyPr wrap="square" rtlCol="0">
            <a:spAutoFit/>
          </a:bodyPr>
          <a:lstStyle/>
          <a:p>
            <a:r>
              <a:rPr lang="en-US" sz="1100" dirty="0"/>
              <a:t>* P &lt; 0.0001</a:t>
            </a:r>
            <a:endParaRPr lang="en-AU" sz="1100" dirty="0"/>
          </a:p>
        </p:txBody>
      </p:sp>
      <p:graphicFrame>
        <p:nvGraphicFramePr>
          <p:cNvPr id="21" name="Object 20"/>
          <p:cNvGraphicFramePr>
            <a:graphicFrameLocks noChangeAspect="1"/>
          </p:cNvGraphicFramePr>
          <p:nvPr>
            <p:extLst>
              <p:ext uri="{D42A27DB-BD31-4B8C-83A1-F6EECF244321}">
                <p14:modId xmlns:p14="http://schemas.microsoft.com/office/powerpoint/2010/main" val="256247442"/>
              </p:ext>
            </p:extLst>
          </p:nvPr>
        </p:nvGraphicFramePr>
        <p:xfrm>
          <a:off x="5843298" y="3556704"/>
          <a:ext cx="2934584" cy="2505044"/>
        </p:xfrm>
        <a:graphic>
          <a:graphicData uri="http://schemas.openxmlformats.org/presentationml/2006/ole">
            <mc:AlternateContent xmlns:mc="http://schemas.openxmlformats.org/markup-compatibility/2006">
              <mc:Choice xmlns:v="urn:schemas-microsoft-com:vml" Requires="v">
                <p:oleObj name="Prism 9" r:id="rId13" imgW="3872539" imgH="3305953" progId="Prism9.Document">
                  <p:embed/>
                </p:oleObj>
              </mc:Choice>
              <mc:Fallback>
                <p:oleObj name="Prism 9" r:id="rId13" imgW="3872539" imgH="3305953" progId="Prism9.Document">
                  <p:embed/>
                  <p:pic>
                    <p:nvPicPr>
                      <p:cNvPr id="3" name="Object 2"/>
                      <p:cNvPicPr/>
                      <p:nvPr/>
                    </p:nvPicPr>
                    <p:blipFill>
                      <a:blip r:embed="rId14"/>
                      <a:stretch>
                        <a:fillRect/>
                      </a:stretch>
                    </p:blipFill>
                    <p:spPr>
                      <a:xfrm>
                        <a:off x="5843298" y="3556704"/>
                        <a:ext cx="2934584" cy="2505044"/>
                      </a:xfrm>
                      <a:prstGeom prst="rect">
                        <a:avLst/>
                      </a:prstGeom>
                    </p:spPr>
                  </p:pic>
                </p:oleObj>
              </mc:Fallback>
            </mc:AlternateContent>
          </a:graphicData>
        </a:graphic>
      </p:graphicFrame>
      <p:sp>
        <p:nvSpPr>
          <p:cNvPr id="25" name="TextBox 24"/>
          <p:cNvSpPr txBox="1"/>
          <p:nvPr/>
        </p:nvSpPr>
        <p:spPr>
          <a:xfrm>
            <a:off x="7188200" y="3759401"/>
            <a:ext cx="2499360" cy="430887"/>
          </a:xfrm>
          <a:prstGeom prst="rect">
            <a:avLst/>
          </a:prstGeom>
          <a:noFill/>
        </p:spPr>
        <p:txBody>
          <a:bodyPr wrap="square" rtlCol="0">
            <a:spAutoFit/>
          </a:bodyPr>
          <a:lstStyle/>
          <a:p>
            <a:r>
              <a:rPr lang="en-US" sz="1050" dirty="0"/>
              <a:t>R</a:t>
            </a:r>
            <a:r>
              <a:rPr lang="en-US" sz="1050" baseline="30000" dirty="0"/>
              <a:t>2</a:t>
            </a:r>
            <a:r>
              <a:rPr lang="en-US" sz="1050" dirty="0"/>
              <a:t> = 0.1401</a:t>
            </a:r>
          </a:p>
          <a:p>
            <a:r>
              <a:rPr lang="en-US" sz="1050" dirty="0"/>
              <a:t>P &lt; 0.0001</a:t>
            </a:r>
          </a:p>
        </p:txBody>
      </p:sp>
      <p:graphicFrame>
        <p:nvGraphicFramePr>
          <p:cNvPr id="26" name="Content Placeholder 3"/>
          <p:cNvGraphicFramePr>
            <a:graphicFrameLocks/>
          </p:cNvGraphicFramePr>
          <p:nvPr>
            <p:extLst>
              <p:ext uri="{D42A27DB-BD31-4B8C-83A1-F6EECF244321}">
                <p14:modId xmlns:p14="http://schemas.microsoft.com/office/powerpoint/2010/main" val="385882834"/>
              </p:ext>
            </p:extLst>
          </p:nvPr>
        </p:nvGraphicFramePr>
        <p:xfrm>
          <a:off x="5620078" y="1827787"/>
          <a:ext cx="3381024" cy="1283078"/>
        </p:xfrm>
        <a:graphic>
          <a:graphicData uri="http://schemas.openxmlformats.org/drawingml/2006/table">
            <a:tbl>
              <a:tblPr firstRow="1" bandRow="1">
                <a:tableStyleId>{5C22544A-7EE6-4342-B048-85BDC9FD1C3A}</a:tableStyleId>
              </a:tblPr>
              <a:tblGrid>
                <a:gridCol w="603956">
                  <a:extLst>
                    <a:ext uri="{9D8B030D-6E8A-4147-A177-3AD203B41FA5}">
                      <a16:colId xmlns:a16="http://schemas.microsoft.com/office/drawing/2014/main" val="2614232627"/>
                    </a:ext>
                  </a:extLst>
                </a:gridCol>
                <a:gridCol w="677333">
                  <a:extLst>
                    <a:ext uri="{9D8B030D-6E8A-4147-A177-3AD203B41FA5}">
                      <a16:colId xmlns:a16="http://schemas.microsoft.com/office/drawing/2014/main" val="2415460724"/>
                    </a:ext>
                  </a:extLst>
                </a:gridCol>
                <a:gridCol w="1006779">
                  <a:extLst>
                    <a:ext uri="{9D8B030D-6E8A-4147-A177-3AD203B41FA5}">
                      <a16:colId xmlns:a16="http://schemas.microsoft.com/office/drawing/2014/main" val="1137008430"/>
                    </a:ext>
                  </a:extLst>
                </a:gridCol>
                <a:gridCol w="1092956">
                  <a:extLst>
                    <a:ext uri="{9D8B030D-6E8A-4147-A177-3AD203B41FA5}">
                      <a16:colId xmlns:a16="http://schemas.microsoft.com/office/drawing/2014/main" val="3089094600"/>
                    </a:ext>
                  </a:extLst>
                </a:gridCol>
              </a:tblGrid>
              <a:tr h="508361">
                <a:tc>
                  <a:txBody>
                    <a:bodyPr/>
                    <a:lstStyle/>
                    <a:p>
                      <a:pPr algn="ctr"/>
                      <a:r>
                        <a:rPr lang="en-US" sz="1000" dirty="0">
                          <a:solidFill>
                            <a:schemeClr val="tx1"/>
                          </a:solidFill>
                        </a:rPr>
                        <a:t>Gender</a:t>
                      </a:r>
                      <a:endParaRPr lang="en-AU" sz="1000" dirty="0">
                        <a:solidFill>
                          <a:schemeClr val="tx1"/>
                        </a:solidFill>
                      </a:endParaRPr>
                    </a:p>
                  </a:txBody>
                  <a:tcPr/>
                </a:tc>
                <a:tc>
                  <a:txBody>
                    <a:bodyPr/>
                    <a:lstStyle/>
                    <a:p>
                      <a:pPr algn="ctr"/>
                      <a:r>
                        <a:rPr lang="en-US" altLang="zh-CN" sz="1000" baseline="0" dirty="0">
                          <a:solidFill>
                            <a:schemeClr val="tx1"/>
                          </a:solidFill>
                        </a:rPr>
                        <a:t># of </a:t>
                      </a:r>
                      <a:r>
                        <a:rPr lang="en-US" sz="1000" baseline="0" dirty="0">
                          <a:solidFill>
                            <a:schemeClr val="tx1"/>
                          </a:solidFill>
                        </a:rPr>
                        <a:t>Injury</a:t>
                      </a:r>
                      <a:endParaRPr lang="en-AU" sz="1000" baseline="0" dirty="0">
                        <a:solidFill>
                          <a:schemeClr val="tx1"/>
                        </a:solidFill>
                      </a:endParaRPr>
                    </a:p>
                  </a:txBody>
                  <a:tcPr/>
                </a:tc>
                <a:tc>
                  <a:txBody>
                    <a:bodyPr/>
                    <a:lstStyle/>
                    <a:p>
                      <a:pPr algn="ctr"/>
                      <a:r>
                        <a:rPr lang="en-US" sz="1000" baseline="0" dirty="0">
                          <a:solidFill>
                            <a:schemeClr val="tx1"/>
                          </a:solidFill>
                        </a:rPr>
                        <a:t># of participants</a:t>
                      </a:r>
                      <a:endParaRPr lang="en-AU" sz="1000" baseline="0" dirty="0">
                        <a:solidFill>
                          <a:schemeClr val="tx1"/>
                        </a:solidFill>
                      </a:endParaRPr>
                    </a:p>
                  </a:txBody>
                  <a:tcPr/>
                </a:tc>
                <a:tc>
                  <a:txBody>
                    <a:bodyPr/>
                    <a:lstStyle/>
                    <a:p>
                      <a:pPr algn="ctr"/>
                      <a:r>
                        <a:rPr lang="en-US" sz="1000" baseline="0" dirty="0">
                          <a:solidFill>
                            <a:schemeClr val="tx1"/>
                          </a:solidFill>
                        </a:rPr>
                        <a:t>% Injury</a:t>
                      </a:r>
                      <a:endParaRPr lang="en-AU" sz="1000" baseline="0" dirty="0">
                        <a:solidFill>
                          <a:schemeClr val="tx1"/>
                        </a:solidFill>
                      </a:endParaRPr>
                    </a:p>
                  </a:txBody>
                  <a:tcPr/>
                </a:tc>
                <a:extLst>
                  <a:ext uri="{0D108BD9-81ED-4DB2-BD59-A6C34878D82A}">
                    <a16:rowId xmlns:a16="http://schemas.microsoft.com/office/drawing/2014/main" val="2868960016"/>
                  </a:ext>
                </a:extLst>
              </a:tr>
              <a:tr h="258239">
                <a:tc>
                  <a:txBody>
                    <a:bodyPr/>
                    <a:lstStyle/>
                    <a:p>
                      <a:pPr algn="ctr"/>
                      <a:r>
                        <a:rPr lang="en-US" sz="1000" dirty="0"/>
                        <a:t>Female</a:t>
                      </a:r>
                      <a:endParaRPr lang="en-AU" sz="1000" dirty="0"/>
                    </a:p>
                  </a:txBody>
                  <a:tcPr/>
                </a:tc>
                <a:tc>
                  <a:txBody>
                    <a:bodyPr/>
                    <a:lstStyle/>
                    <a:p>
                      <a:pPr algn="ctr"/>
                      <a:r>
                        <a:rPr lang="en-US" sz="1000" dirty="0"/>
                        <a:t>61</a:t>
                      </a:r>
                      <a:endParaRPr lang="en-AU" sz="1000" dirty="0"/>
                    </a:p>
                  </a:txBody>
                  <a:tcPr/>
                </a:tc>
                <a:tc>
                  <a:txBody>
                    <a:bodyPr/>
                    <a:lstStyle/>
                    <a:p>
                      <a:pPr marL="0" algn="ctr" defTabSz="914400" rtl="0" eaLnBrk="1" latinLnBrk="0" hangingPunct="1"/>
                      <a:r>
                        <a:rPr lang="en-US" sz="1000" kern="1200" dirty="0">
                          <a:solidFill>
                            <a:schemeClr val="dk1"/>
                          </a:solidFill>
                          <a:latin typeface="+mn-lt"/>
                          <a:ea typeface="+mn-ea"/>
                          <a:cs typeface="+mn-cs"/>
                        </a:rPr>
                        <a:t>264</a:t>
                      </a:r>
                      <a:endParaRPr lang="en-AU" sz="1000" kern="1200" dirty="0">
                        <a:solidFill>
                          <a:schemeClr val="dk1"/>
                        </a:solidFill>
                        <a:latin typeface="+mn-lt"/>
                        <a:ea typeface="+mn-ea"/>
                        <a:cs typeface="+mn-cs"/>
                      </a:endParaRPr>
                    </a:p>
                  </a:txBody>
                  <a:tcPr/>
                </a:tc>
                <a:tc>
                  <a:txBody>
                    <a:bodyPr/>
                    <a:lstStyle/>
                    <a:p>
                      <a:pPr algn="ctr"/>
                      <a:r>
                        <a:rPr lang="en-US" sz="1000" dirty="0"/>
                        <a:t>23.1%</a:t>
                      </a:r>
                      <a:endParaRPr lang="en-AU" sz="1000" dirty="0"/>
                    </a:p>
                  </a:txBody>
                  <a:tcPr/>
                </a:tc>
                <a:extLst>
                  <a:ext uri="{0D108BD9-81ED-4DB2-BD59-A6C34878D82A}">
                    <a16:rowId xmlns:a16="http://schemas.microsoft.com/office/drawing/2014/main" val="526944580"/>
                  </a:ext>
                </a:extLst>
              </a:tr>
              <a:tr h="258239">
                <a:tc>
                  <a:txBody>
                    <a:bodyPr/>
                    <a:lstStyle/>
                    <a:p>
                      <a:pPr algn="ctr"/>
                      <a:r>
                        <a:rPr lang="en-US" sz="1000" dirty="0"/>
                        <a:t>Male</a:t>
                      </a:r>
                      <a:endParaRPr lang="en-AU" sz="1000" dirty="0"/>
                    </a:p>
                  </a:txBody>
                  <a:tcPr/>
                </a:tc>
                <a:tc>
                  <a:txBody>
                    <a:bodyPr/>
                    <a:lstStyle/>
                    <a:p>
                      <a:pPr algn="ctr"/>
                      <a:r>
                        <a:rPr lang="en-US" sz="1000" dirty="0"/>
                        <a:t>111</a:t>
                      </a:r>
                      <a:endParaRPr lang="en-AU" sz="1000" dirty="0"/>
                    </a:p>
                  </a:txBody>
                  <a:tcPr/>
                </a:tc>
                <a:tc>
                  <a:txBody>
                    <a:bodyPr/>
                    <a:lstStyle/>
                    <a:p>
                      <a:pPr marL="0" algn="ctr" defTabSz="914400" rtl="0" eaLnBrk="1" latinLnBrk="0" hangingPunct="1"/>
                      <a:r>
                        <a:rPr lang="en-US" sz="1000" kern="1200" dirty="0">
                          <a:solidFill>
                            <a:schemeClr val="dk1"/>
                          </a:solidFill>
                          <a:latin typeface="+mn-lt"/>
                          <a:ea typeface="+mn-ea"/>
                          <a:cs typeface="+mn-cs"/>
                        </a:rPr>
                        <a:t>1318</a:t>
                      </a:r>
                      <a:endParaRPr lang="en-AU" sz="10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t>8.4%</a:t>
                      </a:r>
                      <a:endParaRPr lang="en-AU" sz="1000" dirty="0"/>
                    </a:p>
                  </a:txBody>
                  <a:tcPr/>
                </a:tc>
                <a:extLst>
                  <a:ext uri="{0D108BD9-81ED-4DB2-BD59-A6C34878D82A}">
                    <a16:rowId xmlns:a16="http://schemas.microsoft.com/office/drawing/2014/main" val="3107563326"/>
                  </a:ext>
                </a:extLst>
              </a:tr>
              <a:tr h="258239">
                <a:tc>
                  <a:txBody>
                    <a:bodyPr/>
                    <a:lstStyle/>
                    <a:p>
                      <a:pPr algn="ctr"/>
                      <a:r>
                        <a:rPr lang="en-US" sz="1000" dirty="0"/>
                        <a:t>Total</a:t>
                      </a:r>
                      <a:endParaRPr lang="en-AU" sz="1000" dirty="0"/>
                    </a:p>
                  </a:txBody>
                  <a:tcPr/>
                </a:tc>
                <a:tc>
                  <a:txBody>
                    <a:bodyPr/>
                    <a:lstStyle/>
                    <a:p>
                      <a:pPr algn="ctr"/>
                      <a:r>
                        <a:rPr lang="en-US" sz="1000" dirty="0"/>
                        <a:t>172</a:t>
                      </a:r>
                      <a:endParaRPr lang="en-AU" sz="1000" dirty="0"/>
                    </a:p>
                  </a:txBody>
                  <a:tcPr/>
                </a:tc>
                <a:tc>
                  <a:txBody>
                    <a:bodyPr/>
                    <a:lstStyle/>
                    <a:p>
                      <a:pPr marL="0" algn="ctr" defTabSz="914400" rtl="0" eaLnBrk="1" latinLnBrk="0" hangingPunct="1"/>
                      <a:r>
                        <a:rPr lang="en-US" sz="1000" kern="1200" dirty="0">
                          <a:solidFill>
                            <a:schemeClr val="dk1"/>
                          </a:solidFill>
                          <a:latin typeface="+mn-lt"/>
                          <a:ea typeface="+mn-ea"/>
                          <a:cs typeface="+mn-cs"/>
                        </a:rPr>
                        <a:t>1582</a:t>
                      </a:r>
                      <a:endParaRPr lang="en-AU" sz="10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t>10.9%</a:t>
                      </a:r>
                      <a:endParaRPr lang="en-AU" sz="1000" dirty="0"/>
                    </a:p>
                  </a:txBody>
                  <a:tcPr/>
                </a:tc>
                <a:extLst>
                  <a:ext uri="{0D108BD9-81ED-4DB2-BD59-A6C34878D82A}">
                    <a16:rowId xmlns:a16="http://schemas.microsoft.com/office/drawing/2014/main" val="524175813"/>
                  </a:ext>
                </a:extLst>
              </a:tr>
            </a:tbl>
          </a:graphicData>
        </a:graphic>
      </p:graphicFrame>
      <p:sp>
        <p:nvSpPr>
          <p:cNvPr id="4" name="Rectangle 3"/>
          <p:cNvSpPr/>
          <p:nvPr/>
        </p:nvSpPr>
        <p:spPr>
          <a:xfrm>
            <a:off x="7896579" y="2348090"/>
            <a:ext cx="1093235" cy="47977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9323111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1811</TotalTime>
  <Words>587</Words>
  <Application>Microsoft Macintosh PowerPoint</Application>
  <PresentationFormat>On-screen Show (4:3)</PresentationFormat>
  <Paragraphs>70</Paragraphs>
  <Slides>3</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9" baseType="lpstr">
      <vt:lpstr>Arial</vt:lpstr>
      <vt:lpstr>Calibri</vt:lpstr>
      <vt:lpstr>Calibri Light</vt:lpstr>
      <vt:lpstr>Georgia</vt:lpstr>
      <vt:lpstr>Office Theme</vt:lpstr>
      <vt:lpstr>Prism 9</vt:lpstr>
      <vt:lpstr>PowerPoint Presentation</vt:lpstr>
      <vt:lpstr>PowerPoint Presentation</vt:lpstr>
      <vt:lpstr>PowerPoint Presentation</vt:lpstr>
    </vt:vector>
  </TitlesOfParts>
  <Company>Defence Science and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Headley, Lisa</dc:creator>
  <cp:lastModifiedBy>David Bishop</cp:lastModifiedBy>
  <cp:revision>64</cp:revision>
  <dcterms:created xsi:type="dcterms:W3CDTF">2020-10-20T23:56:55Z</dcterms:created>
  <dcterms:modified xsi:type="dcterms:W3CDTF">2022-11-11T04:11:11Z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BW3799916</vt:lpwstr>
  </property>
  <property fmtid="{D5CDD505-2E9C-101B-9397-08002B2CF9AE}" pid="4" name="Objective-Title">
    <vt:lpwstr>Combat genes  -  2022</vt:lpwstr>
  </property>
  <property fmtid="{D5CDD505-2E9C-101B-9397-08002B2CF9AE}" pid="5" name="Objective-Comment">
    <vt:lpwstr/>
  </property>
  <property fmtid="{D5CDD505-2E9C-101B-9397-08002B2CF9AE}" pid="6" name="Objective-CreationStamp">
    <vt:filetime>2022-11-14T23:57:40Z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2022-11-14T23:57:40Z</vt:filetime>
  </property>
  <property fmtid="{D5CDD505-2E9C-101B-9397-08002B2CF9AE}" pid="10" name="Objective-ModificationStamp">
    <vt:filetime>2022-11-14T23:57:47Z</vt:filetime>
  </property>
  <property fmtid="{D5CDD505-2E9C-101B-9397-08002B2CF9AE}" pid="11" name="Objective-Owner">
    <vt:lpwstr>Headley, Lisa MRS (DST Group)</vt:lpwstr>
  </property>
  <property fmtid="{D5CDD505-2E9C-101B-9397-08002B2CF9AE}" pid="12" name="Objective-Path">
    <vt:lpwstr>Objective Global Folder - PROD:Defence Business Units:Defence Science and Technology Group:LD : DSTG Land Division:10 MSTC Human Systems Performance:RL HSP:Strategy:Human Performance AMLE:HPRnet:03. Program:Symposium:2022:Day 1 pressos:</vt:lpwstr>
  </property>
  <property fmtid="{D5CDD505-2E9C-101B-9397-08002B2CF9AE}" pid="13" name="Objective-Parent">
    <vt:lpwstr>Day 1 pressos</vt:lpwstr>
  </property>
  <property fmtid="{D5CDD505-2E9C-101B-9397-08002B2CF9AE}" pid="14" name="Objective-State">
    <vt:lpwstr>Published</vt:lpwstr>
  </property>
  <property fmtid="{D5CDD505-2E9C-101B-9397-08002B2CF9AE}" pid="15" name="Objective-Version">
    <vt:lpwstr>1.0</vt:lpwstr>
  </property>
  <property fmtid="{D5CDD505-2E9C-101B-9397-08002B2CF9AE}" pid="16" name="Objective-VersionNumber">
    <vt:i4>1</vt:i4>
  </property>
  <property fmtid="{D5CDD505-2E9C-101B-9397-08002B2CF9AE}" pid="17" name="Objective-VersionComment">
    <vt:lpwstr>First version</vt:lpwstr>
  </property>
  <property fmtid="{D5CDD505-2E9C-101B-9397-08002B2CF9AE}" pid="18" name="Objective-FileNumber">
    <vt:lpwstr/>
  </property>
  <property fmtid="{D5CDD505-2E9C-101B-9397-08002B2CF9AE}" pid="19" name="Objective-Classification">
    <vt:lpwstr>[Inherited - Unclassified]</vt:lpwstr>
  </property>
  <property fmtid="{D5CDD505-2E9C-101B-9397-08002B2CF9AE}" pid="20" name="Objective-Caveats">
    <vt:lpwstr/>
  </property>
  <property fmtid="{D5CDD505-2E9C-101B-9397-08002B2CF9AE}" pid="21" name="Objective-Document Type [system]">
    <vt:lpwstr/>
  </property>
  <property fmtid="{D5CDD505-2E9C-101B-9397-08002B2CF9AE}" pid="22" name="MSIP_Label_d7dc88d9-fa17-47eb-a208-3e66f59d50e5_Enabled">
    <vt:lpwstr>true</vt:lpwstr>
  </property>
  <property fmtid="{D5CDD505-2E9C-101B-9397-08002B2CF9AE}" pid="23" name="MSIP_Label_d7dc88d9-fa17-47eb-a208-3e66f59d50e5_SetDate">
    <vt:lpwstr>2021-09-28T00:22:02Z</vt:lpwstr>
  </property>
  <property fmtid="{D5CDD505-2E9C-101B-9397-08002B2CF9AE}" pid="24" name="MSIP_Label_d7dc88d9-fa17-47eb-a208-3e66f59d50e5_Method">
    <vt:lpwstr>Standard</vt:lpwstr>
  </property>
  <property fmtid="{D5CDD505-2E9C-101B-9397-08002B2CF9AE}" pid="25" name="MSIP_Label_d7dc88d9-fa17-47eb-a208-3e66f59d50e5_Name">
    <vt:lpwstr>Internal</vt:lpwstr>
  </property>
  <property fmtid="{D5CDD505-2E9C-101B-9397-08002B2CF9AE}" pid="26" name="MSIP_Label_d7dc88d9-fa17-47eb-a208-3e66f59d50e5_SiteId">
    <vt:lpwstr>d51ba343-9258-4ea6-9907-426d8c84ec12</vt:lpwstr>
  </property>
  <property fmtid="{D5CDD505-2E9C-101B-9397-08002B2CF9AE}" pid="27" name="MSIP_Label_d7dc88d9-fa17-47eb-a208-3e66f59d50e5_ActionId">
    <vt:lpwstr>e0e5cbb1-65c3-4d54-9fd5-28782d075192</vt:lpwstr>
  </property>
  <property fmtid="{D5CDD505-2E9C-101B-9397-08002B2CF9AE}" pid="28" name="MSIP_Label_d7dc88d9-fa17-47eb-a208-3e66f59d50e5_ContentBits">
    <vt:lpwstr>0</vt:lpwstr>
  </property>
  <property fmtid="{D5CDD505-2E9C-101B-9397-08002B2CF9AE}" pid="29" name="Objective-Reason for Security Classification Change [system]">
    <vt:lpwstr/>
  </property>
</Properties>
</file>