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avi" ContentType="video/avi"/>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 id="2147483754" r:id="rId2"/>
    <p:sldMasterId id="2147483766" r:id="rId3"/>
  </p:sldMasterIdLst>
  <p:notesMasterIdLst>
    <p:notesMasterId r:id="rId59"/>
  </p:notesMasterIdLst>
  <p:handoutMasterIdLst>
    <p:handoutMasterId r:id="rId60"/>
  </p:handoutMasterIdLst>
  <p:sldIdLst>
    <p:sldId id="311" r:id="rId4"/>
    <p:sldId id="433" r:id="rId5"/>
    <p:sldId id="475" r:id="rId6"/>
    <p:sldId id="488" r:id="rId7"/>
    <p:sldId id="451" r:id="rId8"/>
    <p:sldId id="489" r:id="rId9"/>
    <p:sldId id="490" r:id="rId10"/>
    <p:sldId id="491" r:id="rId11"/>
    <p:sldId id="424" r:id="rId12"/>
    <p:sldId id="346" r:id="rId13"/>
    <p:sldId id="330" r:id="rId14"/>
    <p:sldId id="347" r:id="rId15"/>
    <p:sldId id="447" r:id="rId16"/>
    <p:sldId id="450" r:id="rId17"/>
    <p:sldId id="422" r:id="rId18"/>
    <p:sldId id="474" r:id="rId19"/>
    <p:sldId id="435" r:id="rId20"/>
    <p:sldId id="436" r:id="rId21"/>
    <p:sldId id="437" r:id="rId22"/>
    <p:sldId id="427" r:id="rId23"/>
    <p:sldId id="414" r:id="rId24"/>
    <p:sldId id="438" r:id="rId25"/>
    <p:sldId id="439" r:id="rId26"/>
    <p:sldId id="441" r:id="rId27"/>
    <p:sldId id="476" r:id="rId28"/>
    <p:sldId id="350" r:id="rId29"/>
    <p:sldId id="468" r:id="rId30"/>
    <p:sldId id="469" r:id="rId31"/>
    <p:sldId id="470" r:id="rId32"/>
    <p:sldId id="471" r:id="rId33"/>
    <p:sldId id="472" r:id="rId34"/>
    <p:sldId id="463" r:id="rId35"/>
    <p:sldId id="464" r:id="rId36"/>
    <p:sldId id="465" r:id="rId37"/>
    <p:sldId id="466" r:id="rId38"/>
    <p:sldId id="467" r:id="rId39"/>
    <p:sldId id="482" r:id="rId40"/>
    <p:sldId id="483" r:id="rId41"/>
    <p:sldId id="484" r:id="rId42"/>
    <p:sldId id="485" r:id="rId43"/>
    <p:sldId id="486" r:id="rId44"/>
    <p:sldId id="487" r:id="rId45"/>
    <p:sldId id="455" r:id="rId46"/>
    <p:sldId id="456" r:id="rId47"/>
    <p:sldId id="457" r:id="rId48"/>
    <p:sldId id="458" r:id="rId49"/>
    <p:sldId id="459" r:id="rId50"/>
    <p:sldId id="460" r:id="rId51"/>
    <p:sldId id="418" r:id="rId52"/>
    <p:sldId id="417" r:id="rId53"/>
    <p:sldId id="477" r:id="rId54"/>
    <p:sldId id="478" r:id="rId55"/>
    <p:sldId id="479" r:id="rId56"/>
    <p:sldId id="473" r:id="rId57"/>
    <p:sldId id="480" r:id="rId58"/>
  </p:sldIdLst>
  <p:sldSz cx="9144000" cy="6858000" type="screen4x3"/>
  <p:notesSz cx="7010400" cy="9296400"/>
  <p:defaultTextStyle>
    <a:defPPr>
      <a:defRPr lang="en-AU"/>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FF09"/>
    <a:srgbClr val="DFFF85"/>
    <a:srgbClr val="CCFF3B"/>
    <a:srgbClr val="DEFF81"/>
    <a:srgbClr val="E5FF9B"/>
    <a:srgbClr val="E9FFAB"/>
    <a:srgbClr val="EFFFC1"/>
    <a:srgbClr val="CCFF33"/>
    <a:srgbClr val="CAD9EC"/>
    <a:srgbClr val="ECF1F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81106" autoAdjust="0"/>
  </p:normalViewPr>
  <p:slideViewPr>
    <p:cSldViewPr snapToGrid="0">
      <p:cViewPr varScale="1">
        <p:scale>
          <a:sx n="153" d="100"/>
          <a:sy n="153" d="100"/>
        </p:scale>
        <p:origin x="-2334" y="-84"/>
      </p:cViewPr>
      <p:guideLst>
        <p:guide orient="horz" pos="2160"/>
        <p:guide pos="2577"/>
      </p:guideLst>
    </p:cSldViewPr>
  </p:slideViewPr>
  <p:notesTextViewPr>
    <p:cViewPr>
      <p:scale>
        <a:sx n="1" d="1"/>
        <a:sy n="1" d="1"/>
      </p:scale>
      <p:origin x="0" y="0"/>
    </p:cViewPr>
  </p:notesTextViewPr>
  <p:sorterViewPr>
    <p:cViewPr>
      <p:scale>
        <a:sx n="100" d="100"/>
        <a:sy n="100" d="100"/>
      </p:scale>
      <p:origin x="0" y="5010"/>
    </p:cViewPr>
  </p:sorterViewPr>
  <p:notesViewPr>
    <p:cSldViewPr snapToGrid="0">
      <p:cViewPr varScale="1">
        <p:scale>
          <a:sx n="90" d="100"/>
          <a:sy n="90" d="100"/>
        </p:scale>
        <p:origin x="-2316" y="-126"/>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 Id="rId4" Type="http://schemas.openxmlformats.org/officeDocument/2006/relationships/image" Target="../media/image4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 Id="rId4"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1AC767-15A6-4250-B68D-6FED67B2FA39}"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AU"/>
        </a:p>
      </dgm:t>
    </dgm:pt>
    <dgm:pt modelId="{C0C4988D-EFE6-4CEF-B37C-320A7D120130}">
      <dgm:prSet phldrT="[Text]" custT="1"/>
      <dgm:spPr>
        <a:solidFill>
          <a:srgbClr val="FFC000"/>
        </a:solidFill>
      </dgm:spPr>
      <dgm:t>
        <a:bodyPr/>
        <a:lstStyle/>
        <a:p>
          <a:pPr>
            <a:spcAft>
              <a:spcPts val="0"/>
            </a:spcAft>
          </a:pPr>
          <a:r>
            <a:rPr lang="en-AU" sz="2000" b="1" dirty="0" smtClean="0">
              <a:solidFill>
                <a:schemeClr val="tx1"/>
              </a:solidFill>
            </a:rPr>
            <a:t>Human-Machine Integration</a:t>
          </a:r>
          <a:endParaRPr lang="en-AU" sz="2000" b="1" dirty="0">
            <a:solidFill>
              <a:schemeClr val="tx1"/>
            </a:solidFill>
          </a:endParaRPr>
        </a:p>
      </dgm:t>
    </dgm:pt>
    <dgm:pt modelId="{FC79BB46-0497-4314-8311-485FE7DD56A6}" type="parTrans" cxnId="{2FFBC69F-6AF5-4C7C-B0A3-47FC48278140}">
      <dgm:prSet/>
      <dgm:spPr/>
      <dgm:t>
        <a:bodyPr/>
        <a:lstStyle/>
        <a:p>
          <a:endParaRPr lang="en-AU" sz="2400"/>
        </a:p>
      </dgm:t>
    </dgm:pt>
    <dgm:pt modelId="{6F549195-A77F-4BB3-A0B7-38CC3D077179}" type="sibTrans" cxnId="{2FFBC69F-6AF5-4C7C-B0A3-47FC48278140}">
      <dgm:prSet/>
      <dgm:spPr/>
      <dgm:t>
        <a:bodyPr/>
        <a:lstStyle/>
        <a:p>
          <a:endParaRPr lang="en-AU" sz="2400"/>
        </a:p>
      </dgm:t>
    </dgm:pt>
    <dgm:pt modelId="{1BB4D710-5BA7-4430-9E2B-FF5414D81F82}">
      <dgm:prSet phldrT="[Text]" custT="1"/>
      <dgm:spPr>
        <a:solidFill>
          <a:srgbClr val="FFC000"/>
        </a:solidFill>
      </dgm:spPr>
      <dgm:t>
        <a:bodyPr/>
        <a:lstStyle/>
        <a:p>
          <a:pPr>
            <a:spcAft>
              <a:spcPts val="0"/>
            </a:spcAft>
          </a:pPr>
          <a:r>
            <a:rPr lang="en-AU" sz="1600" dirty="0" smtClean="0">
              <a:solidFill>
                <a:schemeClr val="tx1"/>
              </a:solidFill>
            </a:rPr>
            <a:t>Human-autonomy team  (HAT) effectiveness</a:t>
          </a:r>
          <a:endParaRPr lang="en-AU" sz="1600" dirty="0">
            <a:solidFill>
              <a:schemeClr val="tx1"/>
            </a:solidFill>
          </a:endParaRPr>
        </a:p>
      </dgm:t>
    </dgm:pt>
    <dgm:pt modelId="{BBDBFE3E-6B07-4FA7-8022-093172F3A5AB}" type="parTrans" cxnId="{4EB096FE-FD75-4B71-9C2C-D53C370B33B9}">
      <dgm:prSet/>
      <dgm:spPr/>
      <dgm:t>
        <a:bodyPr/>
        <a:lstStyle/>
        <a:p>
          <a:endParaRPr lang="en-AU" sz="2400"/>
        </a:p>
      </dgm:t>
    </dgm:pt>
    <dgm:pt modelId="{62EDB876-3C45-4C43-AC4B-50CC3587512F}" type="sibTrans" cxnId="{4EB096FE-FD75-4B71-9C2C-D53C370B33B9}">
      <dgm:prSet/>
      <dgm:spPr/>
      <dgm:t>
        <a:bodyPr/>
        <a:lstStyle/>
        <a:p>
          <a:endParaRPr lang="en-AU" sz="2400"/>
        </a:p>
      </dgm:t>
    </dgm:pt>
    <dgm:pt modelId="{9CF82C3B-1314-49B1-9526-78BD2DCB96B8}">
      <dgm:prSet phldrT="[Text]" custT="1"/>
      <dgm:spPr>
        <a:solidFill>
          <a:srgbClr val="FFC000"/>
        </a:solidFill>
      </dgm:spPr>
      <dgm:t>
        <a:bodyPr/>
        <a:lstStyle/>
        <a:p>
          <a:pPr>
            <a:spcAft>
              <a:spcPts val="0"/>
            </a:spcAft>
          </a:pPr>
          <a:r>
            <a:rPr lang="en-AU" sz="1600" dirty="0" smtClean="0">
              <a:solidFill>
                <a:schemeClr val="tx1"/>
              </a:solidFill>
            </a:rPr>
            <a:t>Legal decisions for autonomy</a:t>
          </a:r>
          <a:endParaRPr lang="en-AU" sz="1600" dirty="0">
            <a:solidFill>
              <a:schemeClr val="tx1"/>
            </a:solidFill>
          </a:endParaRPr>
        </a:p>
      </dgm:t>
    </dgm:pt>
    <dgm:pt modelId="{D4B061E8-FB8F-4CA9-A353-37A5091A5007}" type="parTrans" cxnId="{8F3E98E8-4C86-4270-A1FE-FF3BF094617D}">
      <dgm:prSet/>
      <dgm:spPr/>
      <dgm:t>
        <a:bodyPr/>
        <a:lstStyle/>
        <a:p>
          <a:endParaRPr lang="en-AU" sz="2400"/>
        </a:p>
      </dgm:t>
    </dgm:pt>
    <dgm:pt modelId="{EC8F8851-7B60-46B7-8409-960DDE9031AB}" type="sibTrans" cxnId="{8F3E98E8-4C86-4270-A1FE-FF3BF094617D}">
      <dgm:prSet/>
      <dgm:spPr/>
      <dgm:t>
        <a:bodyPr/>
        <a:lstStyle/>
        <a:p>
          <a:endParaRPr lang="en-AU" sz="2400"/>
        </a:p>
      </dgm:t>
    </dgm:pt>
    <dgm:pt modelId="{9CE24D04-AA03-4353-A16F-E9BEA770C20C}">
      <dgm:prSet phldrT="[Text]" custT="1"/>
      <dgm:spPr>
        <a:solidFill>
          <a:srgbClr val="00B0F0"/>
        </a:solidFill>
      </dgm:spPr>
      <dgm:t>
        <a:bodyPr/>
        <a:lstStyle/>
        <a:p>
          <a:pPr>
            <a:spcAft>
              <a:spcPts val="0"/>
            </a:spcAft>
          </a:pPr>
          <a:r>
            <a:rPr lang="en-AU" sz="2000" b="1" dirty="0" smtClean="0">
              <a:solidFill>
                <a:schemeClr val="tx1"/>
              </a:solidFill>
            </a:rPr>
            <a:t>High-level Autonomy</a:t>
          </a:r>
          <a:endParaRPr lang="en-AU" sz="2000" b="1" dirty="0">
            <a:solidFill>
              <a:schemeClr val="tx1"/>
            </a:solidFill>
          </a:endParaRPr>
        </a:p>
      </dgm:t>
    </dgm:pt>
    <dgm:pt modelId="{693B813C-CB38-41B4-8B1E-47AC9F6EE7FE}" type="parTrans" cxnId="{EC0CB0B5-D2E3-4C22-AF1C-0BFDD7F53A6E}">
      <dgm:prSet/>
      <dgm:spPr/>
      <dgm:t>
        <a:bodyPr/>
        <a:lstStyle/>
        <a:p>
          <a:endParaRPr lang="en-AU" sz="2400"/>
        </a:p>
      </dgm:t>
    </dgm:pt>
    <dgm:pt modelId="{0C232F6B-4BC7-4C82-987C-F61FFC05BA51}" type="sibTrans" cxnId="{EC0CB0B5-D2E3-4C22-AF1C-0BFDD7F53A6E}">
      <dgm:prSet/>
      <dgm:spPr/>
      <dgm:t>
        <a:bodyPr/>
        <a:lstStyle/>
        <a:p>
          <a:endParaRPr lang="en-AU" sz="2400"/>
        </a:p>
      </dgm:t>
    </dgm:pt>
    <dgm:pt modelId="{B7DC329E-6B38-4982-BBF4-377CBD206A0E}">
      <dgm:prSet phldrT="[Text]" custT="1"/>
      <dgm:spPr>
        <a:solidFill>
          <a:srgbClr val="00B0F0"/>
        </a:solidFill>
      </dgm:spPr>
      <dgm:t>
        <a:bodyPr/>
        <a:lstStyle/>
        <a:p>
          <a:pPr>
            <a:spcAft>
              <a:spcPts val="0"/>
            </a:spcAft>
          </a:pPr>
          <a:r>
            <a:rPr lang="en-AU" sz="1600" dirty="0" smtClean="0">
              <a:solidFill>
                <a:schemeClr val="tx1"/>
              </a:solidFill>
            </a:rPr>
            <a:t>Human-autonomy team (HAT) learning</a:t>
          </a:r>
          <a:endParaRPr lang="en-AU" sz="1600" dirty="0">
            <a:solidFill>
              <a:schemeClr val="tx1"/>
            </a:solidFill>
          </a:endParaRPr>
        </a:p>
      </dgm:t>
    </dgm:pt>
    <dgm:pt modelId="{FF897302-6A97-4789-9D3B-00569544E368}" type="parTrans" cxnId="{F91F7ECC-4A0F-4BB1-ACD7-4E1D11EDA7FB}">
      <dgm:prSet/>
      <dgm:spPr/>
      <dgm:t>
        <a:bodyPr/>
        <a:lstStyle/>
        <a:p>
          <a:endParaRPr lang="en-AU" sz="2400"/>
        </a:p>
      </dgm:t>
    </dgm:pt>
    <dgm:pt modelId="{FE2309A0-770E-4758-B856-FE52E6D25C43}" type="sibTrans" cxnId="{F91F7ECC-4A0F-4BB1-ACD7-4E1D11EDA7FB}">
      <dgm:prSet/>
      <dgm:spPr/>
      <dgm:t>
        <a:bodyPr/>
        <a:lstStyle/>
        <a:p>
          <a:endParaRPr lang="en-AU" sz="2400"/>
        </a:p>
      </dgm:t>
    </dgm:pt>
    <dgm:pt modelId="{4A427416-317B-4D6E-B3E6-5FE25C16992D}">
      <dgm:prSet phldrT="[Text]" custT="1"/>
      <dgm:spPr>
        <a:solidFill>
          <a:srgbClr val="00B0F0"/>
        </a:solidFill>
      </dgm:spPr>
      <dgm:t>
        <a:bodyPr/>
        <a:lstStyle/>
        <a:p>
          <a:pPr>
            <a:spcAft>
              <a:spcPts val="0"/>
            </a:spcAft>
          </a:pPr>
          <a:r>
            <a:rPr lang="en-AU" sz="1600" dirty="0" smtClean="0">
              <a:solidFill>
                <a:schemeClr val="tx1"/>
              </a:solidFill>
            </a:rPr>
            <a:t>Non-stationary planning</a:t>
          </a:r>
          <a:endParaRPr lang="en-AU" sz="1600" dirty="0">
            <a:solidFill>
              <a:schemeClr val="tx1"/>
            </a:solidFill>
          </a:endParaRPr>
        </a:p>
      </dgm:t>
    </dgm:pt>
    <dgm:pt modelId="{50AB66E8-2980-4699-A671-00D145475604}" type="parTrans" cxnId="{FA8E7058-57FE-4E7B-BBAF-F090630BD7D3}">
      <dgm:prSet/>
      <dgm:spPr/>
      <dgm:t>
        <a:bodyPr/>
        <a:lstStyle/>
        <a:p>
          <a:endParaRPr lang="en-AU" sz="2400"/>
        </a:p>
      </dgm:t>
    </dgm:pt>
    <dgm:pt modelId="{2068B07A-BEE6-4CD7-B118-A6AEBA6808EA}" type="sibTrans" cxnId="{FA8E7058-57FE-4E7B-BBAF-F090630BD7D3}">
      <dgm:prSet/>
      <dgm:spPr/>
      <dgm:t>
        <a:bodyPr/>
        <a:lstStyle/>
        <a:p>
          <a:endParaRPr lang="en-AU" sz="2400"/>
        </a:p>
      </dgm:t>
    </dgm:pt>
    <dgm:pt modelId="{1177660B-C7EB-4B33-ACF2-E64AF28E3847}">
      <dgm:prSet phldrT="[Text]" custT="1"/>
      <dgm:spPr>
        <a:solidFill>
          <a:srgbClr val="00B050"/>
        </a:solidFill>
      </dgm:spPr>
      <dgm:t>
        <a:bodyPr/>
        <a:lstStyle/>
        <a:p>
          <a:pPr>
            <a:spcAft>
              <a:spcPts val="0"/>
            </a:spcAft>
          </a:pPr>
          <a:r>
            <a:rPr lang="en-AU" sz="2000" b="1" dirty="0" smtClean="0">
              <a:solidFill>
                <a:schemeClr val="tx1"/>
              </a:solidFill>
            </a:rPr>
            <a:t>Machine-Machine Interaction</a:t>
          </a:r>
          <a:endParaRPr lang="en-AU" sz="2000" b="1" dirty="0">
            <a:solidFill>
              <a:schemeClr val="tx1"/>
            </a:solidFill>
          </a:endParaRPr>
        </a:p>
      </dgm:t>
    </dgm:pt>
    <dgm:pt modelId="{3F650EF5-A64C-476F-9A3E-820242F295A9}" type="parTrans" cxnId="{200C6979-3C61-4B7D-8A8E-5E321D91FE5B}">
      <dgm:prSet/>
      <dgm:spPr/>
      <dgm:t>
        <a:bodyPr/>
        <a:lstStyle/>
        <a:p>
          <a:endParaRPr lang="en-AU" sz="2400"/>
        </a:p>
      </dgm:t>
    </dgm:pt>
    <dgm:pt modelId="{A29CF000-11BF-4755-A8FC-CA76DD6399A4}" type="sibTrans" cxnId="{200C6979-3C61-4B7D-8A8E-5E321D91FE5B}">
      <dgm:prSet/>
      <dgm:spPr/>
      <dgm:t>
        <a:bodyPr/>
        <a:lstStyle/>
        <a:p>
          <a:endParaRPr lang="en-AU" sz="2400"/>
        </a:p>
      </dgm:t>
    </dgm:pt>
    <dgm:pt modelId="{38FF51DA-CC3F-469E-B701-B72768E7693D}">
      <dgm:prSet phldrT="[Text]" custT="1"/>
      <dgm:spPr>
        <a:solidFill>
          <a:srgbClr val="00B050"/>
        </a:solidFill>
      </dgm:spPr>
      <dgm:t>
        <a:bodyPr/>
        <a:lstStyle/>
        <a:p>
          <a:pPr>
            <a:spcAft>
              <a:spcPts val="0"/>
            </a:spcAft>
          </a:pPr>
          <a:r>
            <a:rPr lang="en-AU" sz="1600" dirty="0" smtClean="0">
              <a:solidFill>
                <a:schemeClr val="tx1"/>
              </a:solidFill>
            </a:rPr>
            <a:t>Coordinated delivery of effects</a:t>
          </a:r>
          <a:endParaRPr lang="en-AU" sz="1600" dirty="0">
            <a:solidFill>
              <a:schemeClr val="tx1"/>
            </a:solidFill>
          </a:endParaRPr>
        </a:p>
      </dgm:t>
    </dgm:pt>
    <dgm:pt modelId="{6BF08FA5-BF54-4D7C-91E7-D531404C2D0C}" type="parTrans" cxnId="{50743F18-BDC1-4675-9C75-332F55342CF4}">
      <dgm:prSet/>
      <dgm:spPr/>
      <dgm:t>
        <a:bodyPr/>
        <a:lstStyle/>
        <a:p>
          <a:endParaRPr lang="en-AU" sz="2400"/>
        </a:p>
      </dgm:t>
    </dgm:pt>
    <dgm:pt modelId="{203AD448-D516-45B3-9209-D066F27E6610}" type="sibTrans" cxnId="{50743F18-BDC1-4675-9C75-332F55342CF4}">
      <dgm:prSet/>
      <dgm:spPr/>
      <dgm:t>
        <a:bodyPr/>
        <a:lstStyle/>
        <a:p>
          <a:endParaRPr lang="en-AU" sz="2400"/>
        </a:p>
      </dgm:t>
    </dgm:pt>
    <dgm:pt modelId="{C21608A1-7E14-41C5-8140-F1BBAA48DAD2}">
      <dgm:prSet phldrT="[Text]" custT="1"/>
      <dgm:spPr>
        <a:solidFill>
          <a:srgbClr val="00B050"/>
        </a:solidFill>
      </dgm:spPr>
      <dgm:t>
        <a:bodyPr/>
        <a:lstStyle/>
        <a:p>
          <a:pPr>
            <a:spcAft>
              <a:spcPts val="0"/>
            </a:spcAft>
          </a:pPr>
          <a:r>
            <a:rPr lang="en-AU" sz="1600" dirty="0" smtClean="0">
              <a:solidFill>
                <a:schemeClr val="tx1"/>
              </a:solidFill>
            </a:rPr>
            <a:t>Evolution of swarm behaviours</a:t>
          </a:r>
          <a:endParaRPr lang="en-AU" sz="1600" dirty="0">
            <a:solidFill>
              <a:schemeClr val="tx1"/>
            </a:solidFill>
          </a:endParaRPr>
        </a:p>
      </dgm:t>
    </dgm:pt>
    <dgm:pt modelId="{3A527081-5FF7-4599-88BF-7D42CF4B02F1}" type="parTrans" cxnId="{68E185D7-9F4C-475E-AA26-E2F17D659318}">
      <dgm:prSet/>
      <dgm:spPr/>
      <dgm:t>
        <a:bodyPr/>
        <a:lstStyle/>
        <a:p>
          <a:endParaRPr lang="en-AU" sz="2400"/>
        </a:p>
      </dgm:t>
    </dgm:pt>
    <dgm:pt modelId="{CA9F2A06-818E-4C43-B5E2-0567D77CDB43}" type="sibTrans" cxnId="{68E185D7-9F4C-475E-AA26-E2F17D659318}">
      <dgm:prSet/>
      <dgm:spPr/>
      <dgm:t>
        <a:bodyPr/>
        <a:lstStyle/>
        <a:p>
          <a:endParaRPr lang="en-AU" sz="2400"/>
        </a:p>
      </dgm:t>
    </dgm:pt>
    <dgm:pt modelId="{1EC01ADF-DCE2-4A31-81A5-E4FAB46B1587}">
      <dgm:prSet phldrT="[Text]" custT="1"/>
      <dgm:spPr>
        <a:solidFill>
          <a:srgbClr val="FF0000"/>
        </a:solidFill>
      </dgm:spPr>
      <dgm:t>
        <a:bodyPr/>
        <a:lstStyle/>
        <a:p>
          <a:pPr>
            <a:spcAft>
              <a:spcPts val="0"/>
            </a:spcAft>
          </a:pPr>
          <a:r>
            <a:rPr lang="en-AU" sz="2000" b="1" dirty="0" smtClean="0">
              <a:solidFill>
                <a:schemeClr val="tx1"/>
              </a:solidFill>
            </a:rPr>
            <a:t>Embodied Autonomy</a:t>
          </a:r>
          <a:endParaRPr lang="en-AU" sz="2000" b="1" dirty="0">
            <a:solidFill>
              <a:schemeClr val="tx1"/>
            </a:solidFill>
          </a:endParaRPr>
        </a:p>
      </dgm:t>
    </dgm:pt>
    <dgm:pt modelId="{E09E1164-DC1A-49E3-8F97-B46993154974}" type="parTrans" cxnId="{2B32C5DA-2848-48D6-83E1-1D330B48F115}">
      <dgm:prSet/>
      <dgm:spPr/>
      <dgm:t>
        <a:bodyPr/>
        <a:lstStyle/>
        <a:p>
          <a:endParaRPr lang="en-AU" sz="2400"/>
        </a:p>
      </dgm:t>
    </dgm:pt>
    <dgm:pt modelId="{1BBD1B18-6920-4731-BE88-75C98EF8E51E}" type="sibTrans" cxnId="{2B32C5DA-2848-48D6-83E1-1D330B48F115}">
      <dgm:prSet/>
      <dgm:spPr/>
      <dgm:t>
        <a:bodyPr/>
        <a:lstStyle/>
        <a:p>
          <a:endParaRPr lang="en-AU" sz="2400"/>
        </a:p>
      </dgm:t>
    </dgm:pt>
    <dgm:pt modelId="{161A9466-DD09-4E07-8CEA-4AD2151FF1B6}">
      <dgm:prSet phldrT="[Text]" custT="1"/>
      <dgm:spPr>
        <a:solidFill>
          <a:srgbClr val="FF0000"/>
        </a:solidFill>
      </dgm:spPr>
      <dgm:t>
        <a:bodyPr/>
        <a:lstStyle/>
        <a:p>
          <a:pPr>
            <a:spcAft>
              <a:spcPts val="0"/>
            </a:spcAft>
          </a:pPr>
          <a:r>
            <a:rPr lang="en-AU" sz="1600" dirty="0" smtClean="0">
              <a:solidFill>
                <a:schemeClr val="tx1"/>
              </a:solidFill>
            </a:rPr>
            <a:t>Long range navigation for UAVs</a:t>
          </a:r>
          <a:endParaRPr lang="en-AU" sz="1600" dirty="0">
            <a:solidFill>
              <a:schemeClr val="tx1"/>
            </a:solidFill>
          </a:endParaRPr>
        </a:p>
      </dgm:t>
    </dgm:pt>
    <dgm:pt modelId="{E20CCC7C-19DF-4878-AAE6-19BC0FA19FE6}" type="parTrans" cxnId="{D0B70857-6C88-40E9-83E8-0044827A8978}">
      <dgm:prSet/>
      <dgm:spPr/>
      <dgm:t>
        <a:bodyPr/>
        <a:lstStyle/>
        <a:p>
          <a:endParaRPr lang="en-AU" sz="2400"/>
        </a:p>
      </dgm:t>
    </dgm:pt>
    <dgm:pt modelId="{62EB95C3-7B38-4C6F-AFC9-9B8510C39994}" type="sibTrans" cxnId="{D0B70857-6C88-40E9-83E8-0044827A8978}">
      <dgm:prSet/>
      <dgm:spPr/>
      <dgm:t>
        <a:bodyPr/>
        <a:lstStyle/>
        <a:p>
          <a:endParaRPr lang="en-AU" sz="2400"/>
        </a:p>
      </dgm:t>
    </dgm:pt>
    <dgm:pt modelId="{F1B005D5-4281-4047-9F0B-83ED717A7699}">
      <dgm:prSet phldrT="[Text]" custT="1"/>
      <dgm:spPr>
        <a:solidFill>
          <a:srgbClr val="FF0000"/>
        </a:solidFill>
      </dgm:spPr>
      <dgm:t>
        <a:bodyPr/>
        <a:lstStyle/>
        <a:p>
          <a:pPr>
            <a:spcAft>
              <a:spcPts val="0"/>
            </a:spcAft>
          </a:pPr>
          <a:r>
            <a:rPr lang="en-AU" sz="1600" dirty="0" smtClean="0">
              <a:solidFill>
                <a:schemeClr val="tx1"/>
              </a:solidFill>
            </a:rPr>
            <a:t>multi-modal autonomous systems for urban ops</a:t>
          </a:r>
          <a:endParaRPr lang="en-AU" sz="1600" dirty="0">
            <a:solidFill>
              <a:schemeClr val="tx1"/>
            </a:solidFill>
          </a:endParaRPr>
        </a:p>
      </dgm:t>
    </dgm:pt>
    <dgm:pt modelId="{4EFF5B95-64A3-4CD4-ACC6-6FB4B3B9DA91}" type="parTrans" cxnId="{E13D4FA9-6507-47F1-8AA9-DEEECC42B072}">
      <dgm:prSet/>
      <dgm:spPr/>
      <dgm:t>
        <a:bodyPr/>
        <a:lstStyle/>
        <a:p>
          <a:endParaRPr lang="en-AU" sz="2400"/>
        </a:p>
      </dgm:t>
    </dgm:pt>
    <dgm:pt modelId="{5E04BF49-2007-4059-867E-706C4F56E8C9}" type="sibTrans" cxnId="{E13D4FA9-6507-47F1-8AA9-DEEECC42B072}">
      <dgm:prSet/>
      <dgm:spPr/>
      <dgm:t>
        <a:bodyPr/>
        <a:lstStyle/>
        <a:p>
          <a:endParaRPr lang="en-AU" sz="2400"/>
        </a:p>
      </dgm:t>
    </dgm:pt>
    <dgm:pt modelId="{6F6E311E-1080-490E-BC4E-3FAF6ECB90DE}">
      <dgm:prSet phldrT="[Text]" custT="1"/>
      <dgm:spPr>
        <a:solidFill>
          <a:srgbClr val="FFC000"/>
        </a:solidFill>
      </dgm:spPr>
      <dgm:t>
        <a:bodyPr/>
        <a:lstStyle/>
        <a:p>
          <a:pPr>
            <a:spcAft>
              <a:spcPts val="0"/>
            </a:spcAft>
          </a:pPr>
          <a:r>
            <a:rPr lang="en-AU" sz="1600" dirty="0" smtClean="0">
              <a:solidFill>
                <a:schemeClr val="tx1"/>
              </a:solidFill>
            </a:rPr>
            <a:t>Socialised autonomy</a:t>
          </a:r>
          <a:endParaRPr lang="en-AU" sz="1600" dirty="0">
            <a:solidFill>
              <a:schemeClr val="tx1"/>
            </a:solidFill>
          </a:endParaRPr>
        </a:p>
      </dgm:t>
    </dgm:pt>
    <dgm:pt modelId="{E78A0A21-570A-4AA2-AB5B-F4E621817C9C}" type="parTrans" cxnId="{53A6C019-D963-40B6-A26E-D499A9627057}">
      <dgm:prSet/>
      <dgm:spPr/>
      <dgm:t>
        <a:bodyPr/>
        <a:lstStyle/>
        <a:p>
          <a:endParaRPr lang="en-AU" sz="2400"/>
        </a:p>
      </dgm:t>
    </dgm:pt>
    <dgm:pt modelId="{ABF7DCD2-2649-496A-A84F-EA713750BF2D}" type="sibTrans" cxnId="{53A6C019-D963-40B6-A26E-D499A9627057}">
      <dgm:prSet/>
      <dgm:spPr/>
      <dgm:t>
        <a:bodyPr/>
        <a:lstStyle/>
        <a:p>
          <a:endParaRPr lang="en-AU" sz="2400"/>
        </a:p>
      </dgm:t>
    </dgm:pt>
    <dgm:pt modelId="{9F8202EC-B582-456A-99D3-19D74EF040CA}">
      <dgm:prSet phldrT="[Text]" custT="1"/>
      <dgm:spPr>
        <a:solidFill>
          <a:srgbClr val="FFC000"/>
        </a:solidFill>
      </dgm:spPr>
      <dgm:t>
        <a:bodyPr/>
        <a:lstStyle/>
        <a:p>
          <a:pPr>
            <a:spcAft>
              <a:spcPts val="0"/>
            </a:spcAft>
          </a:pPr>
          <a:r>
            <a:rPr lang="en-AU" sz="1600" dirty="0" smtClean="0">
              <a:solidFill>
                <a:schemeClr val="tx1"/>
              </a:solidFill>
            </a:rPr>
            <a:t>Mobile robot control interaction</a:t>
          </a:r>
          <a:endParaRPr lang="en-AU" sz="1600" dirty="0">
            <a:solidFill>
              <a:schemeClr val="tx1"/>
            </a:solidFill>
          </a:endParaRPr>
        </a:p>
      </dgm:t>
    </dgm:pt>
    <dgm:pt modelId="{5FCBF2D2-573B-4E8F-9AB2-781513B3B97F}" type="parTrans" cxnId="{36D46E79-1CDE-4C7A-BF7C-2AFDC9222049}">
      <dgm:prSet/>
      <dgm:spPr/>
      <dgm:t>
        <a:bodyPr/>
        <a:lstStyle/>
        <a:p>
          <a:endParaRPr lang="en-AU" sz="2400"/>
        </a:p>
      </dgm:t>
    </dgm:pt>
    <dgm:pt modelId="{8C6A10D4-FE70-4E7D-B3AF-B445A20F7ECA}" type="sibTrans" cxnId="{36D46E79-1CDE-4C7A-BF7C-2AFDC9222049}">
      <dgm:prSet/>
      <dgm:spPr/>
      <dgm:t>
        <a:bodyPr/>
        <a:lstStyle/>
        <a:p>
          <a:endParaRPr lang="en-AU" sz="2400"/>
        </a:p>
      </dgm:t>
    </dgm:pt>
    <dgm:pt modelId="{BD3E7DCE-45AE-4711-A9AB-65CB162165CE}">
      <dgm:prSet phldrT="[Text]" custT="1"/>
      <dgm:spPr>
        <a:solidFill>
          <a:srgbClr val="00B0F0"/>
        </a:solidFill>
      </dgm:spPr>
      <dgm:t>
        <a:bodyPr/>
        <a:lstStyle/>
        <a:p>
          <a:pPr>
            <a:spcAft>
              <a:spcPts val="0"/>
            </a:spcAft>
          </a:pPr>
          <a:r>
            <a:rPr lang="en-AU" sz="1600" dirty="0" smtClean="0">
              <a:solidFill>
                <a:schemeClr val="tx1"/>
              </a:solidFill>
            </a:rPr>
            <a:t>Decentralised flow control</a:t>
          </a:r>
          <a:endParaRPr lang="en-AU" sz="1600" dirty="0">
            <a:solidFill>
              <a:schemeClr val="tx1"/>
            </a:solidFill>
          </a:endParaRPr>
        </a:p>
      </dgm:t>
    </dgm:pt>
    <dgm:pt modelId="{75638223-AAEB-4386-B786-51DD7A9E3E5A}" type="parTrans" cxnId="{2A8440E5-63E8-458A-838F-7F1D41154D18}">
      <dgm:prSet/>
      <dgm:spPr/>
      <dgm:t>
        <a:bodyPr/>
        <a:lstStyle/>
        <a:p>
          <a:endParaRPr lang="en-AU" sz="2400"/>
        </a:p>
      </dgm:t>
    </dgm:pt>
    <dgm:pt modelId="{763AF57C-DF2B-4444-AEAD-245CD3EDC353}" type="sibTrans" cxnId="{2A8440E5-63E8-458A-838F-7F1D41154D18}">
      <dgm:prSet/>
      <dgm:spPr/>
      <dgm:t>
        <a:bodyPr/>
        <a:lstStyle/>
        <a:p>
          <a:endParaRPr lang="en-AU" sz="2400"/>
        </a:p>
      </dgm:t>
    </dgm:pt>
    <dgm:pt modelId="{E11C0822-6E46-47F8-B030-9D38C534ABD8}">
      <dgm:prSet phldrT="[Text]" custT="1"/>
      <dgm:spPr>
        <a:solidFill>
          <a:srgbClr val="00B0F0"/>
        </a:solidFill>
      </dgm:spPr>
      <dgm:t>
        <a:bodyPr/>
        <a:lstStyle/>
        <a:p>
          <a:pPr>
            <a:spcAft>
              <a:spcPts val="0"/>
            </a:spcAft>
          </a:pPr>
          <a:r>
            <a:rPr lang="en-AU" sz="1600" dirty="0" smtClean="0">
              <a:solidFill>
                <a:schemeClr val="tx1"/>
              </a:solidFill>
            </a:rPr>
            <a:t>Autonomous goal  and resource management</a:t>
          </a:r>
          <a:endParaRPr lang="en-AU" sz="1600" dirty="0">
            <a:solidFill>
              <a:schemeClr val="tx1"/>
            </a:solidFill>
          </a:endParaRPr>
        </a:p>
      </dgm:t>
    </dgm:pt>
    <dgm:pt modelId="{FD5AAB7E-B0B6-4F93-85F4-3F0A48AC20C3}" type="parTrans" cxnId="{94B14AFB-D664-4311-968F-85B49F9EA8AB}">
      <dgm:prSet/>
      <dgm:spPr/>
      <dgm:t>
        <a:bodyPr/>
        <a:lstStyle/>
        <a:p>
          <a:endParaRPr lang="en-AU" sz="2400"/>
        </a:p>
      </dgm:t>
    </dgm:pt>
    <dgm:pt modelId="{555A89D6-EA76-4771-8D45-7AEBB83987C6}" type="sibTrans" cxnId="{94B14AFB-D664-4311-968F-85B49F9EA8AB}">
      <dgm:prSet/>
      <dgm:spPr/>
      <dgm:t>
        <a:bodyPr/>
        <a:lstStyle/>
        <a:p>
          <a:endParaRPr lang="en-AU" sz="2400"/>
        </a:p>
      </dgm:t>
    </dgm:pt>
    <dgm:pt modelId="{D44AF373-4645-4D42-936C-8CD7446C6388}">
      <dgm:prSet phldrT="[Text]" custT="1"/>
      <dgm:spPr>
        <a:solidFill>
          <a:srgbClr val="00B050"/>
        </a:solidFill>
      </dgm:spPr>
      <dgm:t>
        <a:bodyPr/>
        <a:lstStyle/>
        <a:p>
          <a:pPr>
            <a:spcAft>
              <a:spcPts val="0"/>
            </a:spcAft>
          </a:pPr>
          <a:r>
            <a:rPr lang="en-AU" sz="1600" dirty="0" smtClean="0">
              <a:solidFill>
                <a:schemeClr val="tx1"/>
              </a:solidFill>
            </a:rPr>
            <a:t>Survivable ad-hoc unmanned vehicle networks</a:t>
          </a:r>
          <a:endParaRPr lang="en-AU" sz="1600" dirty="0">
            <a:solidFill>
              <a:schemeClr val="tx1"/>
            </a:solidFill>
          </a:endParaRPr>
        </a:p>
      </dgm:t>
    </dgm:pt>
    <dgm:pt modelId="{EABF699C-C99D-47B2-AA25-9D33332BE561}" type="parTrans" cxnId="{A9A4ECBF-F567-42C0-AD97-E87F0B9AFC47}">
      <dgm:prSet/>
      <dgm:spPr/>
      <dgm:t>
        <a:bodyPr/>
        <a:lstStyle/>
        <a:p>
          <a:endParaRPr lang="en-AU" sz="2400"/>
        </a:p>
      </dgm:t>
    </dgm:pt>
    <dgm:pt modelId="{3F6F5AD0-557A-40E9-9C16-B95C6D9F1161}" type="sibTrans" cxnId="{A9A4ECBF-F567-42C0-AD97-E87F0B9AFC47}">
      <dgm:prSet/>
      <dgm:spPr/>
      <dgm:t>
        <a:bodyPr/>
        <a:lstStyle/>
        <a:p>
          <a:endParaRPr lang="en-AU" sz="2400"/>
        </a:p>
      </dgm:t>
    </dgm:pt>
    <dgm:pt modelId="{937D9A8B-5D8B-40E2-BC46-DBFBB4F7B782}">
      <dgm:prSet phldrT="[Text]" custT="1"/>
      <dgm:spPr>
        <a:solidFill>
          <a:srgbClr val="FF0000"/>
        </a:solidFill>
      </dgm:spPr>
      <dgm:t>
        <a:bodyPr/>
        <a:lstStyle/>
        <a:p>
          <a:pPr>
            <a:spcAft>
              <a:spcPts val="0"/>
            </a:spcAft>
          </a:pPr>
          <a:r>
            <a:rPr lang="en-AU" sz="1600" dirty="0" smtClean="0">
              <a:solidFill>
                <a:schemeClr val="tx1"/>
              </a:solidFill>
            </a:rPr>
            <a:t>Adaptive Flight</a:t>
          </a:r>
          <a:endParaRPr lang="en-AU" sz="1600" dirty="0">
            <a:solidFill>
              <a:schemeClr val="tx1"/>
            </a:solidFill>
          </a:endParaRPr>
        </a:p>
      </dgm:t>
    </dgm:pt>
    <dgm:pt modelId="{DADD8BF5-A11C-4E07-8885-329D6E6A9DC6}" type="parTrans" cxnId="{B9793A46-F176-440C-B707-22303AD0F9D3}">
      <dgm:prSet/>
      <dgm:spPr/>
      <dgm:t>
        <a:bodyPr/>
        <a:lstStyle/>
        <a:p>
          <a:endParaRPr lang="en-AU" sz="2400"/>
        </a:p>
      </dgm:t>
    </dgm:pt>
    <dgm:pt modelId="{EC42F4DF-5838-4FCB-8504-79B2AAF55F8E}" type="sibTrans" cxnId="{B9793A46-F176-440C-B707-22303AD0F9D3}">
      <dgm:prSet/>
      <dgm:spPr/>
      <dgm:t>
        <a:bodyPr/>
        <a:lstStyle/>
        <a:p>
          <a:endParaRPr lang="en-AU" sz="2400"/>
        </a:p>
      </dgm:t>
    </dgm:pt>
    <dgm:pt modelId="{792BD231-A099-4E4C-851C-B023E2841F68}" type="pres">
      <dgm:prSet presAssocID="{841AC767-15A6-4250-B68D-6FED67B2FA39}" presName="linear" presStyleCnt="0">
        <dgm:presLayoutVars>
          <dgm:dir/>
          <dgm:resizeHandles val="exact"/>
        </dgm:presLayoutVars>
      </dgm:prSet>
      <dgm:spPr/>
      <dgm:t>
        <a:bodyPr/>
        <a:lstStyle/>
        <a:p>
          <a:endParaRPr lang="en-AU"/>
        </a:p>
      </dgm:t>
    </dgm:pt>
    <dgm:pt modelId="{2BF42383-A425-4F0F-961A-B77A43691775}" type="pres">
      <dgm:prSet presAssocID="{C0C4988D-EFE6-4CEF-B37C-320A7D120130}" presName="comp" presStyleCnt="0"/>
      <dgm:spPr/>
    </dgm:pt>
    <dgm:pt modelId="{50A46DF3-A9AB-4AFC-AB03-B227CD6AB097}" type="pres">
      <dgm:prSet presAssocID="{C0C4988D-EFE6-4CEF-B37C-320A7D120130}" presName="box" presStyleLbl="node1" presStyleIdx="0" presStyleCnt="4"/>
      <dgm:spPr/>
      <dgm:t>
        <a:bodyPr/>
        <a:lstStyle/>
        <a:p>
          <a:endParaRPr lang="en-AU"/>
        </a:p>
      </dgm:t>
    </dgm:pt>
    <dgm:pt modelId="{0FDC98F3-41E7-4EC8-9847-AA96C0F2EAEF}" type="pres">
      <dgm:prSet presAssocID="{C0C4988D-EFE6-4CEF-B37C-320A7D120130}" presName="img" presStyleLbl="fgImgPlace1" presStyleIdx="0" presStyleCnt="4"/>
      <dgm:spPr>
        <a:blipFill rotWithShape="1">
          <a:blip xmlns:r="http://schemas.openxmlformats.org/officeDocument/2006/relationships" r:embed="rId1"/>
          <a:stretch>
            <a:fillRect/>
          </a:stretch>
        </a:blipFill>
      </dgm:spPr>
      <dgm:t>
        <a:bodyPr/>
        <a:lstStyle/>
        <a:p>
          <a:endParaRPr lang="en-AU"/>
        </a:p>
      </dgm:t>
    </dgm:pt>
    <dgm:pt modelId="{E3B1D70A-FEE4-4A0C-96B7-CD154C681D4E}" type="pres">
      <dgm:prSet presAssocID="{C0C4988D-EFE6-4CEF-B37C-320A7D120130}" presName="text" presStyleLbl="node1" presStyleIdx="0" presStyleCnt="4">
        <dgm:presLayoutVars>
          <dgm:bulletEnabled val="1"/>
        </dgm:presLayoutVars>
      </dgm:prSet>
      <dgm:spPr/>
      <dgm:t>
        <a:bodyPr/>
        <a:lstStyle/>
        <a:p>
          <a:endParaRPr lang="en-AU"/>
        </a:p>
      </dgm:t>
    </dgm:pt>
    <dgm:pt modelId="{0F9F1A02-6C25-490F-954B-9CA3E0BEEB09}" type="pres">
      <dgm:prSet presAssocID="{6F549195-A77F-4BB3-A0B7-38CC3D077179}" presName="spacer" presStyleCnt="0"/>
      <dgm:spPr/>
    </dgm:pt>
    <dgm:pt modelId="{D8B55432-E6A8-42D9-B848-7977D945D597}" type="pres">
      <dgm:prSet presAssocID="{9CE24D04-AA03-4353-A16F-E9BEA770C20C}" presName="comp" presStyleCnt="0"/>
      <dgm:spPr/>
    </dgm:pt>
    <dgm:pt modelId="{01098909-A069-404C-8560-5CADC0BC2724}" type="pres">
      <dgm:prSet presAssocID="{9CE24D04-AA03-4353-A16F-E9BEA770C20C}" presName="box" presStyleLbl="node1" presStyleIdx="1" presStyleCnt="4"/>
      <dgm:spPr/>
      <dgm:t>
        <a:bodyPr/>
        <a:lstStyle/>
        <a:p>
          <a:endParaRPr lang="en-AU"/>
        </a:p>
      </dgm:t>
    </dgm:pt>
    <dgm:pt modelId="{EB7F1484-2C2D-4735-A3EB-288FE0DCA336}" type="pres">
      <dgm:prSet presAssocID="{9CE24D04-AA03-4353-A16F-E9BEA770C20C}" presName="img" presStyleLbl="fgImgPlace1" presStyleIdx="1" presStyleCnt="4"/>
      <dgm:spPr>
        <a:blipFill rotWithShape="1">
          <a:blip xmlns:r="http://schemas.openxmlformats.org/officeDocument/2006/relationships" r:embed="rId2"/>
          <a:stretch>
            <a:fillRect/>
          </a:stretch>
        </a:blipFill>
      </dgm:spPr>
      <dgm:t>
        <a:bodyPr/>
        <a:lstStyle/>
        <a:p>
          <a:endParaRPr lang="en-AU"/>
        </a:p>
      </dgm:t>
    </dgm:pt>
    <dgm:pt modelId="{DC7FCD82-1C65-4687-BFDA-29CF55D88CC3}" type="pres">
      <dgm:prSet presAssocID="{9CE24D04-AA03-4353-A16F-E9BEA770C20C}" presName="text" presStyleLbl="node1" presStyleIdx="1" presStyleCnt="4">
        <dgm:presLayoutVars>
          <dgm:bulletEnabled val="1"/>
        </dgm:presLayoutVars>
      </dgm:prSet>
      <dgm:spPr/>
      <dgm:t>
        <a:bodyPr/>
        <a:lstStyle/>
        <a:p>
          <a:endParaRPr lang="en-AU"/>
        </a:p>
      </dgm:t>
    </dgm:pt>
    <dgm:pt modelId="{60954D8D-001C-475F-96D2-A068746780E9}" type="pres">
      <dgm:prSet presAssocID="{0C232F6B-4BC7-4C82-987C-F61FFC05BA51}" presName="spacer" presStyleCnt="0"/>
      <dgm:spPr/>
    </dgm:pt>
    <dgm:pt modelId="{3199CE00-A1C1-423C-8B0A-4417645687FD}" type="pres">
      <dgm:prSet presAssocID="{1177660B-C7EB-4B33-ACF2-E64AF28E3847}" presName="comp" presStyleCnt="0"/>
      <dgm:spPr/>
    </dgm:pt>
    <dgm:pt modelId="{E28D7B0A-A9D0-471E-81EE-FA40F0266700}" type="pres">
      <dgm:prSet presAssocID="{1177660B-C7EB-4B33-ACF2-E64AF28E3847}" presName="box" presStyleLbl="node1" presStyleIdx="2" presStyleCnt="4" custScaleY="78461"/>
      <dgm:spPr/>
      <dgm:t>
        <a:bodyPr/>
        <a:lstStyle/>
        <a:p>
          <a:endParaRPr lang="en-AU"/>
        </a:p>
      </dgm:t>
    </dgm:pt>
    <dgm:pt modelId="{50CA08AE-8613-4B96-A2A2-484E51613BC2}" type="pres">
      <dgm:prSet presAssocID="{1177660B-C7EB-4B33-ACF2-E64AF28E3847}" presName="img" presStyleLbl="fgImgPlace1" presStyleIdx="2" presStyleCnt="4" custScaleY="76956" custLinFactNeighborX="-924" custLinFactNeighborY="565"/>
      <dgm:spPr>
        <a:blipFill rotWithShape="1">
          <a:blip xmlns:r="http://schemas.openxmlformats.org/officeDocument/2006/relationships" r:embed="rId3"/>
          <a:stretch>
            <a:fillRect/>
          </a:stretch>
        </a:blipFill>
      </dgm:spPr>
      <dgm:t>
        <a:bodyPr/>
        <a:lstStyle/>
        <a:p>
          <a:endParaRPr lang="en-AU"/>
        </a:p>
      </dgm:t>
    </dgm:pt>
    <dgm:pt modelId="{A1A15EDA-1598-48D3-8F95-D1ACC792267C}" type="pres">
      <dgm:prSet presAssocID="{1177660B-C7EB-4B33-ACF2-E64AF28E3847}" presName="text" presStyleLbl="node1" presStyleIdx="2" presStyleCnt="4">
        <dgm:presLayoutVars>
          <dgm:bulletEnabled val="1"/>
        </dgm:presLayoutVars>
      </dgm:prSet>
      <dgm:spPr/>
      <dgm:t>
        <a:bodyPr/>
        <a:lstStyle/>
        <a:p>
          <a:endParaRPr lang="en-AU"/>
        </a:p>
      </dgm:t>
    </dgm:pt>
    <dgm:pt modelId="{65D0C2DD-5330-4851-9347-BAE0A1861208}" type="pres">
      <dgm:prSet presAssocID="{A29CF000-11BF-4755-A8FC-CA76DD6399A4}" presName="spacer" presStyleCnt="0"/>
      <dgm:spPr/>
    </dgm:pt>
    <dgm:pt modelId="{2CFA346F-1E75-4209-9F6E-E580D7A4E1A6}" type="pres">
      <dgm:prSet presAssocID="{1EC01ADF-DCE2-4A31-81A5-E4FAB46B1587}" presName="comp" presStyleCnt="0"/>
      <dgm:spPr/>
    </dgm:pt>
    <dgm:pt modelId="{80650F88-865A-4263-843F-CC75A17EB645}" type="pres">
      <dgm:prSet presAssocID="{1EC01ADF-DCE2-4A31-81A5-E4FAB46B1587}" presName="box" presStyleLbl="node1" presStyleIdx="3" presStyleCnt="4" custScaleY="79721"/>
      <dgm:spPr/>
      <dgm:t>
        <a:bodyPr/>
        <a:lstStyle/>
        <a:p>
          <a:endParaRPr lang="en-AU"/>
        </a:p>
      </dgm:t>
    </dgm:pt>
    <dgm:pt modelId="{9EE8DF0A-0BFC-4FDF-AC02-328382F91816}" type="pres">
      <dgm:prSet presAssocID="{1EC01ADF-DCE2-4A31-81A5-E4FAB46B1587}" presName="img" presStyleLbl="fgImgPlace1" presStyleIdx="3" presStyleCnt="4" custScaleX="94938" custScaleY="81430"/>
      <dgm:spPr>
        <a:blipFill>
          <a:blip xmlns:r="http://schemas.openxmlformats.org/officeDocument/2006/relationships" r:embed="rId4">
            <a:extLst>
              <a:ext uri="{28A0092B-C50C-407E-A947-70E740481C1C}">
                <a14:useLocalDpi xmlns:a14="http://schemas.microsoft.com/office/drawing/2010/main" val="0"/>
              </a:ext>
            </a:extLst>
          </a:blip>
          <a:srcRect/>
          <a:stretch>
            <a:fillRect l="-19000" r="-19000"/>
          </a:stretch>
        </a:blipFill>
      </dgm:spPr>
      <dgm:t>
        <a:bodyPr/>
        <a:lstStyle/>
        <a:p>
          <a:endParaRPr lang="en-AU"/>
        </a:p>
      </dgm:t>
    </dgm:pt>
    <dgm:pt modelId="{53EBCC2A-9101-4AFE-9C87-56A247974228}" type="pres">
      <dgm:prSet presAssocID="{1EC01ADF-DCE2-4A31-81A5-E4FAB46B1587}" presName="text" presStyleLbl="node1" presStyleIdx="3" presStyleCnt="4">
        <dgm:presLayoutVars>
          <dgm:bulletEnabled val="1"/>
        </dgm:presLayoutVars>
      </dgm:prSet>
      <dgm:spPr/>
      <dgm:t>
        <a:bodyPr/>
        <a:lstStyle/>
        <a:p>
          <a:endParaRPr lang="en-AU"/>
        </a:p>
      </dgm:t>
    </dgm:pt>
  </dgm:ptLst>
  <dgm:cxnLst>
    <dgm:cxn modelId="{886467DD-E9A8-4E71-A803-8A48A44A52D4}" type="presOf" srcId="{161A9466-DD09-4E07-8CEA-4AD2151FF1B6}" destId="{53EBCC2A-9101-4AFE-9C87-56A247974228}" srcOrd="1" destOrd="2" presId="urn:microsoft.com/office/officeart/2005/8/layout/vList4"/>
    <dgm:cxn modelId="{9D395FA2-72B0-41E6-A7E5-7D2A6CE5A759}" type="presOf" srcId="{C21608A1-7E14-41C5-8140-F1BBAA48DAD2}" destId="{E28D7B0A-A9D0-471E-81EE-FA40F0266700}" srcOrd="0" destOrd="3" presId="urn:microsoft.com/office/officeart/2005/8/layout/vList4"/>
    <dgm:cxn modelId="{6C8C7911-CB37-4025-95E3-EEFF60184AF4}" type="presOf" srcId="{4A427416-317B-4D6E-B3E6-5FE25C16992D}" destId="{01098909-A069-404C-8560-5CADC0BC2724}" srcOrd="0" destOrd="2" presId="urn:microsoft.com/office/officeart/2005/8/layout/vList4"/>
    <dgm:cxn modelId="{F0F9241F-2A7E-46E8-9E55-09474CBB3CA6}" type="presOf" srcId="{1177660B-C7EB-4B33-ACF2-E64AF28E3847}" destId="{A1A15EDA-1598-48D3-8F95-D1ACC792267C}" srcOrd="1" destOrd="0" presId="urn:microsoft.com/office/officeart/2005/8/layout/vList4"/>
    <dgm:cxn modelId="{50743F18-BDC1-4675-9C75-332F55342CF4}" srcId="{1177660B-C7EB-4B33-ACF2-E64AF28E3847}" destId="{38FF51DA-CC3F-469E-B701-B72768E7693D}" srcOrd="1" destOrd="0" parTransId="{6BF08FA5-BF54-4D7C-91E7-D531404C2D0C}" sibTransId="{203AD448-D516-45B3-9209-D066F27E6610}"/>
    <dgm:cxn modelId="{D7767B15-D981-46CE-A032-E73B47888F9C}" type="presOf" srcId="{9F8202EC-B582-456A-99D3-19D74EF040CA}" destId="{E3B1D70A-FEE4-4A0C-96B7-CD154C681D4E}" srcOrd="1" destOrd="4" presId="urn:microsoft.com/office/officeart/2005/8/layout/vList4"/>
    <dgm:cxn modelId="{6B3DC6C8-45A8-4B73-8C80-D4804E06BBD3}" type="presOf" srcId="{937D9A8B-5D8B-40E2-BC46-DBFBB4F7B782}" destId="{53EBCC2A-9101-4AFE-9C87-56A247974228}" srcOrd="1" destOrd="3" presId="urn:microsoft.com/office/officeart/2005/8/layout/vList4"/>
    <dgm:cxn modelId="{94B14AFB-D664-4311-968F-85B49F9EA8AB}" srcId="{9CE24D04-AA03-4353-A16F-E9BEA770C20C}" destId="{E11C0822-6E46-47F8-B030-9D38C534ABD8}" srcOrd="3" destOrd="0" parTransId="{FD5AAB7E-B0B6-4F93-85F4-3F0A48AC20C3}" sibTransId="{555A89D6-EA76-4771-8D45-7AEBB83987C6}"/>
    <dgm:cxn modelId="{E5839425-1F0A-4977-BB47-EADFFB0937B7}" type="presOf" srcId="{1EC01ADF-DCE2-4A31-81A5-E4FAB46B1587}" destId="{80650F88-865A-4263-843F-CC75A17EB645}" srcOrd="0" destOrd="0" presId="urn:microsoft.com/office/officeart/2005/8/layout/vList4"/>
    <dgm:cxn modelId="{B9793A46-F176-440C-B707-22303AD0F9D3}" srcId="{1EC01ADF-DCE2-4A31-81A5-E4FAB46B1587}" destId="{937D9A8B-5D8B-40E2-BC46-DBFBB4F7B782}" srcOrd="2" destOrd="0" parTransId="{DADD8BF5-A11C-4E07-8885-329D6E6A9DC6}" sibTransId="{EC42F4DF-5838-4FCB-8504-79B2AAF55F8E}"/>
    <dgm:cxn modelId="{68E185D7-9F4C-475E-AA26-E2F17D659318}" srcId="{1177660B-C7EB-4B33-ACF2-E64AF28E3847}" destId="{C21608A1-7E14-41C5-8140-F1BBAA48DAD2}" srcOrd="2" destOrd="0" parTransId="{3A527081-5FF7-4599-88BF-7D42CF4B02F1}" sibTransId="{CA9F2A06-818E-4C43-B5E2-0567D77CDB43}"/>
    <dgm:cxn modelId="{200C6979-3C61-4B7D-8A8E-5E321D91FE5B}" srcId="{841AC767-15A6-4250-B68D-6FED67B2FA39}" destId="{1177660B-C7EB-4B33-ACF2-E64AF28E3847}" srcOrd="2" destOrd="0" parTransId="{3F650EF5-A64C-476F-9A3E-820242F295A9}" sibTransId="{A29CF000-11BF-4755-A8FC-CA76DD6399A4}"/>
    <dgm:cxn modelId="{2B32C5DA-2848-48D6-83E1-1D330B48F115}" srcId="{841AC767-15A6-4250-B68D-6FED67B2FA39}" destId="{1EC01ADF-DCE2-4A31-81A5-E4FAB46B1587}" srcOrd="3" destOrd="0" parTransId="{E09E1164-DC1A-49E3-8F97-B46993154974}" sibTransId="{1BBD1B18-6920-4731-BE88-75C98EF8E51E}"/>
    <dgm:cxn modelId="{7FCDE89B-DDA0-4510-90D1-0CF60DF6F5D9}" type="presOf" srcId="{1177660B-C7EB-4B33-ACF2-E64AF28E3847}" destId="{E28D7B0A-A9D0-471E-81EE-FA40F0266700}" srcOrd="0" destOrd="0" presId="urn:microsoft.com/office/officeart/2005/8/layout/vList4"/>
    <dgm:cxn modelId="{53A6C019-D963-40B6-A26E-D499A9627057}" srcId="{C0C4988D-EFE6-4CEF-B37C-320A7D120130}" destId="{6F6E311E-1080-490E-BC4E-3FAF6ECB90DE}" srcOrd="2" destOrd="0" parTransId="{E78A0A21-570A-4AA2-AB5B-F4E621817C9C}" sibTransId="{ABF7DCD2-2649-496A-A84F-EA713750BF2D}"/>
    <dgm:cxn modelId="{D0636577-E5D1-4F87-B549-04E1915D734C}" type="presOf" srcId="{6F6E311E-1080-490E-BC4E-3FAF6ECB90DE}" destId="{50A46DF3-A9AB-4AFC-AB03-B227CD6AB097}" srcOrd="0" destOrd="3" presId="urn:microsoft.com/office/officeart/2005/8/layout/vList4"/>
    <dgm:cxn modelId="{7685BA1B-FBD4-4784-8CF7-24A5F6FDF71B}" type="presOf" srcId="{38FF51DA-CC3F-469E-B701-B72768E7693D}" destId="{A1A15EDA-1598-48D3-8F95-D1ACC792267C}" srcOrd="1" destOrd="2" presId="urn:microsoft.com/office/officeart/2005/8/layout/vList4"/>
    <dgm:cxn modelId="{D0B70857-6C88-40E9-83E8-0044827A8978}" srcId="{1EC01ADF-DCE2-4A31-81A5-E4FAB46B1587}" destId="{161A9466-DD09-4E07-8CEA-4AD2151FF1B6}" srcOrd="1" destOrd="0" parTransId="{E20CCC7C-19DF-4878-AAE6-19BC0FA19FE6}" sibTransId="{62EB95C3-7B38-4C6F-AFC9-9B8510C39994}"/>
    <dgm:cxn modelId="{5D30E2E5-3C3C-46CC-9A68-B16360FD4393}" type="presOf" srcId="{E11C0822-6E46-47F8-B030-9D38C534ABD8}" destId="{DC7FCD82-1C65-4687-BFDA-29CF55D88CC3}" srcOrd="1" destOrd="4" presId="urn:microsoft.com/office/officeart/2005/8/layout/vList4"/>
    <dgm:cxn modelId="{B00C38F1-8CC4-4090-BF3C-6F259BC31C39}" type="presOf" srcId="{1EC01ADF-DCE2-4A31-81A5-E4FAB46B1587}" destId="{53EBCC2A-9101-4AFE-9C87-56A247974228}" srcOrd="1" destOrd="0" presId="urn:microsoft.com/office/officeart/2005/8/layout/vList4"/>
    <dgm:cxn modelId="{D1279935-DA44-4BB1-9215-F6088B42759E}" type="presOf" srcId="{9CF82C3B-1314-49B1-9526-78BD2DCB96B8}" destId="{E3B1D70A-FEE4-4A0C-96B7-CD154C681D4E}" srcOrd="1" destOrd="2" presId="urn:microsoft.com/office/officeart/2005/8/layout/vList4"/>
    <dgm:cxn modelId="{A8867CA9-3A53-4755-881F-55D27D67DE55}" type="presOf" srcId="{38FF51DA-CC3F-469E-B701-B72768E7693D}" destId="{E28D7B0A-A9D0-471E-81EE-FA40F0266700}" srcOrd="0" destOrd="2" presId="urn:microsoft.com/office/officeart/2005/8/layout/vList4"/>
    <dgm:cxn modelId="{9CBA4FD0-17FE-4290-9D19-890829A4D6E4}" type="presOf" srcId="{841AC767-15A6-4250-B68D-6FED67B2FA39}" destId="{792BD231-A099-4E4C-851C-B023E2841F68}" srcOrd="0" destOrd="0" presId="urn:microsoft.com/office/officeart/2005/8/layout/vList4"/>
    <dgm:cxn modelId="{2FFBC69F-6AF5-4C7C-B0A3-47FC48278140}" srcId="{841AC767-15A6-4250-B68D-6FED67B2FA39}" destId="{C0C4988D-EFE6-4CEF-B37C-320A7D120130}" srcOrd="0" destOrd="0" parTransId="{FC79BB46-0497-4314-8311-485FE7DD56A6}" sibTransId="{6F549195-A77F-4BB3-A0B7-38CC3D077179}"/>
    <dgm:cxn modelId="{36D46E79-1CDE-4C7A-BF7C-2AFDC9222049}" srcId="{C0C4988D-EFE6-4CEF-B37C-320A7D120130}" destId="{9F8202EC-B582-456A-99D3-19D74EF040CA}" srcOrd="3" destOrd="0" parTransId="{5FCBF2D2-573B-4E8F-9AB2-781513B3B97F}" sibTransId="{8C6A10D4-FE70-4E7D-B3AF-B445A20F7ECA}"/>
    <dgm:cxn modelId="{48837090-0A54-41DB-ACDD-08599D5F5B35}" type="presOf" srcId="{1BB4D710-5BA7-4430-9E2B-FF5414D81F82}" destId="{50A46DF3-A9AB-4AFC-AB03-B227CD6AB097}" srcOrd="0" destOrd="1" presId="urn:microsoft.com/office/officeart/2005/8/layout/vList4"/>
    <dgm:cxn modelId="{34F908DB-E083-49C2-AF74-A0E44795CEF7}" type="presOf" srcId="{1BB4D710-5BA7-4430-9E2B-FF5414D81F82}" destId="{E3B1D70A-FEE4-4A0C-96B7-CD154C681D4E}" srcOrd="1" destOrd="1" presId="urn:microsoft.com/office/officeart/2005/8/layout/vList4"/>
    <dgm:cxn modelId="{1D8339AE-C6E6-4A44-80D2-62C1D4E55B16}" type="presOf" srcId="{9CE24D04-AA03-4353-A16F-E9BEA770C20C}" destId="{DC7FCD82-1C65-4687-BFDA-29CF55D88CC3}" srcOrd="1" destOrd="0" presId="urn:microsoft.com/office/officeart/2005/8/layout/vList4"/>
    <dgm:cxn modelId="{F2E15310-780D-4374-985D-D0972D45E575}" type="presOf" srcId="{9CE24D04-AA03-4353-A16F-E9BEA770C20C}" destId="{01098909-A069-404C-8560-5CADC0BC2724}" srcOrd="0" destOrd="0" presId="urn:microsoft.com/office/officeart/2005/8/layout/vList4"/>
    <dgm:cxn modelId="{FA8E7058-57FE-4E7B-BBAF-F090630BD7D3}" srcId="{9CE24D04-AA03-4353-A16F-E9BEA770C20C}" destId="{4A427416-317B-4D6E-B3E6-5FE25C16992D}" srcOrd="1" destOrd="0" parTransId="{50AB66E8-2980-4699-A671-00D145475604}" sibTransId="{2068B07A-BEE6-4CD7-B118-A6AEBA6808EA}"/>
    <dgm:cxn modelId="{53708344-BEAA-453D-B92B-C40AAEE4BB31}" type="presOf" srcId="{4A427416-317B-4D6E-B3E6-5FE25C16992D}" destId="{DC7FCD82-1C65-4687-BFDA-29CF55D88CC3}" srcOrd="1" destOrd="2" presId="urn:microsoft.com/office/officeart/2005/8/layout/vList4"/>
    <dgm:cxn modelId="{A9A4ECBF-F567-42C0-AD97-E87F0B9AFC47}" srcId="{1177660B-C7EB-4B33-ACF2-E64AF28E3847}" destId="{D44AF373-4645-4D42-936C-8CD7446C6388}" srcOrd="0" destOrd="0" parTransId="{EABF699C-C99D-47B2-AA25-9D33332BE561}" sibTransId="{3F6F5AD0-557A-40E9-9C16-B95C6D9F1161}"/>
    <dgm:cxn modelId="{63887DBC-D4E2-4C9A-935B-4887F29A6A54}" type="presOf" srcId="{937D9A8B-5D8B-40E2-BC46-DBFBB4F7B782}" destId="{80650F88-865A-4263-843F-CC75A17EB645}" srcOrd="0" destOrd="3" presId="urn:microsoft.com/office/officeart/2005/8/layout/vList4"/>
    <dgm:cxn modelId="{EC0CB0B5-D2E3-4C22-AF1C-0BFDD7F53A6E}" srcId="{841AC767-15A6-4250-B68D-6FED67B2FA39}" destId="{9CE24D04-AA03-4353-A16F-E9BEA770C20C}" srcOrd="1" destOrd="0" parTransId="{693B813C-CB38-41B4-8B1E-47AC9F6EE7FE}" sibTransId="{0C232F6B-4BC7-4C82-987C-F61FFC05BA51}"/>
    <dgm:cxn modelId="{2A8440E5-63E8-458A-838F-7F1D41154D18}" srcId="{9CE24D04-AA03-4353-A16F-E9BEA770C20C}" destId="{BD3E7DCE-45AE-4711-A9AB-65CB162165CE}" srcOrd="2" destOrd="0" parTransId="{75638223-AAEB-4386-B786-51DD7A9E3E5A}" sibTransId="{763AF57C-DF2B-4444-AEAD-245CD3EDC353}"/>
    <dgm:cxn modelId="{F851D97D-79B3-450C-94A8-60CEF659AB98}" type="presOf" srcId="{9CF82C3B-1314-49B1-9526-78BD2DCB96B8}" destId="{50A46DF3-A9AB-4AFC-AB03-B227CD6AB097}" srcOrd="0" destOrd="2" presId="urn:microsoft.com/office/officeart/2005/8/layout/vList4"/>
    <dgm:cxn modelId="{CDE40977-80C2-468C-A5BD-B4DEBF81FE0F}" type="presOf" srcId="{9F8202EC-B582-456A-99D3-19D74EF040CA}" destId="{50A46DF3-A9AB-4AFC-AB03-B227CD6AB097}" srcOrd="0" destOrd="4" presId="urn:microsoft.com/office/officeart/2005/8/layout/vList4"/>
    <dgm:cxn modelId="{E13D4FA9-6507-47F1-8AA9-DEEECC42B072}" srcId="{1EC01ADF-DCE2-4A31-81A5-E4FAB46B1587}" destId="{F1B005D5-4281-4047-9F0B-83ED717A7699}" srcOrd="0" destOrd="0" parTransId="{4EFF5B95-64A3-4CD4-ACC6-6FB4B3B9DA91}" sibTransId="{5E04BF49-2007-4059-867E-706C4F56E8C9}"/>
    <dgm:cxn modelId="{2E2AC93A-A3C0-4B36-964F-DD69A04160B3}" type="presOf" srcId="{161A9466-DD09-4E07-8CEA-4AD2151FF1B6}" destId="{80650F88-865A-4263-843F-CC75A17EB645}" srcOrd="0" destOrd="2" presId="urn:microsoft.com/office/officeart/2005/8/layout/vList4"/>
    <dgm:cxn modelId="{8F3E98E8-4C86-4270-A1FE-FF3BF094617D}" srcId="{C0C4988D-EFE6-4CEF-B37C-320A7D120130}" destId="{9CF82C3B-1314-49B1-9526-78BD2DCB96B8}" srcOrd="1" destOrd="0" parTransId="{D4B061E8-FB8F-4CA9-A353-37A5091A5007}" sibTransId="{EC8F8851-7B60-46B7-8409-960DDE9031AB}"/>
    <dgm:cxn modelId="{44CFEE55-4FC6-4A84-85A7-7D7A8EA3B7B3}" type="presOf" srcId="{C0C4988D-EFE6-4CEF-B37C-320A7D120130}" destId="{E3B1D70A-FEE4-4A0C-96B7-CD154C681D4E}" srcOrd="1" destOrd="0" presId="urn:microsoft.com/office/officeart/2005/8/layout/vList4"/>
    <dgm:cxn modelId="{03AC7AE1-3F2D-4512-9FCA-8474080E90E8}" type="presOf" srcId="{E11C0822-6E46-47F8-B030-9D38C534ABD8}" destId="{01098909-A069-404C-8560-5CADC0BC2724}" srcOrd="0" destOrd="4" presId="urn:microsoft.com/office/officeart/2005/8/layout/vList4"/>
    <dgm:cxn modelId="{F91F7ECC-4A0F-4BB1-ACD7-4E1D11EDA7FB}" srcId="{9CE24D04-AA03-4353-A16F-E9BEA770C20C}" destId="{B7DC329E-6B38-4982-BBF4-377CBD206A0E}" srcOrd="0" destOrd="0" parTransId="{FF897302-6A97-4789-9D3B-00569544E368}" sibTransId="{FE2309A0-770E-4758-B856-FE52E6D25C43}"/>
    <dgm:cxn modelId="{4EB096FE-FD75-4B71-9C2C-D53C370B33B9}" srcId="{C0C4988D-EFE6-4CEF-B37C-320A7D120130}" destId="{1BB4D710-5BA7-4430-9E2B-FF5414D81F82}" srcOrd="0" destOrd="0" parTransId="{BBDBFE3E-6B07-4FA7-8022-093172F3A5AB}" sibTransId="{62EDB876-3C45-4C43-AC4B-50CC3587512F}"/>
    <dgm:cxn modelId="{E8ED77AB-0FFD-4C35-ABAA-CEBB027DED8F}" type="presOf" srcId="{6F6E311E-1080-490E-BC4E-3FAF6ECB90DE}" destId="{E3B1D70A-FEE4-4A0C-96B7-CD154C681D4E}" srcOrd="1" destOrd="3" presId="urn:microsoft.com/office/officeart/2005/8/layout/vList4"/>
    <dgm:cxn modelId="{89CECF14-B3CB-4A47-B4AC-D9167606212B}" type="presOf" srcId="{B7DC329E-6B38-4982-BBF4-377CBD206A0E}" destId="{DC7FCD82-1C65-4687-BFDA-29CF55D88CC3}" srcOrd="1" destOrd="1" presId="urn:microsoft.com/office/officeart/2005/8/layout/vList4"/>
    <dgm:cxn modelId="{23F1EB10-5CF9-475E-9F15-201DCB81B9B0}" type="presOf" srcId="{BD3E7DCE-45AE-4711-A9AB-65CB162165CE}" destId="{01098909-A069-404C-8560-5CADC0BC2724}" srcOrd="0" destOrd="3" presId="urn:microsoft.com/office/officeart/2005/8/layout/vList4"/>
    <dgm:cxn modelId="{D7EB95C1-8AF1-4C67-BCA1-7391BF627CDF}" type="presOf" srcId="{F1B005D5-4281-4047-9F0B-83ED717A7699}" destId="{53EBCC2A-9101-4AFE-9C87-56A247974228}" srcOrd="1" destOrd="1" presId="urn:microsoft.com/office/officeart/2005/8/layout/vList4"/>
    <dgm:cxn modelId="{67BFFE05-5093-4D35-B1AF-562F3B0B0ECC}" type="presOf" srcId="{BD3E7DCE-45AE-4711-A9AB-65CB162165CE}" destId="{DC7FCD82-1C65-4687-BFDA-29CF55D88CC3}" srcOrd="1" destOrd="3" presId="urn:microsoft.com/office/officeart/2005/8/layout/vList4"/>
    <dgm:cxn modelId="{35ED5B84-DB12-4B00-81D0-CE03BE42C6CE}" type="presOf" srcId="{C21608A1-7E14-41C5-8140-F1BBAA48DAD2}" destId="{A1A15EDA-1598-48D3-8F95-D1ACC792267C}" srcOrd="1" destOrd="3" presId="urn:microsoft.com/office/officeart/2005/8/layout/vList4"/>
    <dgm:cxn modelId="{819F410B-6290-436E-B760-EC35F19CB061}" type="presOf" srcId="{B7DC329E-6B38-4982-BBF4-377CBD206A0E}" destId="{01098909-A069-404C-8560-5CADC0BC2724}" srcOrd="0" destOrd="1" presId="urn:microsoft.com/office/officeart/2005/8/layout/vList4"/>
    <dgm:cxn modelId="{4F169DE5-271A-472C-8554-4DF31032C3F8}" type="presOf" srcId="{F1B005D5-4281-4047-9F0B-83ED717A7699}" destId="{80650F88-865A-4263-843F-CC75A17EB645}" srcOrd="0" destOrd="1" presId="urn:microsoft.com/office/officeart/2005/8/layout/vList4"/>
    <dgm:cxn modelId="{AC7DB1D5-487A-4867-85BC-A66372704560}" type="presOf" srcId="{D44AF373-4645-4D42-936C-8CD7446C6388}" destId="{A1A15EDA-1598-48D3-8F95-D1ACC792267C}" srcOrd="1" destOrd="1" presId="urn:microsoft.com/office/officeart/2005/8/layout/vList4"/>
    <dgm:cxn modelId="{781AD527-E250-4B93-9F1B-5904C08A0938}" type="presOf" srcId="{C0C4988D-EFE6-4CEF-B37C-320A7D120130}" destId="{50A46DF3-A9AB-4AFC-AB03-B227CD6AB097}" srcOrd="0" destOrd="0" presId="urn:microsoft.com/office/officeart/2005/8/layout/vList4"/>
    <dgm:cxn modelId="{F84F2F7C-EFAA-4ACE-80E3-920A8151D21F}" type="presOf" srcId="{D44AF373-4645-4D42-936C-8CD7446C6388}" destId="{E28D7B0A-A9D0-471E-81EE-FA40F0266700}" srcOrd="0" destOrd="1" presId="urn:microsoft.com/office/officeart/2005/8/layout/vList4"/>
    <dgm:cxn modelId="{A7F118CE-AE7D-4985-B2C1-A4BA3702D0DE}" type="presParOf" srcId="{792BD231-A099-4E4C-851C-B023E2841F68}" destId="{2BF42383-A425-4F0F-961A-B77A43691775}" srcOrd="0" destOrd="0" presId="urn:microsoft.com/office/officeart/2005/8/layout/vList4"/>
    <dgm:cxn modelId="{0E7A9B92-E033-433C-99A9-0F2667721920}" type="presParOf" srcId="{2BF42383-A425-4F0F-961A-B77A43691775}" destId="{50A46DF3-A9AB-4AFC-AB03-B227CD6AB097}" srcOrd="0" destOrd="0" presId="urn:microsoft.com/office/officeart/2005/8/layout/vList4"/>
    <dgm:cxn modelId="{D8695C35-8DF6-4FB3-B33D-19A7F5139CA0}" type="presParOf" srcId="{2BF42383-A425-4F0F-961A-B77A43691775}" destId="{0FDC98F3-41E7-4EC8-9847-AA96C0F2EAEF}" srcOrd="1" destOrd="0" presId="urn:microsoft.com/office/officeart/2005/8/layout/vList4"/>
    <dgm:cxn modelId="{B13BCBAE-02FB-4A09-B8DF-8B9FAFA5D6BB}" type="presParOf" srcId="{2BF42383-A425-4F0F-961A-B77A43691775}" destId="{E3B1D70A-FEE4-4A0C-96B7-CD154C681D4E}" srcOrd="2" destOrd="0" presId="urn:microsoft.com/office/officeart/2005/8/layout/vList4"/>
    <dgm:cxn modelId="{B54FA3B0-283C-4C7D-B61E-588BC4804752}" type="presParOf" srcId="{792BD231-A099-4E4C-851C-B023E2841F68}" destId="{0F9F1A02-6C25-490F-954B-9CA3E0BEEB09}" srcOrd="1" destOrd="0" presId="urn:microsoft.com/office/officeart/2005/8/layout/vList4"/>
    <dgm:cxn modelId="{23B7F37C-37F7-43B6-9CBD-16B8CD20BBA3}" type="presParOf" srcId="{792BD231-A099-4E4C-851C-B023E2841F68}" destId="{D8B55432-E6A8-42D9-B848-7977D945D597}" srcOrd="2" destOrd="0" presId="urn:microsoft.com/office/officeart/2005/8/layout/vList4"/>
    <dgm:cxn modelId="{DECD1395-D5DA-4487-AA80-0394BD70629B}" type="presParOf" srcId="{D8B55432-E6A8-42D9-B848-7977D945D597}" destId="{01098909-A069-404C-8560-5CADC0BC2724}" srcOrd="0" destOrd="0" presId="urn:microsoft.com/office/officeart/2005/8/layout/vList4"/>
    <dgm:cxn modelId="{638100B9-031B-478E-8E98-E25203EFF66A}" type="presParOf" srcId="{D8B55432-E6A8-42D9-B848-7977D945D597}" destId="{EB7F1484-2C2D-4735-A3EB-288FE0DCA336}" srcOrd="1" destOrd="0" presId="urn:microsoft.com/office/officeart/2005/8/layout/vList4"/>
    <dgm:cxn modelId="{B173C656-0F3D-4D93-B6EE-B0958A552B12}" type="presParOf" srcId="{D8B55432-E6A8-42D9-B848-7977D945D597}" destId="{DC7FCD82-1C65-4687-BFDA-29CF55D88CC3}" srcOrd="2" destOrd="0" presId="urn:microsoft.com/office/officeart/2005/8/layout/vList4"/>
    <dgm:cxn modelId="{AC7A1A95-7661-4FE0-B845-BAE52AC1967E}" type="presParOf" srcId="{792BD231-A099-4E4C-851C-B023E2841F68}" destId="{60954D8D-001C-475F-96D2-A068746780E9}" srcOrd="3" destOrd="0" presId="urn:microsoft.com/office/officeart/2005/8/layout/vList4"/>
    <dgm:cxn modelId="{8B69DD82-CB21-4E46-883B-F021E20B4563}" type="presParOf" srcId="{792BD231-A099-4E4C-851C-B023E2841F68}" destId="{3199CE00-A1C1-423C-8B0A-4417645687FD}" srcOrd="4" destOrd="0" presId="urn:microsoft.com/office/officeart/2005/8/layout/vList4"/>
    <dgm:cxn modelId="{81EBBD80-CE4F-4BEA-85AB-7597803C1E10}" type="presParOf" srcId="{3199CE00-A1C1-423C-8B0A-4417645687FD}" destId="{E28D7B0A-A9D0-471E-81EE-FA40F0266700}" srcOrd="0" destOrd="0" presId="urn:microsoft.com/office/officeart/2005/8/layout/vList4"/>
    <dgm:cxn modelId="{9FEF0FC5-5762-447F-A3E3-D2916EE8F588}" type="presParOf" srcId="{3199CE00-A1C1-423C-8B0A-4417645687FD}" destId="{50CA08AE-8613-4B96-A2A2-484E51613BC2}" srcOrd="1" destOrd="0" presId="urn:microsoft.com/office/officeart/2005/8/layout/vList4"/>
    <dgm:cxn modelId="{A4C5066A-2E02-4534-A3B2-FE9E43D41145}" type="presParOf" srcId="{3199CE00-A1C1-423C-8B0A-4417645687FD}" destId="{A1A15EDA-1598-48D3-8F95-D1ACC792267C}" srcOrd="2" destOrd="0" presId="urn:microsoft.com/office/officeart/2005/8/layout/vList4"/>
    <dgm:cxn modelId="{46CD5C60-50AB-4204-8F8C-C32C8C1A7AEA}" type="presParOf" srcId="{792BD231-A099-4E4C-851C-B023E2841F68}" destId="{65D0C2DD-5330-4851-9347-BAE0A1861208}" srcOrd="5" destOrd="0" presId="urn:microsoft.com/office/officeart/2005/8/layout/vList4"/>
    <dgm:cxn modelId="{3FA2CEF6-F907-41E1-897C-E50F4C5F32F2}" type="presParOf" srcId="{792BD231-A099-4E4C-851C-B023E2841F68}" destId="{2CFA346F-1E75-4209-9F6E-E580D7A4E1A6}" srcOrd="6" destOrd="0" presId="urn:microsoft.com/office/officeart/2005/8/layout/vList4"/>
    <dgm:cxn modelId="{760E7B97-F1AC-47BE-8F45-ADF9B7B53066}" type="presParOf" srcId="{2CFA346F-1E75-4209-9F6E-E580D7A4E1A6}" destId="{80650F88-865A-4263-843F-CC75A17EB645}" srcOrd="0" destOrd="0" presId="urn:microsoft.com/office/officeart/2005/8/layout/vList4"/>
    <dgm:cxn modelId="{535EC211-E5E9-473E-B5AC-B16D02791352}" type="presParOf" srcId="{2CFA346F-1E75-4209-9F6E-E580D7A4E1A6}" destId="{9EE8DF0A-0BFC-4FDF-AC02-328382F91816}" srcOrd="1" destOrd="0" presId="urn:microsoft.com/office/officeart/2005/8/layout/vList4"/>
    <dgm:cxn modelId="{617BD4C4-2F64-404C-AA70-4D385A2A4D63}" type="presParOf" srcId="{2CFA346F-1E75-4209-9F6E-E580D7A4E1A6}" destId="{53EBCC2A-9101-4AFE-9C87-56A247974228}"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A46DF3-A9AB-4AFC-AB03-B227CD6AB097}">
      <dsp:nvSpPr>
        <dsp:cNvPr id="0" name=""/>
        <dsp:cNvSpPr/>
      </dsp:nvSpPr>
      <dsp:spPr>
        <a:xfrm>
          <a:off x="0" y="0"/>
          <a:ext cx="5893755" cy="1479011"/>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ts val="0"/>
            </a:spcAft>
          </a:pPr>
          <a:r>
            <a:rPr lang="en-AU" sz="2000" b="1" kern="1200" dirty="0" smtClean="0">
              <a:solidFill>
                <a:schemeClr val="tx1"/>
              </a:solidFill>
            </a:rPr>
            <a:t>Human-Machine Integration</a:t>
          </a:r>
          <a:endParaRPr lang="en-AU" sz="2000" b="1" kern="1200" dirty="0">
            <a:solidFill>
              <a:schemeClr val="tx1"/>
            </a:solidFill>
          </a:endParaRPr>
        </a:p>
        <a:p>
          <a:pPr marL="171450" lvl="1" indent="-171450" algn="l" defTabSz="711200">
            <a:lnSpc>
              <a:spcPct val="90000"/>
            </a:lnSpc>
            <a:spcBef>
              <a:spcPct val="0"/>
            </a:spcBef>
            <a:spcAft>
              <a:spcPts val="0"/>
            </a:spcAft>
            <a:buChar char="••"/>
          </a:pPr>
          <a:r>
            <a:rPr lang="en-AU" sz="1600" kern="1200" dirty="0" smtClean="0">
              <a:solidFill>
                <a:schemeClr val="tx1"/>
              </a:solidFill>
            </a:rPr>
            <a:t>Human-autonomy team  (HAT) effectiveness</a:t>
          </a:r>
          <a:endParaRPr lang="en-AU" sz="1600" kern="1200" dirty="0">
            <a:solidFill>
              <a:schemeClr val="tx1"/>
            </a:solidFill>
          </a:endParaRPr>
        </a:p>
        <a:p>
          <a:pPr marL="171450" lvl="1" indent="-171450" algn="l" defTabSz="711200">
            <a:lnSpc>
              <a:spcPct val="90000"/>
            </a:lnSpc>
            <a:spcBef>
              <a:spcPct val="0"/>
            </a:spcBef>
            <a:spcAft>
              <a:spcPts val="0"/>
            </a:spcAft>
            <a:buChar char="••"/>
          </a:pPr>
          <a:r>
            <a:rPr lang="en-AU" sz="1600" kern="1200" dirty="0" smtClean="0">
              <a:solidFill>
                <a:schemeClr val="tx1"/>
              </a:solidFill>
            </a:rPr>
            <a:t>Legal decisions for autonomy</a:t>
          </a:r>
          <a:endParaRPr lang="en-AU" sz="1600" kern="1200" dirty="0">
            <a:solidFill>
              <a:schemeClr val="tx1"/>
            </a:solidFill>
          </a:endParaRPr>
        </a:p>
        <a:p>
          <a:pPr marL="171450" lvl="1" indent="-171450" algn="l" defTabSz="711200">
            <a:lnSpc>
              <a:spcPct val="90000"/>
            </a:lnSpc>
            <a:spcBef>
              <a:spcPct val="0"/>
            </a:spcBef>
            <a:spcAft>
              <a:spcPts val="0"/>
            </a:spcAft>
            <a:buChar char="••"/>
          </a:pPr>
          <a:r>
            <a:rPr lang="en-AU" sz="1600" kern="1200" dirty="0" smtClean="0">
              <a:solidFill>
                <a:schemeClr val="tx1"/>
              </a:solidFill>
            </a:rPr>
            <a:t>Socialised autonomy</a:t>
          </a:r>
          <a:endParaRPr lang="en-AU" sz="1600" kern="1200" dirty="0">
            <a:solidFill>
              <a:schemeClr val="tx1"/>
            </a:solidFill>
          </a:endParaRPr>
        </a:p>
        <a:p>
          <a:pPr marL="171450" lvl="1" indent="-171450" algn="l" defTabSz="711200">
            <a:lnSpc>
              <a:spcPct val="90000"/>
            </a:lnSpc>
            <a:spcBef>
              <a:spcPct val="0"/>
            </a:spcBef>
            <a:spcAft>
              <a:spcPts val="0"/>
            </a:spcAft>
            <a:buChar char="••"/>
          </a:pPr>
          <a:r>
            <a:rPr lang="en-AU" sz="1600" kern="1200" dirty="0" smtClean="0">
              <a:solidFill>
                <a:schemeClr val="tx1"/>
              </a:solidFill>
            </a:rPr>
            <a:t>Mobile robot control interaction</a:t>
          </a:r>
          <a:endParaRPr lang="en-AU" sz="1600" kern="1200" dirty="0">
            <a:solidFill>
              <a:schemeClr val="tx1"/>
            </a:solidFill>
          </a:endParaRPr>
        </a:p>
      </dsp:txBody>
      <dsp:txXfrm>
        <a:off x="1326652" y="0"/>
        <a:ext cx="4567102" cy="1479011"/>
      </dsp:txXfrm>
    </dsp:sp>
    <dsp:sp modelId="{0FDC98F3-41E7-4EC8-9847-AA96C0F2EAEF}">
      <dsp:nvSpPr>
        <dsp:cNvPr id="0" name=""/>
        <dsp:cNvSpPr/>
      </dsp:nvSpPr>
      <dsp:spPr>
        <a:xfrm>
          <a:off x="147901" y="147901"/>
          <a:ext cx="1178751" cy="1183209"/>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098909-A069-404C-8560-5CADC0BC2724}">
      <dsp:nvSpPr>
        <dsp:cNvPr id="0" name=""/>
        <dsp:cNvSpPr/>
      </dsp:nvSpPr>
      <dsp:spPr>
        <a:xfrm>
          <a:off x="0" y="1626912"/>
          <a:ext cx="5893755" cy="1479011"/>
        </a:xfrm>
        <a:prstGeom prst="roundRect">
          <a:avLst>
            <a:gd name="adj" fmla="val 1000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ts val="0"/>
            </a:spcAft>
          </a:pPr>
          <a:r>
            <a:rPr lang="en-AU" sz="2000" b="1" kern="1200" dirty="0" smtClean="0">
              <a:solidFill>
                <a:schemeClr val="tx1"/>
              </a:solidFill>
            </a:rPr>
            <a:t>High-level Autonomy</a:t>
          </a:r>
          <a:endParaRPr lang="en-AU" sz="2000" b="1" kern="1200" dirty="0">
            <a:solidFill>
              <a:schemeClr val="tx1"/>
            </a:solidFill>
          </a:endParaRPr>
        </a:p>
        <a:p>
          <a:pPr marL="171450" lvl="1" indent="-171450" algn="l" defTabSz="711200">
            <a:lnSpc>
              <a:spcPct val="90000"/>
            </a:lnSpc>
            <a:spcBef>
              <a:spcPct val="0"/>
            </a:spcBef>
            <a:spcAft>
              <a:spcPts val="0"/>
            </a:spcAft>
            <a:buChar char="••"/>
          </a:pPr>
          <a:r>
            <a:rPr lang="en-AU" sz="1600" kern="1200" dirty="0" smtClean="0">
              <a:solidFill>
                <a:schemeClr val="tx1"/>
              </a:solidFill>
            </a:rPr>
            <a:t>Human-autonomy team (HAT) learning</a:t>
          </a:r>
          <a:endParaRPr lang="en-AU" sz="1600" kern="1200" dirty="0">
            <a:solidFill>
              <a:schemeClr val="tx1"/>
            </a:solidFill>
          </a:endParaRPr>
        </a:p>
        <a:p>
          <a:pPr marL="171450" lvl="1" indent="-171450" algn="l" defTabSz="711200">
            <a:lnSpc>
              <a:spcPct val="90000"/>
            </a:lnSpc>
            <a:spcBef>
              <a:spcPct val="0"/>
            </a:spcBef>
            <a:spcAft>
              <a:spcPts val="0"/>
            </a:spcAft>
            <a:buChar char="••"/>
          </a:pPr>
          <a:r>
            <a:rPr lang="en-AU" sz="1600" kern="1200" dirty="0" smtClean="0">
              <a:solidFill>
                <a:schemeClr val="tx1"/>
              </a:solidFill>
            </a:rPr>
            <a:t>Non-stationary planning</a:t>
          </a:r>
          <a:endParaRPr lang="en-AU" sz="1600" kern="1200" dirty="0">
            <a:solidFill>
              <a:schemeClr val="tx1"/>
            </a:solidFill>
          </a:endParaRPr>
        </a:p>
        <a:p>
          <a:pPr marL="171450" lvl="1" indent="-171450" algn="l" defTabSz="711200">
            <a:lnSpc>
              <a:spcPct val="90000"/>
            </a:lnSpc>
            <a:spcBef>
              <a:spcPct val="0"/>
            </a:spcBef>
            <a:spcAft>
              <a:spcPts val="0"/>
            </a:spcAft>
            <a:buChar char="••"/>
          </a:pPr>
          <a:r>
            <a:rPr lang="en-AU" sz="1600" kern="1200" dirty="0" smtClean="0">
              <a:solidFill>
                <a:schemeClr val="tx1"/>
              </a:solidFill>
            </a:rPr>
            <a:t>Decentralised flow control</a:t>
          </a:r>
          <a:endParaRPr lang="en-AU" sz="1600" kern="1200" dirty="0">
            <a:solidFill>
              <a:schemeClr val="tx1"/>
            </a:solidFill>
          </a:endParaRPr>
        </a:p>
        <a:p>
          <a:pPr marL="171450" lvl="1" indent="-171450" algn="l" defTabSz="711200">
            <a:lnSpc>
              <a:spcPct val="90000"/>
            </a:lnSpc>
            <a:spcBef>
              <a:spcPct val="0"/>
            </a:spcBef>
            <a:spcAft>
              <a:spcPts val="0"/>
            </a:spcAft>
            <a:buChar char="••"/>
          </a:pPr>
          <a:r>
            <a:rPr lang="en-AU" sz="1600" kern="1200" dirty="0" smtClean="0">
              <a:solidFill>
                <a:schemeClr val="tx1"/>
              </a:solidFill>
            </a:rPr>
            <a:t>Autonomous goal  and resource management</a:t>
          </a:r>
          <a:endParaRPr lang="en-AU" sz="1600" kern="1200" dirty="0">
            <a:solidFill>
              <a:schemeClr val="tx1"/>
            </a:solidFill>
          </a:endParaRPr>
        </a:p>
      </dsp:txBody>
      <dsp:txXfrm>
        <a:off x="1326652" y="1626912"/>
        <a:ext cx="4567102" cy="1479011"/>
      </dsp:txXfrm>
    </dsp:sp>
    <dsp:sp modelId="{EB7F1484-2C2D-4735-A3EB-288FE0DCA336}">
      <dsp:nvSpPr>
        <dsp:cNvPr id="0" name=""/>
        <dsp:cNvSpPr/>
      </dsp:nvSpPr>
      <dsp:spPr>
        <a:xfrm>
          <a:off x="147901" y="1774813"/>
          <a:ext cx="1178751" cy="1183209"/>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8D7B0A-A9D0-471E-81EE-FA40F0266700}">
      <dsp:nvSpPr>
        <dsp:cNvPr id="0" name=""/>
        <dsp:cNvSpPr/>
      </dsp:nvSpPr>
      <dsp:spPr>
        <a:xfrm>
          <a:off x="0" y="3253825"/>
          <a:ext cx="5893755" cy="1160447"/>
        </a:xfrm>
        <a:prstGeom prst="roundRect">
          <a:avLst>
            <a:gd name="adj" fmla="val 1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ts val="0"/>
            </a:spcAft>
          </a:pPr>
          <a:r>
            <a:rPr lang="en-AU" sz="2000" b="1" kern="1200" dirty="0" smtClean="0">
              <a:solidFill>
                <a:schemeClr val="tx1"/>
              </a:solidFill>
            </a:rPr>
            <a:t>Machine-Machine Interaction</a:t>
          </a:r>
          <a:endParaRPr lang="en-AU" sz="2000" b="1" kern="1200" dirty="0">
            <a:solidFill>
              <a:schemeClr val="tx1"/>
            </a:solidFill>
          </a:endParaRPr>
        </a:p>
        <a:p>
          <a:pPr marL="171450" lvl="1" indent="-171450" algn="l" defTabSz="711200">
            <a:lnSpc>
              <a:spcPct val="90000"/>
            </a:lnSpc>
            <a:spcBef>
              <a:spcPct val="0"/>
            </a:spcBef>
            <a:spcAft>
              <a:spcPts val="0"/>
            </a:spcAft>
            <a:buChar char="••"/>
          </a:pPr>
          <a:r>
            <a:rPr lang="en-AU" sz="1600" kern="1200" dirty="0" smtClean="0">
              <a:solidFill>
                <a:schemeClr val="tx1"/>
              </a:solidFill>
            </a:rPr>
            <a:t>Survivable ad-hoc unmanned vehicle networks</a:t>
          </a:r>
          <a:endParaRPr lang="en-AU" sz="1600" kern="1200" dirty="0">
            <a:solidFill>
              <a:schemeClr val="tx1"/>
            </a:solidFill>
          </a:endParaRPr>
        </a:p>
        <a:p>
          <a:pPr marL="171450" lvl="1" indent="-171450" algn="l" defTabSz="711200">
            <a:lnSpc>
              <a:spcPct val="90000"/>
            </a:lnSpc>
            <a:spcBef>
              <a:spcPct val="0"/>
            </a:spcBef>
            <a:spcAft>
              <a:spcPts val="0"/>
            </a:spcAft>
            <a:buChar char="••"/>
          </a:pPr>
          <a:r>
            <a:rPr lang="en-AU" sz="1600" kern="1200" dirty="0" smtClean="0">
              <a:solidFill>
                <a:schemeClr val="tx1"/>
              </a:solidFill>
            </a:rPr>
            <a:t>Coordinated delivery of effects</a:t>
          </a:r>
          <a:endParaRPr lang="en-AU" sz="1600" kern="1200" dirty="0">
            <a:solidFill>
              <a:schemeClr val="tx1"/>
            </a:solidFill>
          </a:endParaRPr>
        </a:p>
        <a:p>
          <a:pPr marL="171450" lvl="1" indent="-171450" algn="l" defTabSz="711200">
            <a:lnSpc>
              <a:spcPct val="90000"/>
            </a:lnSpc>
            <a:spcBef>
              <a:spcPct val="0"/>
            </a:spcBef>
            <a:spcAft>
              <a:spcPts val="0"/>
            </a:spcAft>
            <a:buChar char="••"/>
          </a:pPr>
          <a:r>
            <a:rPr lang="en-AU" sz="1600" kern="1200" dirty="0" smtClean="0">
              <a:solidFill>
                <a:schemeClr val="tx1"/>
              </a:solidFill>
            </a:rPr>
            <a:t>Evolution of swarm behaviours</a:t>
          </a:r>
          <a:endParaRPr lang="en-AU" sz="1600" kern="1200" dirty="0">
            <a:solidFill>
              <a:schemeClr val="tx1"/>
            </a:solidFill>
          </a:endParaRPr>
        </a:p>
      </dsp:txBody>
      <dsp:txXfrm>
        <a:off x="1326652" y="3253825"/>
        <a:ext cx="4567102" cy="1160447"/>
      </dsp:txXfrm>
    </dsp:sp>
    <dsp:sp modelId="{50CA08AE-8613-4B96-A2A2-484E51613BC2}">
      <dsp:nvSpPr>
        <dsp:cNvPr id="0" name=""/>
        <dsp:cNvSpPr/>
      </dsp:nvSpPr>
      <dsp:spPr>
        <a:xfrm>
          <a:off x="137009" y="3385459"/>
          <a:ext cx="1178751" cy="910550"/>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650F88-865A-4263-843F-CC75A17EB645}">
      <dsp:nvSpPr>
        <dsp:cNvPr id="0" name=""/>
        <dsp:cNvSpPr/>
      </dsp:nvSpPr>
      <dsp:spPr>
        <a:xfrm>
          <a:off x="0" y="4562173"/>
          <a:ext cx="5893755" cy="1179082"/>
        </a:xfrm>
        <a:prstGeom prst="roundRect">
          <a:avLst>
            <a:gd name="adj" fmla="val 1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ts val="0"/>
            </a:spcAft>
          </a:pPr>
          <a:r>
            <a:rPr lang="en-AU" sz="2000" b="1" kern="1200" dirty="0" smtClean="0">
              <a:solidFill>
                <a:schemeClr val="tx1"/>
              </a:solidFill>
            </a:rPr>
            <a:t>Embodied Autonomy</a:t>
          </a:r>
          <a:endParaRPr lang="en-AU" sz="2000" b="1" kern="1200" dirty="0">
            <a:solidFill>
              <a:schemeClr val="tx1"/>
            </a:solidFill>
          </a:endParaRPr>
        </a:p>
        <a:p>
          <a:pPr marL="171450" lvl="1" indent="-171450" algn="l" defTabSz="711200">
            <a:lnSpc>
              <a:spcPct val="90000"/>
            </a:lnSpc>
            <a:spcBef>
              <a:spcPct val="0"/>
            </a:spcBef>
            <a:spcAft>
              <a:spcPts val="0"/>
            </a:spcAft>
            <a:buChar char="••"/>
          </a:pPr>
          <a:r>
            <a:rPr lang="en-AU" sz="1600" kern="1200" dirty="0" smtClean="0">
              <a:solidFill>
                <a:schemeClr val="tx1"/>
              </a:solidFill>
            </a:rPr>
            <a:t>multi-modal autonomous systems for urban ops</a:t>
          </a:r>
          <a:endParaRPr lang="en-AU" sz="1600" kern="1200" dirty="0">
            <a:solidFill>
              <a:schemeClr val="tx1"/>
            </a:solidFill>
          </a:endParaRPr>
        </a:p>
        <a:p>
          <a:pPr marL="171450" lvl="1" indent="-171450" algn="l" defTabSz="711200">
            <a:lnSpc>
              <a:spcPct val="90000"/>
            </a:lnSpc>
            <a:spcBef>
              <a:spcPct val="0"/>
            </a:spcBef>
            <a:spcAft>
              <a:spcPts val="0"/>
            </a:spcAft>
            <a:buChar char="••"/>
          </a:pPr>
          <a:r>
            <a:rPr lang="en-AU" sz="1600" kern="1200" dirty="0" smtClean="0">
              <a:solidFill>
                <a:schemeClr val="tx1"/>
              </a:solidFill>
            </a:rPr>
            <a:t>Long range navigation for UAVs</a:t>
          </a:r>
          <a:endParaRPr lang="en-AU" sz="1600" kern="1200" dirty="0">
            <a:solidFill>
              <a:schemeClr val="tx1"/>
            </a:solidFill>
          </a:endParaRPr>
        </a:p>
        <a:p>
          <a:pPr marL="171450" lvl="1" indent="-171450" algn="l" defTabSz="711200">
            <a:lnSpc>
              <a:spcPct val="90000"/>
            </a:lnSpc>
            <a:spcBef>
              <a:spcPct val="0"/>
            </a:spcBef>
            <a:spcAft>
              <a:spcPts val="0"/>
            </a:spcAft>
            <a:buChar char="••"/>
          </a:pPr>
          <a:r>
            <a:rPr lang="en-AU" sz="1600" kern="1200" dirty="0" smtClean="0">
              <a:solidFill>
                <a:schemeClr val="tx1"/>
              </a:solidFill>
            </a:rPr>
            <a:t>Adaptive Flight</a:t>
          </a:r>
          <a:endParaRPr lang="en-AU" sz="1600" kern="1200" dirty="0">
            <a:solidFill>
              <a:schemeClr val="tx1"/>
            </a:solidFill>
          </a:endParaRPr>
        </a:p>
      </dsp:txBody>
      <dsp:txXfrm>
        <a:off x="1326652" y="4562173"/>
        <a:ext cx="4567102" cy="1179082"/>
      </dsp:txXfrm>
    </dsp:sp>
    <dsp:sp modelId="{9EE8DF0A-0BFC-4FDF-AC02-328382F91816}">
      <dsp:nvSpPr>
        <dsp:cNvPr id="0" name=""/>
        <dsp:cNvSpPr/>
      </dsp:nvSpPr>
      <dsp:spPr>
        <a:xfrm>
          <a:off x="177735" y="4669971"/>
          <a:ext cx="1119082" cy="963487"/>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9000" r="-1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3038475" cy="465138"/>
          </a:xfrm>
          <a:prstGeom prst="rect">
            <a:avLst/>
          </a:prstGeom>
          <a:noFill/>
          <a:ln>
            <a:noFill/>
          </a:ln>
          <a:effectLst/>
          <a:extLst/>
        </p:spPr>
        <p:txBody>
          <a:bodyPr vert="horz" wrap="square" lIns="93177" tIns="46589" rIns="93177" bIns="46589" numCol="1" anchor="t" anchorCtr="0" compatLnSpc="1">
            <a:prstTxWarp prst="textNoShape">
              <a:avLst/>
            </a:prstTxWarp>
          </a:bodyPr>
          <a:lstStyle>
            <a:lvl1pPr defTabSz="465138">
              <a:defRPr sz="1200">
                <a:latin typeface="Calibri" charset="0"/>
                <a:ea typeface="ＭＳ Ｐゴシック" charset="0"/>
                <a:cs typeface="ＭＳ Ｐゴシック" charset="0"/>
              </a:defRPr>
            </a:lvl1pPr>
          </a:lstStyle>
          <a:p>
            <a:pPr>
              <a:defRPr/>
            </a:pPr>
            <a:endParaRPr lang="en-AU"/>
          </a:p>
        </p:txBody>
      </p:sp>
      <p:sp>
        <p:nvSpPr>
          <p:cNvPr id="36867" name="Rectangle 3"/>
          <p:cNvSpPr>
            <a:spLocks noGrp="1" noChangeArrowheads="1"/>
          </p:cNvSpPr>
          <p:nvPr>
            <p:ph type="dt" sz="quarter" idx="1"/>
          </p:nvPr>
        </p:nvSpPr>
        <p:spPr bwMode="auto">
          <a:xfrm>
            <a:off x="3970338" y="0"/>
            <a:ext cx="3038475" cy="465138"/>
          </a:xfrm>
          <a:prstGeom prst="rect">
            <a:avLst/>
          </a:prstGeom>
          <a:noFill/>
          <a:ln>
            <a:noFill/>
          </a:ln>
          <a:effectLst/>
          <a:extLst/>
        </p:spPr>
        <p:txBody>
          <a:bodyPr vert="horz" wrap="square" lIns="93177" tIns="46589" rIns="93177" bIns="46589" numCol="1" anchor="t" anchorCtr="0" compatLnSpc="1">
            <a:prstTxWarp prst="textNoShape">
              <a:avLst/>
            </a:prstTxWarp>
          </a:bodyPr>
          <a:lstStyle>
            <a:lvl1pPr algn="r" defTabSz="465138">
              <a:defRPr sz="1200">
                <a:latin typeface="Calibri" charset="0"/>
                <a:ea typeface="ＭＳ Ｐゴシック" charset="0"/>
                <a:cs typeface="ＭＳ Ｐゴシック" charset="0"/>
              </a:defRPr>
            </a:lvl1pPr>
          </a:lstStyle>
          <a:p>
            <a:pPr>
              <a:defRPr/>
            </a:pPr>
            <a:fld id="{76F29469-C51B-EC4F-9EE4-CF089F44D81C}" type="datetimeFigureOut">
              <a:rPr lang="en-AU"/>
              <a:pPr>
                <a:defRPr/>
              </a:pPr>
              <a:t>25/11/2016</a:t>
            </a:fld>
            <a:endParaRPr lang="en-AU"/>
          </a:p>
        </p:txBody>
      </p:sp>
      <p:sp>
        <p:nvSpPr>
          <p:cNvPr id="36868" name="Rectangle 4"/>
          <p:cNvSpPr>
            <a:spLocks noGrp="1" noChangeArrowheads="1"/>
          </p:cNvSpPr>
          <p:nvPr>
            <p:ph type="ftr" sz="quarter" idx="2"/>
          </p:nvPr>
        </p:nvSpPr>
        <p:spPr bwMode="auto">
          <a:xfrm>
            <a:off x="0" y="8829675"/>
            <a:ext cx="3038475" cy="465138"/>
          </a:xfrm>
          <a:prstGeom prst="rect">
            <a:avLst/>
          </a:prstGeom>
          <a:noFill/>
          <a:ln>
            <a:noFill/>
          </a:ln>
          <a:effectLst/>
          <a:extLst/>
        </p:spPr>
        <p:txBody>
          <a:bodyPr vert="horz" wrap="square" lIns="93177" tIns="46589" rIns="93177" bIns="46589" numCol="1" anchor="b" anchorCtr="0" compatLnSpc="1">
            <a:prstTxWarp prst="textNoShape">
              <a:avLst/>
            </a:prstTxWarp>
          </a:bodyPr>
          <a:lstStyle>
            <a:lvl1pPr defTabSz="465138">
              <a:defRPr sz="1200">
                <a:latin typeface="Calibri" charset="0"/>
                <a:ea typeface="ＭＳ Ｐゴシック" charset="0"/>
                <a:cs typeface="ＭＳ Ｐゴシック" charset="0"/>
              </a:defRPr>
            </a:lvl1pPr>
          </a:lstStyle>
          <a:p>
            <a:pPr>
              <a:defRPr/>
            </a:pPr>
            <a:endParaRPr lang="en-AU"/>
          </a:p>
        </p:txBody>
      </p:sp>
      <p:sp>
        <p:nvSpPr>
          <p:cNvPr id="36869" name="Rectangle 5"/>
          <p:cNvSpPr>
            <a:spLocks noGrp="1" noChangeArrowheads="1"/>
          </p:cNvSpPr>
          <p:nvPr>
            <p:ph type="sldNum" sz="quarter" idx="3"/>
          </p:nvPr>
        </p:nvSpPr>
        <p:spPr bwMode="auto">
          <a:xfrm>
            <a:off x="3970338" y="8829675"/>
            <a:ext cx="3038475" cy="465138"/>
          </a:xfrm>
          <a:prstGeom prst="rect">
            <a:avLst/>
          </a:prstGeom>
          <a:noFill/>
          <a:ln>
            <a:noFill/>
          </a:ln>
          <a:effectLst/>
          <a:extLst/>
        </p:spPr>
        <p:txBody>
          <a:bodyPr vert="horz" wrap="square" lIns="93177" tIns="46589" rIns="93177" bIns="46589" numCol="1" anchor="b" anchorCtr="0" compatLnSpc="1">
            <a:prstTxWarp prst="textNoShape">
              <a:avLst/>
            </a:prstTxWarp>
          </a:bodyPr>
          <a:lstStyle>
            <a:lvl1pPr algn="r" defTabSz="465138">
              <a:defRPr sz="1200">
                <a:latin typeface="Calibri" charset="0"/>
                <a:ea typeface="ＭＳ Ｐゴシック" charset="0"/>
                <a:cs typeface="ＭＳ Ｐゴシック" charset="0"/>
              </a:defRPr>
            </a:lvl1pPr>
          </a:lstStyle>
          <a:p>
            <a:pPr>
              <a:defRPr/>
            </a:pPr>
            <a:fld id="{B2446724-36E0-D84C-BCD7-CCAC48471C61}" type="slidenum">
              <a:rPr lang="en-AU"/>
              <a:pPr>
                <a:defRPr/>
              </a:pPr>
              <a:t>‹#›</a:t>
            </a:fld>
            <a:endParaRPr lang="en-AU"/>
          </a:p>
        </p:txBody>
      </p:sp>
    </p:spTree>
    <p:extLst>
      <p:ext uri="{BB962C8B-B14F-4D97-AF65-F5344CB8AC3E}">
        <p14:creationId xmlns:p14="http://schemas.microsoft.com/office/powerpoint/2010/main" val="11268114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38475" cy="465138"/>
          </a:xfrm>
          <a:prstGeom prst="rect">
            <a:avLst/>
          </a:prstGeom>
          <a:noFill/>
          <a:ln>
            <a:noFill/>
          </a:ln>
          <a:extLst/>
        </p:spPr>
        <p:txBody>
          <a:bodyPr vert="horz" wrap="square" lIns="93177" tIns="46589" rIns="93177" bIns="46589" numCol="1" anchor="t" anchorCtr="0" compatLnSpc="1">
            <a:prstTxWarp prst="textNoShape">
              <a:avLst/>
            </a:prstTxWarp>
          </a:bodyPr>
          <a:lstStyle>
            <a:lvl1pPr defTabSz="465138">
              <a:defRPr sz="1200">
                <a:latin typeface="Calibri" charset="0"/>
                <a:ea typeface="ＭＳ Ｐゴシック" charset="0"/>
                <a:cs typeface="ＭＳ Ｐゴシック" charset="0"/>
              </a:defRPr>
            </a:lvl1pPr>
          </a:lstStyle>
          <a:p>
            <a:pPr>
              <a:defRPr/>
            </a:pPr>
            <a:endParaRPr lang="en-AU"/>
          </a:p>
        </p:txBody>
      </p:sp>
      <p:sp>
        <p:nvSpPr>
          <p:cNvPr id="3" name="Date Placeholder 2"/>
          <p:cNvSpPr>
            <a:spLocks noGrp="1"/>
          </p:cNvSpPr>
          <p:nvPr>
            <p:ph type="dt" idx="1"/>
          </p:nvPr>
        </p:nvSpPr>
        <p:spPr bwMode="auto">
          <a:xfrm>
            <a:off x="3970338" y="0"/>
            <a:ext cx="3038475" cy="465138"/>
          </a:xfrm>
          <a:prstGeom prst="rect">
            <a:avLst/>
          </a:prstGeom>
          <a:noFill/>
          <a:ln>
            <a:noFill/>
          </a:ln>
          <a:extLst/>
        </p:spPr>
        <p:txBody>
          <a:bodyPr vert="horz" wrap="square" lIns="93177" tIns="46589" rIns="93177" bIns="46589" numCol="1" anchor="t" anchorCtr="0" compatLnSpc="1">
            <a:prstTxWarp prst="textNoShape">
              <a:avLst/>
            </a:prstTxWarp>
          </a:bodyPr>
          <a:lstStyle>
            <a:lvl1pPr algn="r" defTabSz="465138">
              <a:defRPr sz="1200">
                <a:latin typeface="Calibri" charset="0"/>
                <a:ea typeface="ＭＳ Ｐゴシック" charset="0"/>
                <a:cs typeface="ＭＳ Ｐゴシック" charset="0"/>
              </a:defRPr>
            </a:lvl1pPr>
          </a:lstStyle>
          <a:p>
            <a:pPr>
              <a:defRPr/>
            </a:pPr>
            <a:fld id="{F134D976-A7B6-FF49-AD54-BE7FD1162E3F}" type="datetimeFigureOut">
              <a:rPr lang="en-US"/>
              <a:pPr>
                <a:defRPr/>
              </a:pPr>
              <a:t>11/25/2016</a:t>
            </a:fld>
            <a:endParaRPr lang="en-US"/>
          </a:p>
        </p:txBody>
      </p:sp>
      <p:sp>
        <p:nvSpPr>
          <p:cNvPr id="4" name="Slide Image Placeholder 3"/>
          <p:cNvSpPr>
            <a:spLocks noGrp="1" noRot="1" noChangeAspect="1"/>
          </p:cNvSpPr>
          <p:nvPr>
            <p:ph type="sldImg" idx="2"/>
          </p:nvPr>
        </p:nvSpPr>
        <p:spPr bwMode="auto">
          <a:xfrm>
            <a:off x="1181100" y="696913"/>
            <a:ext cx="4648200" cy="3486150"/>
          </a:xfrm>
          <a:prstGeom prst="rect">
            <a:avLst/>
          </a:prstGeom>
          <a:noFill/>
          <a:ln w="12700">
            <a:solidFill>
              <a:srgbClr val="000000"/>
            </a:solidFill>
            <a:miter lim="800000"/>
            <a:headEnd/>
            <a:tailEnd/>
          </a:ln>
          <a:extLst/>
        </p:spPr>
        <p:txBody>
          <a:bodyPr vert="horz" wrap="square" lIns="93177" tIns="46589" rIns="93177" bIns="46589"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bwMode="auto">
          <a:xfrm>
            <a:off x="701675" y="4416425"/>
            <a:ext cx="5607050" cy="4183063"/>
          </a:xfrm>
          <a:prstGeom prst="rect">
            <a:avLst/>
          </a:prstGeom>
          <a:noFill/>
          <a:ln>
            <a:noFill/>
          </a:ln>
          <a:ex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bwMode="auto">
          <a:xfrm>
            <a:off x="0" y="8829675"/>
            <a:ext cx="3038475" cy="465138"/>
          </a:xfrm>
          <a:prstGeom prst="rect">
            <a:avLst/>
          </a:prstGeom>
          <a:noFill/>
          <a:ln>
            <a:noFill/>
          </a:ln>
          <a:extLst/>
        </p:spPr>
        <p:txBody>
          <a:bodyPr vert="horz" wrap="square" lIns="93177" tIns="46589" rIns="93177" bIns="46589" numCol="1" anchor="b" anchorCtr="0" compatLnSpc="1">
            <a:prstTxWarp prst="textNoShape">
              <a:avLst/>
            </a:prstTxWarp>
          </a:bodyPr>
          <a:lstStyle>
            <a:lvl1pPr defTabSz="465138">
              <a:defRPr sz="1200">
                <a:latin typeface="Calibri" charset="0"/>
                <a:ea typeface="ＭＳ Ｐゴシック" charset="0"/>
                <a:cs typeface="ＭＳ Ｐゴシック" charset="0"/>
              </a:defRPr>
            </a:lvl1pPr>
          </a:lstStyle>
          <a:p>
            <a:pPr>
              <a:defRPr/>
            </a:pPr>
            <a:endParaRPr lang="en-AU"/>
          </a:p>
        </p:txBody>
      </p:sp>
      <p:sp>
        <p:nvSpPr>
          <p:cNvPr id="7" name="Slide Number Placeholder 6"/>
          <p:cNvSpPr>
            <a:spLocks noGrp="1"/>
          </p:cNvSpPr>
          <p:nvPr>
            <p:ph type="sldNum" sz="quarter" idx="5"/>
          </p:nvPr>
        </p:nvSpPr>
        <p:spPr bwMode="auto">
          <a:xfrm>
            <a:off x="3970338" y="8829675"/>
            <a:ext cx="3038475" cy="465138"/>
          </a:xfrm>
          <a:prstGeom prst="rect">
            <a:avLst/>
          </a:prstGeom>
          <a:noFill/>
          <a:ln>
            <a:noFill/>
          </a:ln>
          <a:extLst/>
        </p:spPr>
        <p:txBody>
          <a:bodyPr vert="horz" wrap="square" lIns="93177" tIns="46589" rIns="93177" bIns="46589" numCol="1" anchor="b" anchorCtr="0" compatLnSpc="1">
            <a:prstTxWarp prst="textNoShape">
              <a:avLst/>
            </a:prstTxWarp>
          </a:bodyPr>
          <a:lstStyle>
            <a:lvl1pPr algn="r" defTabSz="465138">
              <a:defRPr sz="1200">
                <a:latin typeface="Calibri" charset="0"/>
                <a:ea typeface="ＭＳ Ｐゴシック" charset="0"/>
                <a:cs typeface="ＭＳ Ｐゴシック" charset="0"/>
              </a:defRPr>
            </a:lvl1pPr>
          </a:lstStyle>
          <a:p>
            <a:pPr>
              <a:defRPr/>
            </a:pPr>
            <a:fld id="{9E2A34EC-3C4F-8D46-B504-0C1FC2237583}" type="slidenum">
              <a:rPr lang="en-US"/>
              <a:pPr>
                <a:defRPr/>
              </a:pPr>
              <a:t>‹#›</a:t>
            </a:fld>
            <a:endParaRPr lang="en-US"/>
          </a:p>
        </p:txBody>
      </p:sp>
    </p:spTree>
    <p:extLst>
      <p:ext uri="{BB962C8B-B14F-4D97-AF65-F5344CB8AC3E}">
        <p14:creationId xmlns:p14="http://schemas.microsoft.com/office/powerpoint/2010/main" val="347332814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8675" name="Notes Placeholder 2"/>
          <p:cNvSpPr>
            <a:spLocks noGrp="1"/>
          </p:cNvSpPr>
          <p:nvPr>
            <p:ph type="body" idx="1"/>
          </p:nvPr>
        </p:nvSpPr>
        <p:spPr>
          <a:xfrm>
            <a:off x="935038" y="4413250"/>
            <a:ext cx="5140325" cy="4187825"/>
          </a:xfrm>
          <a:noFill/>
        </p:spPr>
        <p:txBody>
          <a:bodyPr lIns="91321" tIns="45661" rIns="91321" bIns="45661"/>
          <a:lstStyle/>
          <a:p>
            <a:r>
              <a:rPr lang="en-AU" altLang="en-US" sz="1000" dirty="0" smtClean="0">
                <a:latin typeface="Arial" pitchFamily="34" charset="0"/>
              </a:rPr>
              <a:t>DSTO Strategic Plan 2013-18</a:t>
            </a:r>
          </a:p>
          <a:p>
            <a:endParaRPr lang="en-AU" altLang="en-US" sz="1000" dirty="0" smtClean="0">
              <a:latin typeface="Arial"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AU" sz="1000" b="0" i="0" kern="1200" dirty="0" smtClean="0">
                <a:solidFill>
                  <a:schemeClr val="tx1"/>
                </a:solidFill>
                <a:effectLst/>
                <a:latin typeface="+mn-lt"/>
                <a:ea typeface="ＭＳ Ｐゴシック" charset="0"/>
                <a:cs typeface="ＭＳ Ｐゴシック" charset="0"/>
              </a:rPr>
              <a:t>DST reduces risk in Defence’s core business – defence operations, intelligence, capability development and integration. It does this by providing specialist advice and innovative technology solutions that are grounded in research and are independent of commercial or non-Government research interests. </a:t>
            </a:r>
            <a:endParaRPr lang="en-AU" sz="1000" dirty="0" smtClean="0"/>
          </a:p>
          <a:p>
            <a:endParaRPr lang="en-AU" altLang="en-US" sz="1000" dirty="0" smtClean="0">
              <a:latin typeface="Arial" pitchFamily="34" charset="0"/>
            </a:endParaRPr>
          </a:p>
        </p:txBody>
      </p:sp>
      <p:sp>
        <p:nvSpPr>
          <p:cNvPr id="28676" name="Slide Number Placeholder 3"/>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2" tIns="45710" rIns="91422" bIns="45710" anchor="b"/>
          <a:lstStyle>
            <a:lvl1pPr defTabSz="912813">
              <a:defRPr>
                <a:solidFill>
                  <a:schemeClr val="tx1"/>
                </a:solidFill>
                <a:latin typeface="Arial" pitchFamily="34" charset="0"/>
                <a:ea typeface="ＭＳ Ｐゴシック" pitchFamily="34" charset="-128"/>
              </a:defRPr>
            </a:lvl1pPr>
            <a:lvl2pPr marL="742950" indent="-285750" defTabSz="912813">
              <a:defRPr>
                <a:solidFill>
                  <a:schemeClr val="tx1"/>
                </a:solidFill>
                <a:latin typeface="Arial" pitchFamily="34" charset="0"/>
                <a:ea typeface="ＭＳ Ｐゴシック" pitchFamily="34" charset="-128"/>
              </a:defRPr>
            </a:lvl2pPr>
            <a:lvl3pPr marL="1143000" indent="-228600" defTabSz="912813">
              <a:defRPr>
                <a:solidFill>
                  <a:schemeClr val="tx1"/>
                </a:solidFill>
                <a:latin typeface="Arial" pitchFamily="34" charset="0"/>
                <a:ea typeface="ＭＳ Ｐゴシック" pitchFamily="34" charset="-128"/>
              </a:defRPr>
            </a:lvl3pPr>
            <a:lvl4pPr marL="1600200" indent="-228600" defTabSz="912813">
              <a:defRPr>
                <a:solidFill>
                  <a:schemeClr val="tx1"/>
                </a:solidFill>
                <a:latin typeface="Arial" pitchFamily="34" charset="0"/>
                <a:ea typeface="ＭＳ Ｐゴシック" pitchFamily="34" charset="-128"/>
              </a:defRPr>
            </a:lvl4pPr>
            <a:lvl5pPr marL="2057400" indent="-228600" defTabSz="912813">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a:fld id="{C4A24AB0-1F74-4977-B289-0BCB1AF14671}" type="slidenum">
              <a:rPr lang="en-US" altLang="en-US" sz="1200"/>
              <a:pPr algn="r"/>
              <a:t>5</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9E2A34EC-3C4F-8D46-B504-0C1FC2237583}" type="slidenum">
              <a:rPr lang="en-US" smtClean="0"/>
              <a:pPr>
                <a:defRPr/>
              </a:pPr>
              <a:t>15</a:t>
            </a:fld>
            <a:endParaRPr lang="en-US"/>
          </a:p>
        </p:txBody>
      </p:sp>
    </p:spTree>
    <p:extLst>
      <p:ext uri="{BB962C8B-B14F-4D97-AF65-F5344CB8AC3E}">
        <p14:creationId xmlns:p14="http://schemas.microsoft.com/office/powerpoint/2010/main" val="107879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1181100" y="696913"/>
            <a:ext cx="4649788" cy="3486150"/>
          </a:xfrm>
          <a:noFill/>
        </p:spPr>
      </p:sp>
      <p:sp>
        <p:nvSpPr>
          <p:cNvPr id="44035" name="Notes Placeholder 2"/>
          <p:cNvSpPr>
            <a:spLocks noGrp="1"/>
          </p:cNvSpPr>
          <p:nvPr>
            <p:ph type="body" idx="1"/>
          </p:nvPr>
        </p:nvSpPr>
        <p:spPr>
          <a:xfrm>
            <a:off x="935038" y="4414838"/>
            <a:ext cx="5140325" cy="4184650"/>
          </a:xfrm>
          <a:noFill/>
        </p:spPr>
        <p:txBody>
          <a:bodyPr lIns="91440" tIns="45720" rIns="91440" bIns="45720"/>
          <a:lstStyle/>
          <a:p>
            <a:pPr defTabSz="914400"/>
            <a:endParaRPr lang="en-US" altLang="en-US" smtClean="0">
              <a:ea typeface="ＭＳ Ｐゴシック"/>
              <a:cs typeface="ＭＳ Ｐゴシック"/>
            </a:endParaRPr>
          </a:p>
        </p:txBody>
      </p:sp>
      <p:sp>
        <p:nvSpPr>
          <p:cNvPr id="44036" name="Slide Number Placeholder 3"/>
          <p:cNvSpPr txBox="1">
            <a:spLocks noGrp="1"/>
          </p:cNvSpPr>
          <p:nvPr/>
        </p:nvSpPr>
        <p:spPr bwMode="auto">
          <a:xfrm>
            <a:off x="3973513" y="8831263"/>
            <a:ext cx="3036887" cy="465137"/>
          </a:xfrm>
          <a:prstGeom prst="rect">
            <a:avLst/>
          </a:prstGeom>
          <a:noFill/>
          <a:ln w="9525">
            <a:noFill/>
            <a:miter lim="800000"/>
            <a:headEnd/>
            <a:tailEnd/>
          </a:ln>
        </p:spPr>
        <p:txBody>
          <a:bodyPr anchor="b"/>
          <a:lstStyle/>
          <a:p>
            <a:pPr algn="r" eaLnBrk="0" hangingPunct="0"/>
            <a:fld id="{B5B0F116-4127-4079-975F-E4FCFC45F2AE}" type="slidenum">
              <a:rPr lang="en-US" altLang="en-US" sz="1200">
                <a:solidFill>
                  <a:prstClr val="black"/>
                </a:solidFill>
                <a:ea typeface="ＭＳ Ｐゴシック"/>
              </a:rPr>
              <a:pPr algn="r" eaLnBrk="0" hangingPunct="0"/>
              <a:t>17</a:t>
            </a:fld>
            <a:endParaRPr lang="en-US" altLang="en-US" sz="1200">
              <a:solidFill>
                <a:prstClr val="black"/>
              </a:solidFill>
              <a:ea typeface="ＭＳ Ｐゴシック"/>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9E2A34EC-3C4F-8D46-B504-0C1FC2237583}"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3878095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1181100" y="696913"/>
            <a:ext cx="4649788" cy="3486150"/>
          </a:xfrm>
          <a:noFill/>
        </p:spPr>
      </p:sp>
      <p:sp>
        <p:nvSpPr>
          <p:cNvPr id="37891" name="Rectangle 3"/>
          <p:cNvSpPr>
            <a:spLocks noGrp="1" noChangeArrowheads="1"/>
          </p:cNvSpPr>
          <p:nvPr>
            <p:ph type="body" idx="1"/>
          </p:nvPr>
        </p:nvSpPr>
        <p:spPr>
          <a:xfrm>
            <a:off x="933450" y="4416425"/>
            <a:ext cx="5143500" cy="4183063"/>
          </a:xfrm>
          <a:noFill/>
        </p:spPr>
        <p:txBody>
          <a:bodyPr lIns="91440" tIns="45720" rIns="91440" bIns="45720"/>
          <a:lstStyle/>
          <a:p>
            <a:pPr defTabSz="914400">
              <a:lnSpc>
                <a:spcPct val="80000"/>
              </a:lnSpc>
            </a:pPr>
            <a:r>
              <a:rPr lang="en-AU" altLang="en-US" sz="900" smtClean="0">
                <a:ea typeface="ＭＳ Ｐゴシック"/>
                <a:cs typeface="ＭＳ Ｐゴシック"/>
              </a:rPr>
              <a:t>So the RAAF needs to transform as a result of 5</a:t>
            </a:r>
            <a:r>
              <a:rPr lang="en-AU" altLang="en-US" sz="900" baseline="30000" smtClean="0">
                <a:ea typeface="ＭＳ Ｐゴシック"/>
                <a:cs typeface="ＭＳ Ｐゴシック"/>
              </a:rPr>
              <a:t>th</a:t>
            </a:r>
            <a:r>
              <a:rPr lang="en-AU" altLang="en-US" sz="900" smtClean="0">
                <a:ea typeface="ＭＳ Ｐゴシック"/>
                <a:cs typeface="ＭＳ Ｐゴシック"/>
              </a:rPr>
              <a:t> generation technology and to counter evolving threats.  We also need to ensure we can protect our national interests including access to the global commons. Australia’s </a:t>
            </a:r>
            <a:r>
              <a:rPr lang="en-US" altLang="en-US" sz="900" smtClean="0">
                <a:ea typeface="ＭＳ Ｐゴシック"/>
                <a:cs typeface="ＭＳ Ｐゴシック"/>
              </a:rPr>
              <a:t>sources 85% of its refined fuel from across Asia with a significant portion of that fuel passing thorugh</a:t>
            </a:r>
            <a:r>
              <a:rPr lang="en-AU" altLang="en-US" sz="900" smtClean="0">
                <a:ea typeface="ＭＳ Ｐゴシック"/>
                <a:cs typeface="ＭＳ Ｐゴシック"/>
              </a:rPr>
              <a:t> the South China Sea.  Freedom of navigation in that region is therefore fundamental to our national interest. </a:t>
            </a:r>
          </a:p>
          <a:p>
            <a:pPr defTabSz="914400">
              <a:lnSpc>
                <a:spcPct val="80000"/>
              </a:lnSpc>
            </a:pPr>
            <a:endParaRPr lang="en-AU" altLang="en-US" sz="900" smtClean="0">
              <a:ea typeface="ＭＳ Ｐゴシック"/>
              <a:cs typeface="ＭＳ Ｐゴシック"/>
            </a:endParaRPr>
          </a:p>
          <a:p>
            <a:pPr defTabSz="914400">
              <a:lnSpc>
                <a:spcPct val="80000"/>
              </a:lnSpc>
            </a:pPr>
            <a:r>
              <a:rPr lang="en-AU" altLang="en-US" sz="900" smtClean="0">
                <a:ea typeface="ＭＳ Ｐゴシック"/>
                <a:cs typeface="ＭＳ Ｐゴシック"/>
              </a:rPr>
              <a:t>We also need to transform so that we can provide our tactical operators and operational commanders with the ability to access the huge volumes of data available – but in a measured way.  At the same time, we need to be able to deny adversaries access to the information they need to do their job.</a:t>
            </a:r>
          </a:p>
          <a:p>
            <a:pPr defTabSz="914400">
              <a:lnSpc>
                <a:spcPct val="80000"/>
              </a:lnSpc>
            </a:pPr>
            <a:endParaRPr lang="en-AU" altLang="en-US" sz="900" smtClean="0">
              <a:ea typeface="ＭＳ Ｐゴシック"/>
              <a:cs typeface="ＭＳ Ｐゴシック"/>
            </a:endParaRPr>
          </a:p>
          <a:p>
            <a:pPr defTabSz="914400">
              <a:lnSpc>
                <a:spcPct val="80000"/>
              </a:lnSpc>
            </a:pPr>
            <a:r>
              <a:rPr lang="en-AU" altLang="en-US" sz="900" smtClean="0">
                <a:ea typeface="ＭＳ Ｐゴシック"/>
                <a:cs typeface="ＭＳ Ｐゴシック"/>
              </a:rPr>
              <a:t>Op Okra – Australia’s contribution to the Air Campaign in Syria and Iraq – deployed and commenced operations in about a month.  It was the first time the RAAF had deployed such a complex force independently and that has now set the baseline for rapid, high end response options for Government.  We need to continue to evolve so that we can continue to provide that kind of response in the future.</a:t>
            </a:r>
          </a:p>
          <a:p>
            <a:pPr defTabSz="914400">
              <a:lnSpc>
                <a:spcPct val="80000"/>
              </a:lnSpc>
            </a:pPr>
            <a:endParaRPr lang="en-AU" altLang="en-US" sz="900" smtClean="0">
              <a:ea typeface="ＭＳ Ｐゴシック"/>
              <a:cs typeface="ＭＳ Ｐゴシック"/>
            </a:endParaRPr>
          </a:p>
          <a:p>
            <a:pPr defTabSz="914400">
              <a:lnSpc>
                <a:spcPct val="80000"/>
              </a:lnSpc>
            </a:pPr>
            <a:r>
              <a:rPr lang="en-AU" altLang="en-US" sz="900" smtClean="0">
                <a:ea typeface="ＭＳ Ｐゴシック"/>
                <a:cs typeface="ＭＳ Ｐゴシック"/>
              </a:rPr>
              <a:t>As I mentioned, Plan Jericho will transform the RAAF by pursuing three Themes.</a:t>
            </a:r>
          </a:p>
          <a:p>
            <a:pPr defTabSz="914400">
              <a:lnSpc>
                <a:spcPct val="80000"/>
              </a:lnSpc>
            </a:pPr>
            <a:endParaRPr lang="en-AU" altLang="en-US" sz="900" smtClean="0">
              <a:ea typeface="ＭＳ Ｐゴシック"/>
              <a:cs typeface="ＭＳ Ｐゴシック"/>
            </a:endParaRPr>
          </a:p>
          <a:p>
            <a:pPr defTabSz="914400"/>
            <a:r>
              <a:rPr lang="en-AU" altLang="en-US" smtClean="0">
                <a:ea typeface="ＭＳ Ｐゴシック"/>
                <a:cs typeface="ＭＳ Ｐゴシック"/>
              </a:rPr>
              <a:t>Firstly, Jericho aims to Harness the combat potential of a fully integrated force.</a:t>
            </a:r>
          </a:p>
          <a:p>
            <a:pPr defTabSz="914400"/>
            <a:endParaRPr lang="en-US" altLang="en-US" smtClean="0">
              <a:ea typeface="ＭＳ Ｐゴシック"/>
              <a:cs typeface="ＭＳ Ｐゴシック"/>
            </a:endParaRPr>
          </a:p>
          <a:p>
            <a:pPr defTabSz="914400"/>
            <a:r>
              <a:rPr lang="en-AU" altLang="en-US" smtClean="0">
                <a:ea typeface="ＭＳ Ｐゴシック"/>
                <a:cs typeface="ＭＳ Ｐゴシック"/>
              </a:rPr>
              <a:t>The primary focus of Jericho is on enhancing combat capability through integration of our force.  Force integration is essential to superior decision making and the delivery of effects and therefore, the Jericho program is focussed on aspect.</a:t>
            </a:r>
          </a:p>
          <a:p>
            <a:pPr defTabSz="914400"/>
            <a:endParaRPr lang="en-US" altLang="en-US" smtClean="0">
              <a:ea typeface="ＭＳ Ｐゴシック"/>
              <a:cs typeface="ＭＳ Ｐゴシック"/>
            </a:endParaRPr>
          </a:p>
          <a:p>
            <a:pPr defTabSz="914400"/>
            <a:r>
              <a:rPr lang="en-AU" altLang="en-US" smtClean="0">
                <a:ea typeface="ＭＳ Ｐゴシック"/>
                <a:cs typeface="ＭＳ Ｐゴシック"/>
              </a:rPr>
              <a:t>Secondly, Jericho will develop an innovative and empowered workforce.</a:t>
            </a:r>
          </a:p>
          <a:p>
            <a:pPr defTabSz="914400"/>
            <a:endParaRPr lang="en-US" altLang="en-US" smtClean="0">
              <a:ea typeface="ＭＳ Ｐゴシック"/>
              <a:cs typeface="ＭＳ Ｐゴシック"/>
            </a:endParaRPr>
          </a:p>
          <a:p>
            <a:pPr defTabSz="914400"/>
            <a:r>
              <a:rPr lang="en-AU" altLang="en-US" smtClean="0">
                <a:ea typeface="ＭＳ Ｐゴシック"/>
                <a:cs typeface="ＭＳ Ｐゴシック"/>
              </a:rPr>
              <a:t>While the integration of the combat force is important to achieving competitive advantage over potential adversaries, to sustain that advantage over the long term demands an innovative and empowered workforce.  Innovation is fundamental to a relatively small Air Force like the RAAF and so Plan Jericho is encouraging and developing organisational and individual behaviours that facilitate innovation.  To that end, the new Air Warfare Centre is a critical first step in establishing the right thinking and behaviours.</a:t>
            </a:r>
            <a:endParaRPr lang="en-US" altLang="en-US" smtClean="0">
              <a:ea typeface="ＭＳ Ｐゴシック"/>
              <a:cs typeface="ＭＳ Ｐゴシック"/>
            </a:endParaRPr>
          </a:p>
          <a:p>
            <a:pPr defTabSz="914400"/>
            <a:endParaRPr lang="en-AU" altLang="en-US" smtClean="0">
              <a:ea typeface="ＭＳ Ｐゴシック"/>
              <a:cs typeface="ＭＳ Ｐゴシック"/>
            </a:endParaRPr>
          </a:p>
          <a:p>
            <a:pPr defTabSz="914400"/>
            <a:r>
              <a:rPr lang="en-AU" altLang="en-US" smtClean="0">
                <a:ea typeface="ＭＳ Ｐゴシック"/>
                <a:cs typeface="ＭＳ Ｐゴシック"/>
              </a:rPr>
              <a:t>Finally, Jericho intends to change the way we acquire and sustain capability.</a:t>
            </a:r>
          </a:p>
          <a:p>
            <a:pPr defTabSz="914400"/>
            <a:endParaRPr lang="en-US" altLang="en-US" smtClean="0">
              <a:ea typeface="ＭＳ Ｐゴシック"/>
              <a:cs typeface="ＭＳ Ｐゴシック"/>
            </a:endParaRPr>
          </a:p>
          <a:p>
            <a:pPr defTabSz="914400"/>
            <a:r>
              <a:rPr lang="en-AU" altLang="en-US" smtClean="0">
                <a:ea typeface="ＭＳ Ｐゴシック"/>
                <a:cs typeface="ＭＳ Ｐゴシック"/>
              </a:rPr>
              <a:t>Industrial age acquisition, transition and sustainment process are no longer sufficient to deal with the rate of change needed for information age capabilities. In order to leverage innovation, agile acquisition and sustainment processes and behaviours will be normalised.  Working closely with Industry, new methodologies will be tested to try and reduce acquisition times by years.</a:t>
            </a:r>
            <a:endParaRPr lang="en-US" altLang="en-US" smtClean="0">
              <a:ea typeface="ＭＳ Ｐゴシック"/>
              <a:cs typeface="ＭＳ Ｐゴシック"/>
            </a:endParaRPr>
          </a:p>
          <a:p>
            <a:pPr defTabSz="914400">
              <a:lnSpc>
                <a:spcPct val="80000"/>
              </a:lnSpc>
            </a:pPr>
            <a:endParaRPr lang="en-AU" altLang="en-US" sz="900" smtClean="0">
              <a:ea typeface="ＭＳ Ｐゴシック"/>
              <a:cs typeface="ＭＳ Ｐゴシック"/>
            </a:endParaRPr>
          </a:p>
          <a:p>
            <a:pPr defTabSz="914400">
              <a:lnSpc>
                <a:spcPct val="80000"/>
              </a:lnSpc>
            </a:pPr>
            <a:r>
              <a:rPr lang="en-AU" altLang="en-US" sz="900" smtClean="0">
                <a:ea typeface="ＭＳ Ｐゴシック"/>
                <a:cs typeface="ＭＳ Ｐゴシック"/>
              </a:rPr>
              <a:t>The success of Jerich</a:t>
            </a:r>
            <a:r>
              <a:rPr lang="en-US" altLang="en-US" sz="900" smtClean="0">
                <a:ea typeface="ＭＳ Ｐゴシック"/>
                <a:cs typeface="ＭＳ Ｐゴシック"/>
              </a:rPr>
              <a:t>o to this point stems from the way it was developed and is being implemented across the whole Air Force.  The focus on combat capability makes it easy for airmen to buy into the program negating the need to ‘outsource’ our thinking and work effort.  In addition, Navy and Army have been engaged with us and look to Jericho as a means to resolve some of there own integration issues (eg. Airborne gateway and CH-47 in Army) </a:t>
            </a:r>
            <a:endParaRPr lang="en-AU" altLang="en-US" sz="900" smtClean="0">
              <a:ea typeface="ＭＳ Ｐゴシック"/>
              <a:cs typeface="ＭＳ Ｐゴシック"/>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xfrm>
            <a:off x="1414463" y="1162050"/>
            <a:ext cx="4181475" cy="3136900"/>
          </a:xfrm>
          <a:noFill/>
        </p:spPr>
      </p:sp>
      <p:sp>
        <p:nvSpPr>
          <p:cNvPr id="3" name="Notes Placeholder 2"/>
          <p:cNvSpPr>
            <a:spLocks noGrp="1"/>
          </p:cNvSpPr>
          <p:nvPr>
            <p:ph type="body" idx="1"/>
          </p:nvPr>
        </p:nvSpPr>
        <p:spPr>
          <a:xfrm>
            <a:off x="701675" y="4473575"/>
            <a:ext cx="5607050" cy="3660775"/>
          </a:xfrm>
          <a:noFill/>
        </p:spPr>
        <p:txBody>
          <a:bodyPr lIns="91440" tIns="45720" rIns="91440" bIns="45720"/>
          <a:lstStyle/>
          <a:p>
            <a:pPr defTabSz="1279525" eaLnBrk="1" hangingPunct="1"/>
            <a:r>
              <a:rPr lang="en-US" altLang="en-US" sz="1000" smtClean="0">
                <a:ea typeface="ＭＳ Ｐゴシック"/>
                <a:cs typeface="ＭＳ Ｐゴシック"/>
              </a:rPr>
              <a:t>Not just technology focused</a:t>
            </a:r>
          </a:p>
          <a:p>
            <a:pPr defTabSz="1279525" eaLnBrk="1" hangingPunct="1"/>
            <a:endParaRPr lang="en-US" altLang="en-US" sz="1000" smtClean="0">
              <a:ea typeface="ＭＳ Ｐゴシック"/>
              <a:cs typeface="ＭＳ Ｐゴシック"/>
            </a:endParaRPr>
          </a:p>
          <a:p>
            <a:pPr defTabSz="1279525" eaLnBrk="1" hangingPunct="1"/>
            <a:r>
              <a:rPr lang="en-US" altLang="en-US" sz="1000" smtClean="0">
                <a:ea typeface="ＭＳ Ｐゴシック"/>
                <a:cs typeface="ＭＳ Ｐゴシック"/>
              </a:rPr>
              <a:t> Workforce – new trades, adaptive people </a:t>
            </a:r>
          </a:p>
          <a:p>
            <a:pPr defTabSz="1279525" eaLnBrk="1" hangingPunct="1"/>
            <a:endParaRPr lang="en-US" altLang="en-US" sz="1000" smtClean="0">
              <a:ea typeface="ＭＳ Ｐゴシック"/>
              <a:cs typeface="ＭＳ Ｐゴシック"/>
            </a:endParaRPr>
          </a:p>
          <a:p>
            <a:pPr defTabSz="1279525" eaLnBrk="1" hangingPunct="1"/>
            <a:r>
              <a:rPr lang="en-US" altLang="en-US" sz="1000" smtClean="0">
                <a:ea typeface="ＭＳ Ｐゴシック"/>
                <a:cs typeface="ＭＳ Ｐゴシック"/>
              </a:rPr>
              <a:t> Research and Development </a:t>
            </a:r>
          </a:p>
          <a:p>
            <a:pPr defTabSz="1279525" eaLnBrk="1" hangingPunct="1"/>
            <a:endParaRPr lang="en-US" altLang="en-US" sz="1000" smtClean="0">
              <a:ea typeface="ＭＳ Ｐゴシック"/>
              <a:cs typeface="ＭＳ Ｐゴシック"/>
            </a:endParaRPr>
          </a:p>
          <a:p>
            <a:pPr defTabSz="1279525" eaLnBrk="1" hangingPunct="1"/>
            <a:r>
              <a:rPr lang="en-US" altLang="en-US" sz="1000" smtClean="0">
                <a:ea typeface="ＭＳ Ｐゴシック"/>
                <a:cs typeface="ＭＳ Ｐゴシック"/>
              </a:rPr>
              <a:t> Acquisition</a:t>
            </a:r>
          </a:p>
        </p:txBody>
      </p:sp>
      <p:sp>
        <p:nvSpPr>
          <p:cNvPr id="19459" name="Slide Number Placeholder 3"/>
          <p:cNvSpPr txBox="1">
            <a:spLocks noGrp="1"/>
          </p:cNvSpPr>
          <p:nvPr/>
        </p:nvSpPr>
        <p:spPr bwMode="auto">
          <a:xfrm>
            <a:off x="3971925" y="8829675"/>
            <a:ext cx="3036888" cy="466725"/>
          </a:xfrm>
          <a:prstGeom prst="rect">
            <a:avLst/>
          </a:prstGeom>
          <a:noFill/>
          <a:ln>
            <a:miter lim="800000"/>
            <a:headEnd/>
            <a:tailEnd/>
          </a:ln>
        </p:spPr>
        <p:txBody>
          <a:bodyPr anchor="b"/>
          <a:lstStyle/>
          <a:p>
            <a:pPr algn="r" defTabSz="1279525">
              <a:defRPr/>
            </a:pPr>
            <a:fld id="{6B45A657-4471-458E-A054-83844A921C62}" type="slidenum">
              <a:rPr lang="en-AU" sz="1200">
                <a:solidFill>
                  <a:prstClr val="black"/>
                </a:solidFill>
                <a:latin typeface="Calibri"/>
                <a:ea typeface="ＭＳ Ｐゴシック"/>
                <a:cs typeface="+mn-cs"/>
              </a:rPr>
              <a:pPr algn="r" defTabSz="1279525">
                <a:defRPr/>
              </a:pPr>
              <a:t>23</a:t>
            </a:fld>
            <a:endParaRPr lang="en-AU" sz="1200">
              <a:solidFill>
                <a:prstClr val="black"/>
              </a:solidFill>
              <a:latin typeface="Calibri"/>
              <a:ea typeface="ＭＳ Ｐゴシック"/>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9E2A34EC-3C4F-8D46-B504-0C1FC2237583}" type="slidenum">
              <a:rPr lang="en-US" smtClean="0"/>
              <a:pPr>
                <a:defRPr/>
              </a:pPr>
              <a:t>26</a:t>
            </a:fld>
            <a:endParaRPr lang="en-US"/>
          </a:p>
        </p:txBody>
      </p:sp>
    </p:spTree>
    <p:extLst>
      <p:ext uri="{BB962C8B-B14F-4D97-AF65-F5344CB8AC3E}">
        <p14:creationId xmlns:p14="http://schemas.microsoft.com/office/powerpoint/2010/main" val="2382256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ＭＳ Ｐゴシック" charset="0"/>
                <a:cs typeface="ＭＳ Ｐゴシック" charset="0"/>
              </a:rPr>
              <a:t>Introducing more autonomous systems into the battlespace does not mean that we are simply getting rid of the human. These systems will always be supervised at some level. Further, existing autonomous systems are brittle - they rely on human intervention to cope with unplanned dynamic events. We are investigating ways to enhance the teaming of human operators and autonomous systems to deliver robust and adaptive mission performance.</a:t>
            </a:r>
            <a:endParaRPr lang="en-AU" dirty="0"/>
          </a:p>
        </p:txBody>
      </p:sp>
      <p:sp>
        <p:nvSpPr>
          <p:cNvPr id="4" name="Slide Number Placeholder 3"/>
          <p:cNvSpPr>
            <a:spLocks noGrp="1"/>
          </p:cNvSpPr>
          <p:nvPr>
            <p:ph type="sldNum" sz="quarter" idx="10"/>
          </p:nvPr>
        </p:nvSpPr>
        <p:spPr/>
        <p:txBody>
          <a:bodyPr/>
          <a:lstStyle/>
          <a:p>
            <a:pPr>
              <a:defRPr/>
            </a:pPr>
            <a:fld id="{9E2A34EC-3C4F-8D46-B504-0C1FC2237583}" type="slidenum">
              <a:rPr lang="en-US" smtClean="0"/>
              <a:pPr>
                <a:defRPr/>
              </a:pPr>
              <a:t>27</a:t>
            </a:fld>
            <a:endParaRPr lang="en-US"/>
          </a:p>
        </p:txBody>
      </p:sp>
    </p:spTree>
    <p:extLst>
      <p:ext uri="{BB962C8B-B14F-4D97-AF65-F5344CB8AC3E}">
        <p14:creationId xmlns:p14="http://schemas.microsoft.com/office/powerpoint/2010/main" val="2911296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t>Develop advanced recommender system (machine learning) techniques to aid in the Command and Control (C2) of multiple autonomous vehicles, in order to reduce the cognitive burden on military operators. Combine </a:t>
            </a:r>
            <a:r>
              <a:rPr lang="en-US" sz="1200" dirty="0" err="1" smtClean="0"/>
              <a:t>prioritising</a:t>
            </a:r>
            <a:r>
              <a:rPr lang="en-US" sz="1200" dirty="0" smtClean="0"/>
              <a:t> and explaining recommendations from multiple agents, as well as developing the techniques that these agents themselves implement. </a:t>
            </a:r>
          </a:p>
          <a:p>
            <a:endParaRPr lang="en-AU" dirty="0"/>
          </a:p>
        </p:txBody>
      </p:sp>
      <p:sp>
        <p:nvSpPr>
          <p:cNvPr id="4" name="Slide Number Placeholder 3"/>
          <p:cNvSpPr>
            <a:spLocks noGrp="1"/>
          </p:cNvSpPr>
          <p:nvPr>
            <p:ph type="sldNum" sz="quarter" idx="10"/>
          </p:nvPr>
        </p:nvSpPr>
        <p:spPr/>
        <p:txBody>
          <a:bodyPr/>
          <a:lstStyle/>
          <a:p>
            <a:pPr>
              <a:defRPr/>
            </a:pPr>
            <a:fld id="{9E2A34EC-3C4F-8D46-B504-0C1FC2237583}" type="slidenum">
              <a:rPr lang="en-US" smtClean="0"/>
              <a:pPr>
                <a:defRPr/>
              </a:pPr>
              <a:t>32</a:t>
            </a:fld>
            <a:endParaRPr lang="en-US"/>
          </a:p>
        </p:txBody>
      </p:sp>
    </p:spTree>
    <p:extLst>
      <p:ext uri="{BB962C8B-B14F-4D97-AF65-F5344CB8AC3E}">
        <p14:creationId xmlns:p14="http://schemas.microsoft.com/office/powerpoint/2010/main" val="4031291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Autonomous systems need to be able to deal more successfully with fundamental uncertainty (non-ergodic).  This</a:t>
            </a:r>
            <a:r>
              <a:rPr lang="en-US" sz="1200" baseline="0" dirty="0" smtClean="0"/>
              <a:t> is about planning that avoids catastrophic failure yet still can exploit opportunities when presented, in non ergodic non stationary environments.   There is also an element of a refutation approach to verification and validation of autonomy.</a:t>
            </a:r>
          </a:p>
          <a:p>
            <a:endParaRPr lang="en-US" sz="1200" baseline="0" dirty="0" smtClean="0"/>
          </a:p>
          <a:p>
            <a:r>
              <a:rPr lang="en-US" sz="1200" baseline="0" dirty="0" smtClean="0"/>
              <a:t>Some of the S&amp;T areas are:</a:t>
            </a:r>
          </a:p>
          <a:p>
            <a:r>
              <a:rPr lang="en-US" sz="1200" baseline="0" dirty="0" smtClean="0"/>
              <a:t>Nonlinear Dynamics,</a:t>
            </a:r>
          </a:p>
          <a:p>
            <a:r>
              <a:rPr lang="en-US" sz="1200" baseline="0" dirty="0" smtClean="0"/>
              <a:t>Economics – Bimodal Strategies</a:t>
            </a:r>
          </a:p>
          <a:p>
            <a:r>
              <a:rPr lang="en-US" sz="1200" baseline="0" dirty="0" smtClean="0"/>
              <a:t>Theory of Self and Mind</a:t>
            </a:r>
          </a:p>
          <a:p>
            <a:r>
              <a:rPr lang="en-US" sz="1200" baseline="0" dirty="0" smtClean="0"/>
              <a:t>Epistemic and Deontic logic, and </a:t>
            </a:r>
          </a:p>
          <a:p>
            <a:r>
              <a:rPr lang="en-US" sz="1200" baseline="0" dirty="0" smtClean="0"/>
              <a:t>Hierarchies of formal reasoning.</a:t>
            </a:r>
            <a:endParaRPr lang="en-US" sz="1200" dirty="0" smtClean="0"/>
          </a:p>
          <a:p>
            <a:endParaRPr lang="en-AU" dirty="0"/>
          </a:p>
        </p:txBody>
      </p:sp>
      <p:sp>
        <p:nvSpPr>
          <p:cNvPr id="4" name="Slide Number Placeholder 3"/>
          <p:cNvSpPr>
            <a:spLocks noGrp="1"/>
          </p:cNvSpPr>
          <p:nvPr>
            <p:ph type="sldNum" sz="quarter" idx="10"/>
          </p:nvPr>
        </p:nvSpPr>
        <p:spPr/>
        <p:txBody>
          <a:bodyPr/>
          <a:lstStyle/>
          <a:p>
            <a:pPr>
              <a:defRPr/>
            </a:pPr>
            <a:fld id="{9E2A34EC-3C4F-8D46-B504-0C1FC2237583}" type="slidenum">
              <a:rPr lang="en-US" smtClean="0"/>
              <a:pPr>
                <a:defRPr/>
              </a:pPr>
              <a:t>34</a:t>
            </a:fld>
            <a:endParaRPr lang="en-US"/>
          </a:p>
        </p:txBody>
      </p:sp>
    </p:spTree>
    <p:extLst>
      <p:ext uri="{BB962C8B-B14F-4D97-AF65-F5344CB8AC3E}">
        <p14:creationId xmlns:p14="http://schemas.microsoft.com/office/powerpoint/2010/main" val="36249928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t>Autonomous systems may be a game changer for logistics, however, many current systems are designed to </a:t>
            </a:r>
            <a:r>
              <a:rPr lang="en-US" sz="1200" dirty="0" err="1" smtClean="0"/>
              <a:t>optimise</a:t>
            </a:r>
            <a:r>
              <a:rPr lang="en-US" sz="1200" dirty="0" smtClean="0"/>
              <a:t> for efficiency with </a:t>
            </a:r>
            <a:r>
              <a:rPr lang="en-US" sz="1200" dirty="0" err="1" smtClean="0"/>
              <a:t>centralised</a:t>
            </a:r>
            <a:r>
              <a:rPr lang="en-US" sz="1200" dirty="0" smtClean="0"/>
              <a:t> control, which is vulnerable to disruptions.</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t>This activity is focused on the what would be the next</a:t>
            </a:r>
            <a:r>
              <a:rPr lang="en-US" sz="1200" baseline="0" dirty="0" smtClean="0"/>
              <a:t> challenge of Autonomy once baseline vehicle autonomy is achieved; how would it change logistics from a chain to a network and the monitoring and control of flow in that network in the presence of failures of routes/platforms/warehouses and surges in consumables</a:t>
            </a:r>
            <a:endParaRPr lang="en-US" sz="1200" dirty="0" smtClean="0"/>
          </a:p>
        </p:txBody>
      </p:sp>
      <p:sp>
        <p:nvSpPr>
          <p:cNvPr id="4" name="Slide Number Placeholder 3"/>
          <p:cNvSpPr>
            <a:spLocks noGrp="1"/>
          </p:cNvSpPr>
          <p:nvPr>
            <p:ph type="sldNum" sz="quarter" idx="10"/>
          </p:nvPr>
        </p:nvSpPr>
        <p:spPr/>
        <p:txBody>
          <a:bodyPr/>
          <a:lstStyle/>
          <a:p>
            <a:pPr>
              <a:defRPr/>
            </a:pPr>
            <a:fld id="{9E2A34EC-3C4F-8D46-B504-0C1FC2237583}" type="slidenum">
              <a:rPr lang="en-US" smtClean="0"/>
              <a:pPr>
                <a:defRPr/>
              </a:pPr>
              <a:t>35</a:t>
            </a:fld>
            <a:endParaRPr lang="en-US"/>
          </a:p>
        </p:txBody>
      </p:sp>
    </p:spTree>
    <p:extLst>
      <p:ext uri="{BB962C8B-B14F-4D97-AF65-F5344CB8AC3E}">
        <p14:creationId xmlns:p14="http://schemas.microsoft.com/office/powerpoint/2010/main" val="3306326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xfrm>
            <a:off x="934830" y="4412556"/>
            <a:ext cx="5140742" cy="4188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21" tIns="45661" rIns="91321" bIns="45661" numCol="1" anchor="t" anchorCtr="0" compatLnSpc="1">
            <a:prstTxWarp prst="textNoShape">
              <a:avLst/>
            </a:prstTxWarp>
          </a:bodyPr>
          <a:lstStyle/>
          <a:p>
            <a:pPr>
              <a:buFontTx/>
              <a:buChar char="•"/>
            </a:pPr>
            <a:r>
              <a:rPr lang="en-AU" altLang="en-US" dirty="0" smtClean="0">
                <a:ea typeface="ＭＳ Ｐゴシック" pitchFamily="34" charset="-128"/>
              </a:rPr>
              <a:t> DSTG core roles remain centred around providing expert and impartial advice and support for the conduct of operations, for the current force and for acquisition of future Defence capabilities. </a:t>
            </a:r>
          </a:p>
          <a:p>
            <a:pPr>
              <a:buFontTx/>
              <a:buChar char="•"/>
            </a:pPr>
            <a:r>
              <a:rPr lang="en-AU" altLang="en-US" dirty="0" smtClean="0">
                <a:ea typeface="ＭＳ Ｐゴシック" pitchFamily="34" charset="-128"/>
              </a:rPr>
              <a:t> These core roles are complemented by a greater emphasis on future Defence capability and a more outward-facing stance for DSTO. </a:t>
            </a:r>
          </a:p>
          <a:p>
            <a:pPr>
              <a:buFontTx/>
              <a:buChar char="•"/>
            </a:pPr>
            <a:r>
              <a:rPr lang="en-AU" altLang="en-US" dirty="0" smtClean="0">
                <a:ea typeface="ＭＳ Ｐゴシック" pitchFamily="34" charset="-128"/>
              </a:rPr>
              <a:t> This includes a stronger role in knowledge and innovation integration, which will be strengthened through partnerships, as well as a formal whole-of-government role in coordinating science and technology for national security.</a:t>
            </a:r>
          </a:p>
        </p:txBody>
      </p:sp>
      <p:sp>
        <p:nvSpPr>
          <p:cNvPr id="60420" name="Slide Number Placeholder 3"/>
          <p:cNvSpPr txBox="1">
            <a:spLocks noGrp="1"/>
          </p:cNvSpPr>
          <p:nvPr/>
        </p:nvSpPr>
        <p:spPr bwMode="auto">
          <a:xfrm>
            <a:off x="3971796" y="8831059"/>
            <a:ext cx="3038604" cy="465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2" tIns="45710" rIns="91422" bIns="45710" anchor="b"/>
          <a:lstStyle>
            <a:lvl1pPr defTabSz="912813" eaLnBrk="0" hangingPunct="0">
              <a:spcBef>
                <a:spcPct val="30000"/>
              </a:spcBef>
              <a:defRPr sz="1200">
                <a:solidFill>
                  <a:schemeClr val="tx1"/>
                </a:solidFill>
                <a:latin typeface="Calibri" pitchFamily="34" charset="0"/>
              </a:defRPr>
            </a:lvl1pPr>
            <a:lvl2pPr marL="742950" indent="-285750" defTabSz="912813" eaLnBrk="0" hangingPunct="0">
              <a:spcBef>
                <a:spcPct val="30000"/>
              </a:spcBef>
              <a:defRPr sz="1200">
                <a:solidFill>
                  <a:schemeClr val="tx1"/>
                </a:solidFill>
                <a:latin typeface="Calibri" pitchFamily="34" charset="0"/>
              </a:defRPr>
            </a:lvl2pPr>
            <a:lvl3pPr marL="1143000" indent="-228600" defTabSz="912813" eaLnBrk="0" hangingPunct="0">
              <a:spcBef>
                <a:spcPct val="30000"/>
              </a:spcBef>
              <a:defRPr sz="1200">
                <a:solidFill>
                  <a:schemeClr val="tx1"/>
                </a:solidFill>
                <a:latin typeface="Calibri" pitchFamily="34" charset="0"/>
              </a:defRPr>
            </a:lvl3pPr>
            <a:lvl4pPr marL="1600200" indent="-228600" defTabSz="912813" eaLnBrk="0" hangingPunct="0">
              <a:spcBef>
                <a:spcPct val="30000"/>
              </a:spcBef>
              <a:defRPr sz="1200">
                <a:solidFill>
                  <a:schemeClr val="tx1"/>
                </a:solidFill>
                <a:latin typeface="Calibri" pitchFamily="34" charset="0"/>
              </a:defRPr>
            </a:lvl4pPr>
            <a:lvl5pPr marL="2057400" indent="-228600" defTabSz="912813" eaLnBrk="0" hangingPunct="0">
              <a:spcBef>
                <a:spcPct val="30000"/>
              </a:spcBef>
              <a:defRPr sz="1200">
                <a:solidFill>
                  <a:schemeClr val="tx1"/>
                </a:solidFill>
                <a:latin typeface="Calibri" pitchFamily="34" charset="0"/>
              </a:defRPr>
            </a:lvl5pPr>
            <a:lvl6pPr marL="2514600" indent="-228600" defTabSz="912813" eaLnBrk="0" fontAlgn="base" hangingPunct="0">
              <a:spcBef>
                <a:spcPct val="30000"/>
              </a:spcBef>
              <a:spcAft>
                <a:spcPct val="0"/>
              </a:spcAft>
              <a:defRPr sz="1200">
                <a:solidFill>
                  <a:schemeClr val="tx1"/>
                </a:solidFill>
                <a:latin typeface="Calibri" pitchFamily="34" charset="0"/>
              </a:defRPr>
            </a:lvl6pPr>
            <a:lvl7pPr marL="2971800" indent="-228600" defTabSz="912813" eaLnBrk="0" fontAlgn="base" hangingPunct="0">
              <a:spcBef>
                <a:spcPct val="30000"/>
              </a:spcBef>
              <a:spcAft>
                <a:spcPct val="0"/>
              </a:spcAft>
              <a:defRPr sz="1200">
                <a:solidFill>
                  <a:schemeClr val="tx1"/>
                </a:solidFill>
                <a:latin typeface="Calibri" pitchFamily="34" charset="0"/>
              </a:defRPr>
            </a:lvl7pPr>
            <a:lvl8pPr marL="3429000" indent="-228600" defTabSz="912813" eaLnBrk="0" fontAlgn="base" hangingPunct="0">
              <a:spcBef>
                <a:spcPct val="30000"/>
              </a:spcBef>
              <a:spcAft>
                <a:spcPct val="0"/>
              </a:spcAft>
              <a:defRPr sz="1200">
                <a:solidFill>
                  <a:schemeClr val="tx1"/>
                </a:solidFill>
                <a:latin typeface="Calibri" pitchFamily="34" charset="0"/>
              </a:defRPr>
            </a:lvl8pPr>
            <a:lvl9pPr marL="3886200" indent="-228600" defTabSz="9128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DC0E360B-DB3A-4750-B09A-DD494421A243}" type="slidenum">
              <a:rPr lang="en-US" altLang="en-US">
                <a:solidFill>
                  <a:prstClr val="black"/>
                </a:solidFill>
                <a:latin typeface="Arial" charset="0"/>
                <a:ea typeface="ＭＳ Ｐゴシック" pitchFamily="34" charset="-128"/>
              </a:rPr>
              <a:pPr algn="r" eaLnBrk="1" fontAlgn="base" hangingPunct="1">
                <a:spcBef>
                  <a:spcPct val="0"/>
                </a:spcBef>
                <a:spcAft>
                  <a:spcPct val="0"/>
                </a:spcAft>
              </a:pPr>
              <a:t>6</a:t>
            </a:fld>
            <a:endParaRPr lang="en-US" altLang="en-US">
              <a:solidFill>
                <a:prstClr val="black"/>
              </a:solidFill>
              <a:latin typeface="Arial" charset="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Deep autonomy requires the ability to be self-directing for extended duration missions. </a:t>
            </a:r>
          </a:p>
          <a:p>
            <a:endParaRPr lang="en-US" sz="1200" dirty="0" smtClean="0"/>
          </a:p>
          <a:p>
            <a:r>
              <a:rPr lang="en-US" sz="1200" dirty="0" smtClean="0"/>
              <a:t>This</a:t>
            </a:r>
            <a:r>
              <a:rPr lang="en-US" sz="1200" baseline="0" dirty="0" smtClean="0"/>
              <a:t> activity seeks to d</a:t>
            </a:r>
            <a:r>
              <a:rPr lang="en-US" sz="1200" dirty="0" smtClean="0"/>
              <a:t>evelop theories that endow autonomous platforms with the means to be self-directing  and manage competing intentions in an agile goal-driven fashion within platform and mission constraints.</a:t>
            </a:r>
          </a:p>
          <a:p>
            <a:pPr marL="0" marR="0" lvl="1" indent="0" algn="l" defTabSz="457200" rtl="0" eaLnBrk="0" fontAlgn="base" latinLnBrk="0" hangingPunct="0">
              <a:lnSpc>
                <a:spcPct val="100000"/>
              </a:lnSpc>
              <a:spcBef>
                <a:spcPct val="30000"/>
              </a:spcBef>
              <a:spcAft>
                <a:spcPct val="0"/>
              </a:spcAft>
              <a:buClrTx/>
              <a:buSzTx/>
              <a:buFontTx/>
              <a:buNone/>
              <a:tabLst/>
              <a:defRPr/>
            </a:pPr>
            <a:endParaRPr lang="en-AU" sz="1400" dirty="0" smtClean="0"/>
          </a:p>
          <a:p>
            <a:pPr marL="0" marR="0" lvl="1" indent="0" algn="l" defTabSz="457200" rtl="0" eaLnBrk="0" fontAlgn="base" latinLnBrk="0" hangingPunct="0">
              <a:lnSpc>
                <a:spcPct val="100000"/>
              </a:lnSpc>
              <a:spcBef>
                <a:spcPct val="30000"/>
              </a:spcBef>
              <a:spcAft>
                <a:spcPct val="0"/>
              </a:spcAft>
              <a:buClrTx/>
              <a:buSzTx/>
              <a:buFontTx/>
              <a:buNone/>
              <a:tabLst/>
              <a:defRPr/>
            </a:pPr>
            <a:r>
              <a:rPr lang="en-AU" sz="1400" dirty="0" smtClean="0"/>
              <a:t>Jointly investigating GDA as a means of incorporating executive control into next generation autonomous underwater vehicles that deploy for long duration missions with minimal communication</a:t>
            </a:r>
          </a:p>
          <a:p>
            <a:endParaRPr lang="en-AU" dirty="0"/>
          </a:p>
        </p:txBody>
      </p:sp>
      <p:sp>
        <p:nvSpPr>
          <p:cNvPr id="4" name="Slide Number Placeholder 3"/>
          <p:cNvSpPr>
            <a:spLocks noGrp="1"/>
          </p:cNvSpPr>
          <p:nvPr>
            <p:ph type="sldNum" sz="quarter" idx="10"/>
          </p:nvPr>
        </p:nvSpPr>
        <p:spPr/>
        <p:txBody>
          <a:bodyPr/>
          <a:lstStyle/>
          <a:p>
            <a:pPr>
              <a:defRPr/>
            </a:pPr>
            <a:fld id="{9E2A34EC-3C4F-8D46-B504-0C1FC2237583}" type="slidenum">
              <a:rPr lang="en-US" smtClean="0"/>
              <a:pPr>
                <a:defRPr/>
              </a:pPr>
              <a:t>36</a:t>
            </a:fld>
            <a:endParaRPr lang="en-US"/>
          </a:p>
        </p:txBody>
      </p:sp>
    </p:spTree>
    <p:extLst>
      <p:ext uri="{BB962C8B-B14F-4D97-AF65-F5344CB8AC3E}">
        <p14:creationId xmlns:p14="http://schemas.microsoft.com/office/powerpoint/2010/main" val="35012030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smtClean="0">
                <a:solidFill>
                  <a:schemeClr val="tx1"/>
                </a:solidFill>
                <a:latin typeface="+mn-lt"/>
                <a:ea typeface="ＭＳ Ｐゴシック" charset="0"/>
                <a:cs typeface="ＭＳ Ｐゴシック" charset="0"/>
              </a:rPr>
              <a:t>SCOUT DOG by Augustine G. </a:t>
            </a:r>
            <a:r>
              <a:rPr lang="en-US" sz="1200" kern="1200" dirty="0" err="1" smtClean="0">
                <a:solidFill>
                  <a:schemeClr val="tx1"/>
                </a:solidFill>
                <a:latin typeface="+mn-lt"/>
                <a:ea typeface="ＭＳ Ｐゴシック" charset="0"/>
                <a:cs typeface="ＭＳ Ｐゴシック" charset="0"/>
              </a:rPr>
              <a:t>Acuna</a:t>
            </a:r>
            <a:endParaRPr lang="en-US" sz="1200" kern="1200" dirty="0" smtClean="0">
              <a:solidFill>
                <a:schemeClr val="tx1"/>
              </a:solidFill>
              <a:latin typeface="+mn-lt"/>
              <a:ea typeface="ＭＳ Ｐゴシック" charset="0"/>
              <a:cs typeface="ＭＳ Ｐゴシック" charset="0"/>
            </a:endParaRPr>
          </a:p>
          <a:p>
            <a:endParaRPr lang="en-US" sz="1200" kern="1200" dirty="0" smtClean="0">
              <a:solidFill>
                <a:schemeClr val="tx1"/>
              </a:solidFill>
              <a:latin typeface="+mn-lt"/>
              <a:ea typeface="ＭＳ Ｐゴシック" charset="0"/>
              <a:cs typeface="ＭＳ Ｐゴシック" charset="0"/>
            </a:endParaRPr>
          </a:p>
          <a:p>
            <a:r>
              <a:rPr lang="en-US" sz="1200" kern="1200" dirty="0" smtClean="0">
                <a:solidFill>
                  <a:schemeClr val="tx1"/>
                </a:solidFill>
                <a:latin typeface="+mn-lt"/>
                <a:ea typeface="ＭＳ Ｐゴシック" charset="0"/>
                <a:cs typeface="ＭＳ Ｐゴシック" charset="0"/>
              </a:rPr>
              <a:t>Complimentary system: the question isn’t what makes it autonomous, but what makes it useful.</a:t>
            </a:r>
          </a:p>
          <a:p>
            <a:endParaRPr lang="en-US" sz="1200" kern="1200" dirty="0" smtClean="0">
              <a:solidFill>
                <a:schemeClr val="tx1"/>
              </a:solidFill>
              <a:latin typeface="+mn-lt"/>
              <a:ea typeface="ＭＳ Ｐゴシック" charset="0"/>
              <a:cs typeface="ＭＳ Ｐゴシック" charset="0"/>
            </a:endParaRPr>
          </a:p>
          <a:p>
            <a:r>
              <a:rPr lang="en-US" sz="1200" kern="1200" dirty="0" smtClean="0">
                <a:solidFill>
                  <a:schemeClr val="tx1"/>
                </a:solidFill>
                <a:latin typeface="+mn-lt"/>
                <a:ea typeface="ＭＳ Ｐゴシック" charset="0"/>
                <a:cs typeface="ＭＳ Ｐゴシック" charset="0"/>
              </a:rPr>
              <a:t>The</a:t>
            </a:r>
            <a:r>
              <a:rPr lang="en-US" sz="1200" kern="1200" baseline="0" dirty="0" smtClean="0">
                <a:solidFill>
                  <a:schemeClr val="tx1"/>
                </a:solidFill>
                <a:latin typeface="+mn-lt"/>
                <a:ea typeface="ＭＳ Ｐゴシック" charset="0"/>
                <a:cs typeface="ＭＳ Ｐゴシック" charset="0"/>
              </a:rPr>
              <a:t> dog brings new sensor modalities to the human operator, with high acuity and coupled and </a:t>
            </a:r>
            <a:r>
              <a:rPr lang="en-US" sz="1200" kern="1200" baseline="0" dirty="0" err="1" smtClean="0">
                <a:solidFill>
                  <a:schemeClr val="tx1"/>
                </a:solidFill>
                <a:latin typeface="+mn-lt"/>
                <a:ea typeface="ＭＳ Ｐゴシック" charset="0"/>
                <a:cs typeface="ＭＳ Ｐゴシック" charset="0"/>
              </a:rPr>
              <a:t>synthesised</a:t>
            </a:r>
            <a:r>
              <a:rPr lang="en-US" sz="1200" kern="1200" baseline="0" dirty="0" smtClean="0">
                <a:solidFill>
                  <a:schemeClr val="tx1"/>
                </a:solidFill>
                <a:latin typeface="+mn-lt"/>
                <a:ea typeface="ＭＳ Ｐゴシック" charset="0"/>
                <a:cs typeface="ＭＳ Ｐゴシック" charset="0"/>
              </a:rPr>
              <a:t> in ways that allow dogs to ‘make sense’ of what they see, hear, smell and feel. </a:t>
            </a:r>
          </a:p>
          <a:p>
            <a:endParaRPr lang="en-US" sz="1200" kern="1200" baseline="0" dirty="0" smtClean="0">
              <a:solidFill>
                <a:schemeClr val="tx1"/>
              </a:solidFill>
              <a:latin typeface="+mn-lt"/>
              <a:ea typeface="ＭＳ Ｐゴシック" charset="0"/>
              <a:cs typeface="ＭＳ Ｐゴシック" charset="0"/>
            </a:endParaRPr>
          </a:p>
          <a:p>
            <a:r>
              <a:rPr lang="en-US" sz="1200" kern="1200" baseline="0" dirty="0" smtClean="0">
                <a:solidFill>
                  <a:schemeClr val="tx1"/>
                </a:solidFill>
                <a:latin typeface="+mn-lt"/>
                <a:ea typeface="ＭＳ Ｐゴシック" charset="0"/>
                <a:cs typeface="ＭＳ Ｐゴシック" charset="0"/>
              </a:rPr>
              <a:t>The dog brings an alternate morphology, stable across varied terrain, energy efficient, faster and stronger, and smaller/better proportioned</a:t>
            </a:r>
          </a:p>
          <a:p>
            <a:endParaRPr lang="en-US" sz="1200" kern="1200" baseline="0" dirty="0" smtClean="0">
              <a:solidFill>
                <a:schemeClr val="tx1"/>
              </a:solidFill>
              <a:latin typeface="+mn-lt"/>
              <a:ea typeface="ＭＳ Ｐゴシック" charset="0"/>
              <a:cs typeface="ＭＳ Ｐゴシック" charset="0"/>
            </a:endParaRPr>
          </a:p>
          <a:p>
            <a:r>
              <a:rPr lang="en-US" sz="1200" kern="1200" baseline="0" dirty="0" smtClean="0">
                <a:solidFill>
                  <a:schemeClr val="tx1"/>
                </a:solidFill>
                <a:latin typeface="+mn-lt"/>
                <a:ea typeface="ＭＳ Ｐゴシック" charset="0"/>
                <a:cs typeface="ＭＳ Ｐゴシック" charset="0"/>
              </a:rPr>
              <a:t>The dog has encoded </a:t>
            </a:r>
            <a:r>
              <a:rPr lang="en-US" sz="1200" kern="1200" baseline="0" dirty="0" err="1" smtClean="0">
                <a:solidFill>
                  <a:schemeClr val="tx1"/>
                </a:solidFill>
                <a:latin typeface="+mn-lt"/>
                <a:ea typeface="ＭＳ Ｐゴシック" charset="0"/>
                <a:cs typeface="ＭＳ Ｐゴシック" charset="0"/>
              </a:rPr>
              <a:t>behaviours</a:t>
            </a:r>
            <a:r>
              <a:rPr lang="en-US" sz="1200" kern="1200" baseline="0" dirty="0" smtClean="0">
                <a:solidFill>
                  <a:schemeClr val="tx1"/>
                </a:solidFill>
                <a:latin typeface="+mn-lt"/>
                <a:ea typeface="ＭＳ Ｐゴシック" charset="0"/>
                <a:cs typeface="ＭＳ Ｐゴシック" charset="0"/>
              </a:rPr>
              <a:t> that allow it to function, including reflexes to specific types of stimuli, hunting and tracking instincts, self-preservation, loyalty</a:t>
            </a:r>
          </a:p>
          <a:p>
            <a:endParaRPr lang="en-US" sz="1200" kern="1200" baseline="0" dirty="0" smtClean="0">
              <a:solidFill>
                <a:schemeClr val="tx1"/>
              </a:solidFill>
              <a:latin typeface="+mn-lt"/>
              <a:ea typeface="ＭＳ Ｐゴシック" charset="0"/>
              <a:cs typeface="ＭＳ Ｐゴシック" charset="0"/>
            </a:endParaRPr>
          </a:p>
          <a:p>
            <a:r>
              <a:rPr lang="en-US" sz="1200" kern="1200" baseline="0" dirty="0" smtClean="0">
                <a:solidFill>
                  <a:schemeClr val="tx1"/>
                </a:solidFill>
                <a:latin typeface="+mn-lt"/>
                <a:ea typeface="ＭＳ Ｐゴシック" charset="0"/>
                <a:cs typeface="ＭＳ Ｐゴシック" charset="0"/>
              </a:rPr>
              <a:t>The dog brings encoded cognition—it </a:t>
            </a:r>
            <a:r>
              <a:rPr lang="en-US" sz="1200" kern="1200" baseline="0" dirty="0" err="1" smtClean="0">
                <a:solidFill>
                  <a:schemeClr val="tx1"/>
                </a:solidFill>
                <a:latin typeface="+mn-lt"/>
                <a:ea typeface="ＭＳ Ｐゴシック" charset="0"/>
                <a:cs typeface="ＭＳ Ｐゴシック" charset="0"/>
              </a:rPr>
              <a:t>recognises</a:t>
            </a:r>
            <a:r>
              <a:rPr lang="en-US" sz="1200" kern="1200" baseline="0" dirty="0" smtClean="0">
                <a:solidFill>
                  <a:schemeClr val="tx1"/>
                </a:solidFill>
                <a:latin typeface="+mn-lt"/>
                <a:ea typeface="ＭＳ Ｐゴシック" charset="0"/>
                <a:cs typeface="ＭＳ Ｐゴシック" charset="0"/>
              </a:rPr>
              <a:t> children, adults, cats, food, doors, bushes, whistles, whispers, etc in </a:t>
            </a:r>
            <a:r>
              <a:rPr lang="en-US" sz="1200" kern="1200" baseline="0" dirty="0" err="1" smtClean="0">
                <a:solidFill>
                  <a:schemeClr val="tx1"/>
                </a:solidFill>
                <a:latin typeface="+mn-lt"/>
                <a:ea typeface="ＭＳ Ｐゴシック" charset="0"/>
                <a:cs typeface="ＭＳ Ｐゴシック" charset="0"/>
              </a:rPr>
              <a:t>appopriate</a:t>
            </a:r>
            <a:r>
              <a:rPr lang="en-US" sz="1200" kern="1200" baseline="0" dirty="0" smtClean="0">
                <a:solidFill>
                  <a:schemeClr val="tx1"/>
                </a:solidFill>
                <a:latin typeface="+mn-lt"/>
                <a:ea typeface="ＭＳ Ｐゴシック" charset="0"/>
                <a:cs typeface="ＭＳ Ｐゴシック" charset="0"/>
              </a:rPr>
              <a:t> ways</a:t>
            </a:r>
          </a:p>
          <a:p>
            <a:endParaRPr lang="en-US" sz="1200" kern="1200" baseline="0" dirty="0" smtClean="0">
              <a:solidFill>
                <a:schemeClr val="tx1"/>
              </a:solidFill>
              <a:latin typeface="+mn-lt"/>
              <a:ea typeface="ＭＳ Ｐゴシック" charset="0"/>
              <a:cs typeface="ＭＳ Ｐゴシック" charset="0"/>
            </a:endParaRPr>
          </a:p>
          <a:p>
            <a:r>
              <a:rPr lang="en-US" sz="1200" kern="1200" baseline="0" dirty="0" smtClean="0">
                <a:solidFill>
                  <a:schemeClr val="tx1"/>
                </a:solidFill>
                <a:latin typeface="+mn-lt"/>
                <a:ea typeface="ＭＳ Ｐゴシック" charset="0"/>
                <a:cs typeface="ＭＳ Ｐゴシック" charset="0"/>
              </a:rPr>
              <a:t>The dog can have further </a:t>
            </a:r>
            <a:r>
              <a:rPr lang="en-US" sz="1200" kern="1200" baseline="0" dirty="0" err="1" smtClean="0">
                <a:solidFill>
                  <a:schemeClr val="tx1"/>
                </a:solidFill>
                <a:latin typeface="+mn-lt"/>
                <a:ea typeface="ＭＳ Ｐゴシック" charset="0"/>
                <a:cs typeface="ＭＳ Ｐゴシック" charset="0"/>
              </a:rPr>
              <a:t>behaviours</a:t>
            </a:r>
            <a:r>
              <a:rPr lang="en-US" sz="1200" kern="1200" baseline="0" dirty="0" smtClean="0">
                <a:solidFill>
                  <a:schemeClr val="tx1"/>
                </a:solidFill>
                <a:latin typeface="+mn-lt"/>
                <a:ea typeface="ＭＳ Ｐゴシック" charset="0"/>
                <a:cs typeface="ＭＳ Ｐゴシック" charset="0"/>
              </a:rPr>
              <a:t> encoded in complex ways through training and experience</a:t>
            </a:r>
          </a:p>
          <a:p>
            <a:endParaRPr lang="en-US" sz="1200" kern="1200" baseline="0" dirty="0" smtClean="0">
              <a:solidFill>
                <a:schemeClr val="tx1"/>
              </a:solidFill>
              <a:latin typeface="+mn-lt"/>
              <a:ea typeface="ＭＳ Ｐゴシック" charset="0"/>
              <a:cs typeface="ＭＳ Ｐゴシック" charset="0"/>
            </a:endParaRPr>
          </a:p>
          <a:p>
            <a:r>
              <a:rPr lang="en-US" sz="1200" kern="1200" baseline="0" dirty="0" smtClean="0">
                <a:solidFill>
                  <a:schemeClr val="tx1"/>
                </a:solidFill>
                <a:latin typeface="+mn-lt"/>
                <a:ea typeface="ＭＳ Ｐゴシック" charset="0"/>
                <a:cs typeface="ＭＳ Ｐゴシック" charset="0"/>
              </a:rPr>
              <a:t>The human brings intent, and cognitive flexibility on longer time scales, providing guidance and structure to the dog’s mission and role within the team. The human also helps the dog to learn, and to make decisions in the moment. </a:t>
            </a:r>
            <a:endParaRPr lang="en-US" sz="1200" kern="1200" dirty="0" smtClean="0">
              <a:solidFill>
                <a:schemeClr val="tx1"/>
              </a:solidFill>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9E2A34EC-3C4F-8D46-B504-0C1FC2237583}" type="slidenum">
              <a:rPr lang="en-US" smtClean="0"/>
              <a:pPr>
                <a:defRPr/>
              </a:pPr>
              <a:t>43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9E2A34EC-3C4F-8D46-B504-0C1FC2237583}" type="slidenum">
              <a:rPr lang="en-US" smtClean="0"/>
              <a:pPr>
                <a:defRPr/>
              </a:pPr>
              <a:t>46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9E2A34EC-3C4F-8D46-B504-0C1FC2237583}" type="slidenum">
              <a:rPr lang="en-US" smtClean="0"/>
              <a:pPr>
                <a:defRPr/>
              </a:pPr>
              <a:t>47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DST brings considerable knowledge and expertise in trialling systems, and also has access to world class facilities for testing and characterising unmanned vehicles indoors and outdoors.</a:t>
            </a:r>
            <a:endParaRPr lang="en-AU" dirty="0"/>
          </a:p>
        </p:txBody>
      </p:sp>
      <p:sp>
        <p:nvSpPr>
          <p:cNvPr id="4" name="Slide Number Placeholder 3"/>
          <p:cNvSpPr>
            <a:spLocks noGrp="1"/>
          </p:cNvSpPr>
          <p:nvPr>
            <p:ph type="sldNum" sz="quarter" idx="10"/>
          </p:nvPr>
        </p:nvSpPr>
        <p:spPr/>
        <p:txBody>
          <a:bodyPr/>
          <a:lstStyle/>
          <a:p>
            <a:pPr>
              <a:defRPr/>
            </a:pPr>
            <a:fld id="{9E2A34EC-3C4F-8D46-B504-0C1FC2237583}" type="slidenum">
              <a:rPr lang="en-US" smtClean="0"/>
              <a:pPr>
                <a:defRPr/>
              </a:pPr>
              <a:t>48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dirty="0" smtClean="0"/>
              <a:t>A key part of the Capability</a:t>
            </a:r>
            <a:r>
              <a:rPr lang="en-US" b="0" baseline="0" dirty="0" smtClean="0"/>
              <a:t> Demonstrator Program to end of 2018…</a:t>
            </a:r>
          </a:p>
          <a:p>
            <a:pPr algn="l"/>
            <a:r>
              <a:rPr lang="en-US" b="0" baseline="0" dirty="0" smtClean="0"/>
              <a:t>Five-eyes community. </a:t>
            </a:r>
          </a:p>
          <a:p>
            <a:pPr algn="l"/>
            <a:r>
              <a:rPr lang="en-US" b="0" baseline="0" dirty="0" smtClean="0"/>
              <a:t>Integrated and loose-coupled technologies. </a:t>
            </a:r>
          </a:p>
          <a:p>
            <a:pPr algn="l"/>
            <a:r>
              <a:rPr lang="en-US" b="0" baseline="0" dirty="0" smtClean="0"/>
              <a:t>Opportunity to field-demonstrate new technologies Jervis Bay September 2018</a:t>
            </a:r>
            <a:endParaRPr lang="en-US" dirty="0"/>
          </a:p>
          <a:p>
            <a:endParaRPr lang="en-AU" dirty="0"/>
          </a:p>
        </p:txBody>
      </p:sp>
      <p:sp>
        <p:nvSpPr>
          <p:cNvPr id="4" name="Slide Number Placeholder 3"/>
          <p:cNvSpPr>
            <a:spLocks noGrp="1"/>
          </p:cNvSpPr>
          <p:nvPr>
            <p:ph type="sldNum" sz="quarter" idx="10"/>
          </p:nvPr>
        </p:nvSpPr>
        <p:spPr/>
        <p:txBody>
          <a:bodyPr/>
          <a:lstStyle/>
          <a:p>
            <a:fld id="{94B0270A-FC84-4C37-B155-8062AD09294D}" type="slidenum">
              <a:rPr lang="en-AU" smtClean="0">
                <a:solidFill>
                  <a:prstClr val="black"/>
                </a:solidFill>
              </a:rPr>
              <a:pPr/>
              <a:t>50</a:t>
            </a:fld>
            <a:endParaRPr lang="en-AU">
              <a:solidFill>
                <a:prstClr val="black"/>
              </a:solidFill>
            </a:endParaRPr>
          </a:p>
        </p:txBody>
      </p:sp>
    </p:spTree>
    <p:extLst>
      <p:ext uri="{BB962C8B-B14F-4D97-AF65-F5344CB8AC3E}">
        <p14:creationId xmlns:p14="http://schemas.microsoft.com/office/powerpoint/2010/main" val="1705267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AU" altLang="en-US" smtClean="0"/>
          </a:p>
        </p:txBody>
      </p:sp>
      <p:sp>
        <p:nvSpPr>
          <p:cNvPr id="4" name="Slide Number Placeholder 3"/>
          <p:cNvSpPr>
            <a:spLocks noGrp="1"/>
          </p:cNvSpPr>
          <p:nvPr>
            <p:ph type="sldNum" sz="quarter" idx="5"/>
          </p:nvPr>
        </p:nvSpPr>
        <p:spPr/>
        <p:txBody>
          <a:bodyPr/>
          <a:lstStyle/>
          <a:p>
            <a:pPr>
              <a:defRPr/>
            </a:pPr>
            <a:fld id="{CAA693A0-2B91-4AB4-803C-C3DF14FC16D7}" type="slidenum">
              <a:rPr lang="en-AU" smtClean="0">
                <a:solidFill>
                  <a:prstClr val="black"/>
                </a:solidFill>
              </a:rPr>
              <a:pPr>
                <a:defRPr/>
              </a:pPr>
              <a:t>7</a:t>
            </a:fld>
            <a:endParaRPr lang="en-AU">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noFill/>
        </p:spPr>
      </p:sp>
      <p:sp>
        <p:nvSpPr>
          <p:cNvPr id="15362" name="Notes Placeholder 2"/>
          <p:cNvSpPr>
            <a:spLocks noGrp="1"/>
          </p:cNvSpPr>
          <p:nvPr>
            <p:ph type="body" idx="1"/>
          </p:nvPr>
        </p:nvSpPr>
        <p:spPr>
          <a:noFill/>
        </p:spPr>
        <p:txBody>
          <a:bodyPr/>
          <a:lstStyle/>
          <a:p>
            <a:r>
              <a:rPr lang="en-AU" altLang="en-US" smtClean="0">
                <a:ea typeface="ＭＳ Ｐゴシック"/>
                <a:cs typeface="ＭＳ Ｐゴシック"/>
              </a:rPr>
              <a:t>The Next Generation Technologies Fund has been established to undertake research in these emerging technologies:</a:t>
            </a:r>
          </a:p>
          <a:p>
            <a:pPr>
              <a:buFontTx/>
              <a:buChar char="•"/>
            </a:pPr>
            <a:r>
              <a:rPr lang="en-AU" altLang="en-US" smtClean="0">
                <a:ea typeface="ＭＳ Ｐゴシック"/>
                <a:cs typeface="ＭＳ Ｐゴシック"/>
              </a:rPr>
              <a:t> Integrated ISR</a:t>
            </a:r>
          </a:p>
          <a:p>
            <a:pPr>
              <a:buFontTx/>
              <a:buChar char="•"/>
            </a:pPr>
            <a:r>
              <a:rPr lang="en-AU" altLang="en-US" smtClean="0">
                <a:ea typeface="ＭＳ Ｐゴシック"/>
                <a:cs typeface="ＭＳ Ｐゴシック"/>
              </a:rPr>
              <a:t> Space capabilities</a:t>
            </a:r>
          </a:p>
          <a:p>
            <a:pPr>
              <a:buFontTx/>
              <a:buChar char="•"/>
            </a:pPr>
            <a:r>
              <a:rPr lang="en-AU" altLang="en-US" smtClean="0">
                <a:ea typeface="ＭＳ Ｐゴシック"/>
                <a:cs typeface="ＭＳ Ｐゴシック"/>
              </a:rPr>
              <a:t> Enhanced Human Performance</a:t>
            </a:r>
          </a:p>
          <a:p>
            <a:pPr>
              <a:buFontTx/>
              <a:buChar char="•"/>
            </a:pPr>
            <a:r>
              <a:rPr lang="en-AU" altLang="en-US" smtClean="0">
                <a:ea typeface="ＭＳ Ｐゴシック"/>
                <a:cs typeface="ＭＳ Ｐゴシック"/>
              </a:rPr>
              <a:t> Medical Countermeasure Products</a:t>
            </a:r>
          </a:p>
          <a:p>
            <a:pPr>
              <a:buFontTx/>
              <a:buChar char="•"/>
            </a:pPr>
            <a:r>
              <a:rPr lang="en-AU" altLang="en-US" smtClean="0">
                <a:ea typeface="ＭＳ Ｐゴシック"/>
                <a:cs typeface="ＭＳ Ｐゴシック"/>
              </a:rPr>
              <a:t> Multidisciplinary Material Sciences</a:t>
            </a:r>
          </a:p>
          <a:p>
            <a:pPr>
              <a:buFontTx/>
              <a:buChar char="•"/>
            </a:pPr>
            <a:r>
              <a:rPr lang="en-AU" altLang="en-US" smtClean="0">
                <a:ea typeface="ＭＳ Ｐゴシック"/>
                <a:cs typeface="ＭＳ Ｐゴシック"/>
              </a:rPr>
              <a:t> Quantum Technologies</a:t>
            </a:r>
          </a:p>
          <a:p>
            <a:pPr>
              <a:buFontTx/>
              <a:buChar char="•"/>
            </a:pPr>
            <a:r>
              <a:rPr lang="en-AU" altLang="en-US" smtClean="0">
                <a:ea typeface="ＭＳ Ｐゴシック"/>
                <a:cs typeface="ＭＳ Ｐゴシック"/>
              </a:rPr>
              <a:t> Trusted Autonomous Systems</a:t>
            </a:r>
          </a:p>
          <a:p>
            <a:pPr>
              <a:buFontTx/>
              <a:buChar char="•"/>
            </a:pPr>
            <a:r>
              <a:rPr lang="en-AU" altLang="en-US" smtClean="0">
                <a:ea typeface="ＭＳ Ｐゴシック"/>
                <a:cs typeface="ＭＳ Ｐゴシック"/>
              </a:rPr>
              <a:t> Advanced Sensors, Hypersonics and Directed  Energy</a:t>
            </a:r>
          </a:p>
          <a:p>
            <a:pPr>
              <a:buFontTx/>
              <a:buChar char="•"/>
            </a:pPr>
            <a:r>
              <a:rPr lang="en-AU" altLang="en-US" smtClean="0">
                <a:ea typeface="ＭＳ Ｐゴシック"/>
                <a:cs typeface="ＭＳ Ｐゴシック"/>
              </a:rPr>
              <a:t> Supercomputing</a:t>
            </a:r>
          </a:p>
          <a:p>
            <a:r>
              <a:rPr lang="en-AU" altLang="en-US" smtClean="0">
                <a:ea typeface="ＭＳ Ｐゴシック"/>
                <a:cs typeface="ＭＳ Ｐゴシック"/>
              </a:rPr>
              <a:t>Under the Next Generation Technologies Fund we expect to see proposals from industry and universities for new Cooperative Research Centres to be set up in the areas of emerging technologies. </a:t>
            </a:r>
          </a:p>
        </p:txBody>
      </p:sp>
      <p:sp>
        <p:nvSpPr>
          <p:cNvPr id="15363" name="Slide Number Placeholder 3"/>
          <p:cNvSpPr txBox="1">
            <a:spLocks noGrp="1"/>
          </p:cNvSpPr>
          <p:nvPr/>
        </p:nvSpPr>
        <p:spPr bwMode="auto">
          <a:xfrm>
            <a:off x="3970159" y="8829573"/>
            <a:ext cx="3038604" cy="465340"/>
          </a:xfrm>
          <a:prstGeom prst="rect">
            <a:avLst/>
          </a:prstGeom>
          <a:noFill/>
          <a:ln w="9525">
            <a:noFill/>
            <a:miter lim="800000"/>
            <a:headEnd/>
            <a:tailEnd/>
          </a:ln>
        </p:spPr>
        <p:txBody>
          <a:bodyPr lIns="93170" tIns="46586" rIns="93170" bIns="46586" anchor="b"/>
          <a:lstStyle/>
          <a:p>
            <a:pPr algn="r" defTabSz="463550"/>
            <a:fld id="{895FF5E7-76C7-4573-ABEA-CFEBF463728C}" type="slidenum">
              <a:rPr lang="en-US" altLang="en-US" sz="1200">
                <a:latin typeface="Calibri" pitchFamily="34" charset="0"/>
              </a:rPr>
              <a:pPr algn="r" defTabSz="463550"/>
              <a:t>8</a:t>
            </a:fld>
            <a:endParaRPr lang="en-US" altLang="en-US" sz="120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AU" sz="1200" b="0" i="0" kern="1200" dirty="0" smtClean="0">
                <a:solidFill>
                  <a:schemeClr val="tx1"/>
                </a:solidFill>
                <a:effectLst/>
                <a:latin typeface="+mn-lt"/>
                <a:ea typeface="ＭＳ Ｐゴシック" charset="0"/>
                <a:cs typeface="ＭＳ Ｐゴシック" charset="0"/>
              </a:rPr>
              <a:t>Australia is a leader in robotics applications to port operations </a:t>
            </a:r>
            <a:r>
              <a:rPr lang="en-AU" sz="1200" b="0" i="0" kern="1200" baseline="0" dirty="0" smtClean="0">
                <a:solidFill>
                  <a:schemeClr val="tx1"/>
                </a:solidFill>
                <a:effectLst/>
                <a:latin typeface="+mn-lt"/>
                <a:ea typeface="ＭＳ Ｐゴシック" charset="0"/>
                <a:cs typeface="ＭＳ Ｐゴシック" charset="0"/>
              </a:rPr>
              <a:t>and mining. Here are just a couple of examples.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AU" sz="1200" b="0" i="0" kern="1200" dirty="0" smtClean="0">
              <a:solidFill>
                <a:schemeClr val="tx1"/>
              </a:solidFill>
              <a:effectLst/>
              <a:latin typeface="+mn-lt"/>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AU" sz="1200" b="0" i="0" kern="1200" dirty="0" smtClean="0">
                <a:solidFill>
                  <a:schemeClr val="tx1"/>
                </a:solidFill>
                <a:effectLst/>
                <a:latin typeface="+mn-lt"/>
                <a:ea typeface="ＭＳ Ｐゴシック" charset="0"/>
                <a:cs typeface="ＭＳ Ｐゴシック" charset="0"/>
              </a:rPr>
              <a:t>As of April 2015, Patrick’s Port Botany container operations are </a:t>
            </a:r>
            <a:r>
              <a:rPr lang="en-AU" sz="1200" b="0" i="0" kern="1200" baseline="0" dirty="0" smtClean="0">
                <a:solidFill>
                  <a:schemeClr val="tx1"/>
                </a:solidFill>
                <a:effectLst/>
                <a:latin typeface="+mn-lt"/>
                <a:ea typeface="ＭＳ Ｐゴシック" charset="0"/>
                <a:cs typeface="ＭＳ Ｐゴシック" charset="0"/>
              </a:rPr>
              <a:t>now fully automated</a:t>
            </a:r>
            <a:r>
              <a:rPr lang="en-AU" sz="1200" b="0" i="0" kern="1200" dirty="0" smtClean="0">
                <a:solidFill>
                  <a:schemeClr val="tx1"/>
                </a:solidFill>
                <a:effectLst/>
                <a:latin typeface="+mn-lt"/>
                <a:ea typeface="ＭＳ Ｐゴシック" charset="0"/>
                <a:cs typeface="ＭＳ Ｐゴシック" charset="0"/>
              </a:rPr>
              <a:t>.</a:t>
            </a:r>
            <a:r>
              <a:rPr lang="en-AU" sz="1200" kern="1200" dirty="0" smtClean="0">
                <a:solidFill>
                  <a:schemeClr val="tx1"/>
                </a:solidFill>
                <a:effectLst/>
                <a:latin typeface="+mn-lt"/>
                <a:ea typeface="ＭＳ Ｐゴシック" charset="0"/>
                <a:cs typeface="ＭＳ Ｐゴシック" charset="0"/>
              </a:rPr>
              <a:t> This has changed</a:t>
            </a:r>
            <a:r>
              <a:rPr lang="en-AU" sz="1200" kern="1200" baseline="0" dirty="0" smtClean="0">
                <a:solidFill>
                  <a:schemeClr val="tx1"/>
                </a:solidFill>
                <a:effectLst/>
                <a:latin typeface="+mn-lt"/>
                <a:ea typeface="ＭＳ Ｐゴシック" charset="0"/>
                <a:cs typeface="ＭＳ Ｐゴシック" charset="0"/>
              </a:rPr>
              <a:t> the face of </a:t>
            </a:r>
            <a:r>
              <a:rPr lang="en-AU" sz="1200" kern="1200" dirty="0" smtClean="0">
                <a:solidFill>
                  <a:schemeClr val="tx1"/>
                </a:solidFill>
                <a:effectLst/>
                <a:latin typeface="+mn-lt"/>
                <a:ea typeface="ＭＳ Ｐゴシック" charset="0"/>
                <a:cs typeface="ＭＳ Ｐゴシック" charset="0"/>
              </a:rPr>
              <a:t>Industrial</a:t>
            </a:r>
            <a:r>
              <a:rPr lang="en-AU" sz="1200" kern="1200" baseline="0" dirty="0" smtClean="0">
                <a:solidFill>
                  <a:schemeClr val="tx1"/>
                </a:solidFill>
                <a:effectLst/>
                <a:latin typeface="+mn-lt"/>
                <a:ea typeface="ＭＳ Ｐゴシック" charset="0"/>
                <a:cs typeface="ＭＳ Ｐゴシック" charset="0"/>
              </a:rPr>
              <a:t> Relations in Australia. </a:t>
            </a:r>
          </a:p>
          <a:p>
            <a:endParaRPr lang="en-AU" dirty="0" smtClean="0"/>
          </a:p>
          <a:p>
            <a:r>
              <a:rPr lang="en-AU" dirty="0" smtClean="0"/>
              <a:t>Rio Tinto’s Mine of the Future vision has started to be realised with a range of automated systems now in operation. </a:t>
            </a:r>
          </a:p>
          <a:p>
            <a:endParaRPr lang="en-AU" dirty="0" smtClean="0"/>
          </a:p>
        </p:txBody>
      </p:sp>
      <p:sp>
        <p:nvSpPr>
          <p:cNvPr id="4" name="Slide Number Placeholder 3"/>
          <p:cNvSpPr>
            <a:spLocks noGrp="1"/>
          </p:cNvSpPr>
          <p:nvPr>
            <p:ph type="sldNum" sz="quarter" idx="10"/>
          </p:nvPr>
        </p:nvSpPr>
        <p:spPr/>
        <p:txBody>
          <a:bodyPr/>
          <a:lstStyle/>
          <a:p>
            <a:pPr>
              <a:defRPr/>
            </a:pPr>
            <a:fld id="{9E2A34EC-3C4F-8D46-B504-0C1FC2237583}" type="slidenum">
              <a:rPr lang="en-US" smtClean="0"/>
              <a:pPr>
                <a:defRPr/>
              </a:pPr>
              <a:t>9</a:t>
            </a:fld>
            <a:endParaRPr lang="en-US"/>
          </a:p>
        </p:txBody>
      </p:sp>
    </p:spTree>
    <p:extLst>
      <p:ext uri="{BB962C8B-B14F-4D97-AF65-F5344CB8AC3E}">
        <p14:creationId xmlns:p14="http://schemas.microsoft.com/office/powerpoint/2010/main" val="689428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9E2A34EC-3C4F-8D46-B504-0C1FC2237583}" type="slidenum">
              <a:rPr lang="en-US" smtClean="0"/>
              <a:pPr>
                <a:defRPr/>
              </a:pPr>
              <a:t>10</a:t>
            </a:fld>
            <a:endParaRPr lang="en-US"/>
          </a:p>
        </p:txBody>
      </p:sp>
    </p:spTree>
    <p:extLst>
      <p:ext uri="{BB962C8B-B14F-4D97-AF65-F5344CB8AC3E}">
        <p14:creationId xmlns:p14="http://schemas.microsoft.com/office/powerpoint/2010/main" val="3870714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9E2A34EC-3C4F-8D46-B504-0C1FC2237583}" type="slidenum">
              <a:rPr lang="en-US" smtClean="0"/>
              <a:pPr>
                <a:defRPr/>
              </a:pPr>
              <a:t>11</a:t>
            </a:fld>
            <a:endParaRPr lang="en-US"/>
          </a:p>
        </p:txBody>
      </p:sp>
    </p:spTree>
    <p:extLst>
      <p:ext uri="{BB962C8B-B14F-4D97-AF65-F5344CB8AC3E}">
        <p14:creationId xmlns:p14="http://schemas.microsoft.com/office/powerpoint/2010/main" val="268918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smtClean="0"/>
          </a:p>
        </p:txBody>
      </p:sp>
      <p:sp>
        <p:nvSpPr>
          <p:cNvPr id="4" name="Slide Number Placeholder 3"/>
          <p:cNvSpPr>
            <a:spLocks noGrp="1"/>
          </p:cNvSpPr>
          <p:nvPr>
            <p:ph type="sldNum" sz="quarter" idx="10"/>
          </p:nvPr>
        </p:nvSpPr>
        <p:spPr/>
        <p:txBody>
          <a:bodyPr/>
          <a:lstStyle/>
          <a:p>
            <a:pPr>
              <a:defRPr/>
            </a:pPr>
            <a:fld id="{9E2A34EC-3C4F-8D46-B504-0C1FC2237583}" type="slidenum">
              <a:rPr lang="en-US" smtClean="0"/>
              <a:pPr>
                <a:defRPr/>
              </a:pPr>
              <a:t>12</a:t>
            </a:fld>
            <a:endParaRPr lang="en-US"/>
          </a:p>
        </p:txBody>
      </p:sp>
    </p:spTree>
    <p:extLst>
      <p:ext uri="{BB962C8B-B14F-4D97-AF65-F5344CB8AC3E}">
        <p14:creationId xmlns:p14="http://schemas.microsoft.com/office/powerpoint/2010/main" val="1876742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800" dirty="0" smtClean="0"/>
              <a:t>CRC-wide continuous software integration environment to speed technology transition, improve code sharing, without excess burden on researchers and developers </a:t>
            </a:r>
          </a:p>
          <a:p>
            <a:pPr lvl="0" algn="l"/>
            <a:r>
              <a:rPr lang="en-AU" sz="1600" dirty="0" smtClean="0"/>
              <a:t>Uses high levels of automation in software development (auto-compiling, test harness, self-documenting code, </a:t>
            </a:r>
            <a:r>
              <a:rPr lang="en-AU" sz="1600" dirty="0" err="1" smtClean="0"/>
              <a:t>etc</a:t>
            </a:r>
            <a:r>
              <a:rPr lang="en-AU" sz="1600" dirty="0" smtClean="0"/>
              <a:t>…)</a:t>
            </a:r>
          </a:p>
          <a:p>
            <a:endParaRPr lang="en-AU" dirty="0" smtClean="0"/>
          </a:p>
        </p:txBody>
      </p:sp>
      <p:sp>
        <p:nvSpPr>
          <p:cNvPr id="4" name="Slide Number Placeholder 3"/>
          <p:cNvSpPr>
            <a:spLocks noGrp="1"/>
          </p:cNvSpPr>
          <p:nvPr>
            <p:ph type="sldNum" sz="quarter" idx="10"/>
          </p:nvPr>
        </p:nvSpPr>
        <p:spPr/>
        <p:txBody>
          <a:bodyPr/>
          <a:lstStyle/>
          <a:p>
            <a:pPr>
              <a:defRPr/>
            </a:pPr>
            <a:fld id="{9E2A34EC-3C4F-8D46-B504-0C1FC2237583}" type="slidenum">
              <a:rPr lang="en-US" smtClean="0"/>
              <a:pPr>
                <a:defRPr/>
              </a:pPr>
              <a:t>14</a:t>
            </a:fld>
            <a:endParaRPr lang="en-US"/>
          </a:p>
        </p:txBody>
      </p:sp>
    </p:spTree>
    <p:extLst>
      <p:ext uri="{BB962C8B-B14F-4D97-AF65-F5344CB8AC3E}">
        <p14:creationId xmlns:p14="http://schemas.microsoft.com/office/powerpoint/2010/main" val="1876742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sz="3400"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sz="2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sz="1800">
                <a:ea typeface="ＭＳ Ｐゴシック" pitchFamily="34" charset="-128"/>
                <a:cs typeface="+mn-cs"/>
              </a:defRPr>
            </a:lvl1pPr>
          </a:lstStyle>
          <a:p>
            <a:pPr>
              <a:defRPr/>
            </a:pPr>
            <a:fld id="{9EA32F5B-B168-AF4C-B9E1-EDFD3A0F17F7}" type="datetimeFigureOut">
              <a:rPr lang="en-US">
                <a:solidFill>
                  <a:prstClr val="black"/>
                </a:solidFill>
              </a:rPr>
              <a:pPr>
                <a:defRPr/>
              </a:pPr>
              <a:t>11/25/2016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sz="1800">
                <a:ea typeface="ＭＳ Ｐゴシック" pitchFamily="34" charset="-128"/>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sz="1800">
                <a:ea typeface="ＭＳ Ｐゴシック" pitchFamily="34" charset="-128"/>
                <a:cs typeface="+mn-cs"/>
              </a:defRPr>
            </a:lvl1pPr>
          </a:lstStyle>
          <a:p>
            <a:pPr>
              <a:defRPr/>
            </a:pPr>
            <a:fld id="{3FCB959F-F52E-AE46-A1E1-D7CD8DF14EC0}"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898595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11833F07-ADF7-45F2-BD14-C95B8569B899}" type="datetimeFigureOut">
              <a:rPr lang="en-AU" smtClean="0">
                <a:solidFill>
                  <a:prstClr val="white">
                    <a:tint val="75000"/>
                  </a:prstClr>
                </a:solidFill>
              </a:rPr>
              <a:pPr/>
              <a:t>25/11/2016</a:t>
            </a:fld>
            <a:endParaRPr lang="en-AU">
              <a:solidFill>
                <a:prstClr val="white">
                  <a:tint val="75000"/>
                </a:prstClr>
              </a:solidFill>
            </a:endParaRPr>
          </a:p>
        </p:txBody>
      </p:sp>
      <p:sp>
        <p:nvSpPr>
          <p:cNvPr id="5" name="Footer Placeholder 4"/>
          <p:cNvSpPr>
            <a:spLocks noGrp="1"/>
          </p:cNvSpPr>
          <p:nvPr>
            <p:ph type="ftr" sz="quarter" idx="11"/>
          </p:nvPr>
        </p:nvSpPr>
        <p:spPr/>
        <p:txBody>
          <a:bodyPr/>
          <a:lstStyle/>
          <a:p>
            <a:endParaRPr lang="en-AU">
              <a:solidFill>
                <a:prstClr val="white">
                  <a:tint val="75000"/>
                </a:prstClr>
              </a:solidFill>
            </a:endParaRPr>
          </a:p>
        </p:txBody>
      </p:sp>
      <p:sp>
        <p:nvSpPr>
          <p:cNvPr id="6" name="Slide Number Placeholder 5"/>
          <p:cNvSpPr>
            <a:spLocks noGrp="1"/>
          </p:cNvSpPr>
          <p:nvPr>
            <p:ph type="sldNum" sz="quarter" idx="12"/>
          </p:nvPr>
        </p:nvSpPr>
        <p:spPr/>
        <p:txBody>
          <a:bodyPr/>
          <a:lstStyle/>
          <a:p>
            <a:fld id="{AB1FC3B4-CFD1-4CE7-8E00-D4C23D1CF167}" type="slidenum">
              <a:rPr lang="en-AU" smtClean="0">
                <a:solidFill>
                  <a:prstClr val="white">
                    <a:tint val="75000"/>
                  </a:prstClr>
                </a:solidFill>
              </a:rPr>
              <a:pPr/>
              <a:t>‹#›</a:t>
            </a:fld>
            <a:endParaRPr lang="en-AU">
              <a:solidFill>
                <a:prstClr val="white">
                  <a:tint val="75000"/>
                </a:prstClr>
              </a:solidFill>
            </a:endParaRPr>
          </a:p>
        </p:txBody>
      </p:sp>
    </p:spTree>
    <p:extLst>
      <p:ext uri="{BB962C8B-B14F-4D97-AF65-F5344CB8AC3E}">
        <p14:creationId xmlns:p14="http://schemas.microsoft.com/office/powerpoint/2010/main" val="22848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833F07-ADF7-45F2-BD14-C95B8569B899}" type="datetimeFigureOut">
              <a:rPr lang="en-AU" smtClean="0">
                <a:solidFill>
                  <a:prstClr val="white">
                    <a:tint val="75000"/>
                  </a:prstClr>
                </a:solidFill>
              </a:rPr>
              <a:pPr/>
              <a:t>25/11/2016</a:t>
            </a:fld>
            <a:endParaRPr lang="en-AU">
              <a:solidFill>
                <a:prstClr val="white">
                  <a:tint val="75000"/>
                </a:prstClr>
              </a:solidFill>
            </a:endParaRPr>
          </a:p>
        </p:txBody>
      </p:sp>
      <p:sp>
        <p:nvSpPr>
          <p:cNvPr id="5" name="Footer Placeholder 4"/>
          <p:cNvSpPr>
            <a:spLocks noGrp="1"/>
          </p:cNvSpPr>
          <p:nvPr>
            <p:ph type="ftr" sz="quarter" idx="11"/>
          </p:nvPr>
        </p:nvSpPr>
        <p:spPr/>
        <p:txBody>
          <a:bodyPr/>
          <a:lstStyle/>
          <a:p>
            <a:endParaRPr lang="en-AU">
              <a:solidFill>
                <a:prstClr val="white">
                  <a:tint val="75000"/>
                </a:prstClr>
              </a:solidFill>
            </a:endParaRPr>
          </a:p>
        </p:txBody>
      </p:sp>
      <p:sp>
        <p:nvSpPr>
          <p:cNvPr id="6" name="Slide Number Placeholder 5"/>
          <p:cNvSpPr>
            <a:spLocks noGrp="1"/>
          </p:cNvSpPr>
          <p:nvPr>
            <p:ph type="sldNum" sz="quarter" idx="12"/>
          </p:nvPr>
        </p:nvSpPr>
        <p:spPr/>
        <p:txBody>
          <a:bodyPr/>
          <a:lstStyle/>
          <a:p>
            <a:fld id="{AB1FC3B4-CFD1-4CE7-8E00-D4C23D1CF167}" type="slidenum">
              <a:rPr lang="en-AU" smtClean="0">
                <a:solidFill>
                  <a:prstClr val="white">
                    <a:tint val="75000"/>
                  </a:prstClr>
                </a:solidFill>
              </a:rPr>
              <a:pPr/>
              <a:t>‹#›</a:t>
            </a:fld>
            <a:endParaRPr lang="en-AU">
              <a:solidFill>
                <a:prstClr val="white">
                  <a:tint val="75000"/>
                </a:prstClr>
              </a:solidFill>
            </a:endParaRPr>
          </a:p>
        </p:txBody>
      </p:sp>
    </p:spTree>
    <p:extLst>
      <p:ext uri="{BB962C8B-B14F-4D97-AF65-F5344CB8AC3E}">
        <p14:creationId xmlns:p14="http://schemas.microsoft.com/office/powerpoint/2010/main" val="37189234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11833F07-ADF7-45F2-BD14-C95B8569B899}" type="datetimeFigureOut">
              <a:rPr lang="en-AU" smtClean="0">
                <a:solidFill>
                  <a:prstClr val="white">
                    <a:tint val="75000"/>
                  </a:prstClr>
                </a:solidFill>
              </a:rPr>
              <a:pPr/>
              <a:t>25/11/2016</a:t>
            </a:fld>
            <a:endParaRPr lang="en-AU">
              <a:solidFill>
                <a:prstClr val="white">
                  <a:tint val="75000"/>
                </a:prstClr>
              </a:solidFill>
            </a:endParaRPr>
          </a:p>
        </p:txBody>
      </p:sp>
      <p:sp>
        <p:nvSpPr>
          <p:cNvPr id="6" name="Footer Placeholder 5"/>
          <p:cNvSpPr>
            <a:spLocks noGrp="1"/>
          </p:cNvSpPr>
          <p:nvPr>
            <p:ph type="ftr" sz="quarter" idx="11"/>
          </p:nvPr>
        </p:nvSpPr>
        <p:spPr/>
        <p:txBody>
          <a:bodyPr/>
          <a:lstStyle/>
          <a:p>
            <a:endParaRPr lang="en-AU">
              <a:solidFill>
                <a:prstClr val="white">
                  <a:tint val="75000"/>
                </a:prstClr>
              </a:solidFill>
            </a:endParaRPr>
          </a:p>
        </p:txBody>
      </p:sp>
      <p:sp>
        <p:nvSpPr>
          <p:cNvPr id="7" name="Slide Number Placeholder 6"/>
          <p:cNvSpPr>
            <a:spLocks noGrp="1"/>
          </p:cNvSpPr>
          <p:nvPr>
            <p:ph type="sldNum" sz="quarter" idx="12"/>
          </p:nvPr>
        </p:nvSpPr>
        <p:spPr/>
        <p:txBody>
          <a:bodyPr/>
          <a:lstStyle/>
          <a:p>
            <a:fld id="{AB1FC3B4-CFD1-4CE7-8E00-D4C23D1CF167}" type="slidenum">
              <a:rPr lang="en-AU" smtClean="0">
                <a:solidFill>
                  <a:prstClr val="white">
                    <a:tint val="75000"/>
                  </a:prstClr>
                </a:solidFill>
              </a:rPr>
              <a:pPr/>
              <a:t>‹#›</a:t>
            </a:fld>
            <a:endParaRPr lang="en-AU">
              <a:solidFill>
                <a:prstClr val="white">
                  <a:tint val="75000"/>
                </a:prstClr>
              </a:solidFill>
            </a:endParaRPr>
          </a:p>
        </p:txBody>
      </p:sp>
    </p:spTree>
    <p:extLst>
      <p:ext uri="{BB962C8B-B14F-4D97-AF65-F5344CB8AC3E}">
        <p14:creationId xmlns:p14="http://schemas.microsoft.com/office/powerpoint/2010/main" val="1828002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11833F07-ADF7-45F2-BD14-C95B8569B899}" type="datetimeFigureOut">
              <a:rPr lang="en-AU" smtClean="0">
                <a:solidFill>
                  <a:prstClr val="white">
                    <a:tint val="75000"/>
                  </a:prstClr>
                </a:solidFill>
              </a:rPr>
              <a:pPr/>
              <a:t>25/11/2016</a:t>
            </a:fld>
            <a:endParaRPr lang="en-AU">
              <a:solidFill>
                <a:prstClr val="white">
                  <a:tint val="75000"/>
                </a:prstClr>
              </a:solidFill>
            </a:endParaRPr>
          </a:p>
        </p:txBody>
      </p:sp>
      <p:sp>
        <p:nvSpPr>
          <p:cNvPr id="8" name="Footer Placeholder 7"/>
          <p:cNvSpPr>
            <a:spLocks noGrp="1"/>
          </p:cNvSpPr>
          <p:nvPr>
            <p:ph type="ftr" sz="quarter" idx="11"/>
          </p:nvPr>
        </p:nvSpPr>
        <p:spPr/>
        <p:txBody>
          <a:bodyPr/>
          <a:lstStyle/>
          <a:p>
            <a:endParaRPr lang="en-AU">
              <a:solidFill>
                <a:prstClr val="white">
                  <a:tint val="75000"/>
                </a:prstClr>
              </a:solidFill>
            </a:endParaRPr>
          </a:p>
        </p:txBody>
      </p:sp>
      <p:sp>
        <p:nvSpPr>
          <p:cNvPr id="9" name="Slide Number Placeholder 8"/>
          <p:cNvSpPr>
            <a:spLocks noGrp="1"/>
          </p:cNvSpPr>
          <p:nvPr>
            <p:ph type="sldNum" sz="quarter" idx="12"/>
          </p:nvPr>
        </p:nvSpPr>
        <p:spPr/>
        <p:txBody>
          <a:bodyPr/>
          <a:lstStyle/>
          <a:p>
            <a:fld id="{AB1FC3B4-CFD1-4CE7-8E00-D4C23D1CF167}" type="slidenum">
              <a:rPr lang="en-AU" smtClean="0">
                <a:solidFill>
                  <a:prstClr val="white">
                    <a:tint val="75000"/>
                  </a:prstClr>
                </a:solidFill>
              </a:rPr>
              <a:pPr/>
              <a:t>‹#›</a:t>
            </a:fld>
            <a:endParaRPr lang="en-AU">
              <a:solidFill>
                <a:prstClr val="white">
                  <a:tint val="75000"/>
                </a:prstClr>
              </a:solidFill>
            </a:endParaRPr>
          </a:p>
        </p:txBody>
      </p:sp>
    </p:spTree>
    <p:extLst>
      <p:ext uri="{BB962C8B-B14F-4D97-AF65-F5344CB8AC3E}">
        <p14:creationId xmlns:p14="http://schemas.microsoft.com/office/powerpoint/2010/main" val="2473462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11833F07-ADF7-45F2-BD14-C95B8569B899}" type="datetimeFigureOut">
              <a:rPr lang="en-AU" smtClean="0">
                <a:solidFill>
                  <a:prstClr val="white">
                    <a:tint val="75000"/>
                  </a:prstClr>
                </a:solidFill>
              </a:rPr>
              <a:pPr/>
              <a:t>25/11/2016</a:t>
            </a:fld>
            <a:endParaRPr lang="en-AU">
              <a:solidFill>
                <a:prstClr val="white">
                  <a:tint val="75000"/>
                </a:prstClr>
              </a:solidFill>
            </a:endParaRPr>
          </a:p>
        </p:txBody>
      </p:sp>
      <p:sp>
        <p:nvSpPr>
          <p:cNvPr id="4" name="Footer Placeholder 3"/>
          <p:cNvSpPr>
            <a:spLocks noGrp="1"/>
          </p:cNvSpPr>
          <p:nvPr>
            <p:ph type="ftr" sz="quarter" idx="11"/>
          </p:nvPr>
        </p:nvSpPr>
        <p:spPr/>
        <p:txBody>
          <a:bodyPr/>
          <a:lstStyle/>
          <a:p>
            <a:endParaRPr lang="en-AU">
              <a:solidFill>
                <a:prstClr val="white">
                  <a:tint val="75000"/>
                </a:prstClr>
              </a:solidFill>
            </a:endParaRPr>
          </a:p>
        </p:txBody>
      </p:sp>
      <p:sp>
        <p:nvSpPr>
          <p:cNvPr id="5" name="Slide Number Placeholder 4"/>
          <p:cNvSpPr>
            <a:spLocks noGrp="1"/>
          </p:cNvSpPr>
          <p:nvPr>
            <p:ph type="sldNum" sz="quarter" idx="12"/>
          </p:nvPr>
        </p:nvSpPr>
        <p:spPr/>
        <p:txBody>
          <a:bodyPr/>
          <a:lstStyle/>
          <a:p>
            <a:fld id="{AB1FC3B4-CFD1-4CE7-8E00-D4C23D1CF167}" type="slidenum">
              <a:rPr lang="en-AU" smtClean="0">
                <a:solidFill>
                  <a:prstClr val="white">
                    <a:tint val="75000"/>
                  </a:prstClr>
                </a:solidFill>
              </a:rPr>
              <a:pPr/>
              <a:t>‹#›</a:t>
            </a:fld>
            <a:endParaRPr lang="en-AU">
              <a:solidFill>
                <a:prstClr val="white">
                  <a:tint val="75000"/>
                </a:prstClr>
              </a:solidFill>
            </a:endParaRPr>
          </a:p>
        </p:txBody>
      </p:sp>
    </p:spTree>
    <p:extLst>
      <p:ext uri="{BB962C8B-B14F-4D97-AF65-F5344CB8AC3E}">
        <p14:creationId xmlns:p14="http://schemas.microsoft.com/office/powerpoint/2010/main" val="2244847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833F07-ADF7-45F2-BD14-C95B8569B899}" type="datetimeFigureOut">
              <a:rPr lang="en-AU" smtClean="0">
                <a:solidFill>
                  <a:prstClr val="white">
                    <a:tint val="75000"/>
                  </a:prstClr>
                </a:solidFill>
              </a:rPr>
              <a:pPr/>
              <a:t>25/11/2016</a:t>
            </a:fld>
            <a:endParaRPr lang="en-AU">
              <a:solidFill>
                <a:prstClr val="white">
                  <a:tint val="75000"/>
                </a:prstClr>
              </a:solidFill>
            </a:endParaRPr>
          </a:p>
        </p:txBody>
      </p:sp>
      <p:sp>
        <p:nvSpPr>
          <p:cNvPr id="3" name="Footer Placeholder 2"/>
          <p:cNvSpPr>
            <a:spLocks noGrp="1"/>
          </p:cNvSpPr>
          <p:nvPr>
            <p:ph type="ftr" sz="quarter" idx="11"/>
          </p:nvPr>
        </p:nvSpPr>
        <p:spPr/>
        <p:txBody>
          <a:bodyPr/>
          <a:lstStyle/>
          <a:p>
            <a:endParaRPr lang="en-AU">
              <a:solidFill>
                <a:prstClr val="white">
                  <a:tint val="75000"/>
                </a:prstClr>
              </a:solidFill>
            </a:endParaRPr>
          </a:p>
        </p:txBody>
      </p:sp>
      <p:sp>
        <p:nvSpPr>
          <p:cNvPr id="4" name="Slide Number Placeholder 3"/>
          <p:cNvSpPr>
            <a:spLocks noGrp="1"/>
          </p:cNvSpPr>
          <p:nvPr>
            <p:ph type="sldNum" sz="quarter" idx="12"/>
          </p:nvPr>
        </p:nvSpPr>
        <p:spPr/>
        <p:txBody>
          <a:bodyPr/>
          <a:lstStyle/>
          <a:p>
            <a:fld id="{AB1FC3B4-CFD1-4CE7-8E00-D4C23D1CF167}" type="slidenum">
              <a:rPr lang="en-AU" smtClean="0">
                <a:solidFill>
                  <a:prstClr val="white">
                    <a:tint val="75000"/>
                  </a:prstClr>
                </a:solidFill>
              </a:rPr>
              <a:pPr/>
              <a:t>‹#›</a:t>
            </a:fld>
            <a:endParaRPr lang="en-AU">
              <a:solidFill>
                <a:prstClr val="white">
                  <a:tint val="75000"/>
                </a:prstClr>
              </a:solidFill>
            </a:endParaRPr>
          </a:p>
        </p:txBody>
      </p:sp>
    </p:spTree>
    <p:extLst>
      <p:ext uri="{BB962C8B-B14F-4D97-AF65-F5344CB8AC3E}">
        <p14:creationId xmlns:p14="http://schemas.microsoft.com/office/powerpoint/2010/main" val="18106189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833F07-ADF7-45F2-BD14-C95B8569B899}" type="datetimeFigureOut">
              <a:rPr lang="en-AU" smtClean="0">
                <a:solidFill>
                  <a:prstClr val="white">
                    <a:tint val="75000"/>
                  </a:prstClr>
                </a:solidFill>
              </a:rPr>
              <a:pPr/>
              <a:t>25/11/2016</a:t>
            </a:fld>
            <a:endParaRPr lang="en-AU">
              <a:solidFill>
                <a:prstClr val="white">
                  <a:tint val="75000"/>
                </a:prstClr>
              </a:solidFill>
            </a:endParaRPr>
          </a:p>
        </p:txBody>
      </p:sp>
      <p:sp>
        <p:nvSpPr>
          <p:cNvPr id="6" name="Footer Placeholder 5"/>
          <p:cNvSpPr>
            <a:spLocks noGrp="1"/>
          </p:cNvSpPr>
          <p:nvPr>
            <p:ph type="ftr" sz="quarter" idx="11"/>
          </p:nvPr>
        </p:nvSpPr>
        <p:spPr/>
        <p:txBody>
          <a:bodyPr/>
          <a:lstStyle/>
          <a:p>
            <a:endParaRPr lang="en-AU">
              <a:solidFill>
                <a:prstClr val="white">
                  <a:tint val="75000"/>
                </a:prstClr>
              </a:solidFill>
            </a:endParaRPr>
          </a:p>
        </p:txBody>
      </p:sp>
      <p:sp>
        <p:nvSpPr>
          <p:cNvPr id="7" name="Slide Number Placeholder 6"/>
          <p:cNvSpPr>
            <a:spLocks noGrp="1"/>
          </p:cNvSpPr>
          <p:nvPr>
            <p:ph type="sldNum" sz="quarter" idx="12"/>
          </p:nvPr>
        </p:nvSpPr>
        <p:spPr/>
        <p:txBody>
          <a:bodyPr/>
          <a:lstStyle/>
          <a:p>
            <a:fld id="{AB1FC3B4-CFD1-4CE7-8E00-D4C23D1CF167}" type="slidenum">
              <a:rPr lang="en-AU" smtClean="0">
                <a:solidFill>
                  <a:prstClr val="white">
                    <a:tint val="75000"/>
                  </a:prstClr>
                </a:solidFill>
              </a:rPr>
              <a:pPr/>
              <a:t>‹#›</a:t>
            </a:fld>
            <a:endParaRPr lang="en-AU">
              <a:solidFill>
                <a:prstClr val="white">
                  <a:tint val="75000"/>
                </a:prstClr>
              </a:solidFill>
            </a:endParaRPr>
          </a:p>
        </p:txBody>
      </p:sp>
    </p:spTree>
    <p:extLst>
      <p:ext uri="{BB962C8B-B14F-4D97-AF65-F5344CB8AC3E}">
        <p14:creationId xmlns:p14="http://schemas.microsoft.com/office/powerpoint/2010/main" val="19892093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833F07-ADF7-45F2-BD14-C95B8569B899}" type="datetimeFigureOut">
              <a:rPr lang="en-AU" smtClean="0">
                <a:solidFill>
                  <a:prstClr val="white">
                    <a:tint val="75000"/>
                  </a:prstClr>
                </a:solidFill>
              </a:rPr>
              <a:pPr/>
              <a:t>25/11/2016</a:t>
            </a:fld>
            <a:endParaRPr lang="en-AU">
              <a:solidFill>
                <a:prstClr val="white">
                  <a:tint val="75000"/>
                </a:prstClr>
              </a:solidFill>
            </a:endParaRPr>
          </a:p>
        </p:txBody>
      </p:sp>
      <p:sp>
        <p:nvSpPr>
          <p:cNvPr id="6" name="Footer Placeholder 5"/>
          <p:cNvSpPr>
            <a:spLocks noGrp="1"/>
          </p:cNvSpPr>
          <p:nvPr>
            <p:ph type="ftr" sz="quarter" idx="11"/>
          </p:nvPr>
        </p:nvSpPr>
        <p:spPr/>
        <p:txBody>
          <a:bodyPr/>
          <a:lstStyle/>
          <a:p>
            <a:endParaRPr lang="en-AU">
              <a:solidFill>
                <a:prstClr val="white">
                  <a:tint val="75000"/>
                </a:prstClr>
              </a:solidFill>
            </a:endParaRPr>
          </a:p>
        </p:txBody>
      </p:sp>
      <p:sp>
        <p:nvSpPr>
          <p:cNvPr id="7" name="Slide Number Placeholder 6"/>
          <p:cNvSpPr>
            <a:spLocks noGrp="1"/>
          </p:cNvSpPr>
          <p:nvPr>
            <p:ph type="sldNum" sz="quarter" idx="12"/>
          </p:nvPr>
        </p:nvSpPr>
        <p:spPr/>
        <p:txBody>
          <a:bodyPr/>
          <a:lstStyle/>
          <a:p>
            <a:fld id="{AB1FC3B4-CFD1-4CE7-8E00-D4C23D1CF167}" type="slidenum">
              <a:rPr lang="en-AU" smtClean="0">
                <a:solidFill>
                  <a:prstClr val="white">
                    <a:tint val="75000"/>
                  </a:prstClr>
                </a:solidFill>
              </a:rPr>
              <a:pPr/>
              <a:t>‹#›</a:t>
            </a:fld>
            <a:endParaRPr lang="en-AU">
              <a:solidFill>
                <a:prstClr val="white">
                  <a:tint val="75000"/>
                </a:prstClr>
              </a:solidFill>
            </a:endParaRPr>
          </a:p>
        </p:txBody>
      </p:sp>
    </p:spTree>
    <p:extLst>
      <p:ext uri="{BB962C8B-B14F-4D97-AF65-F5344CB8AC3E}">
        <p14:creationId xmlns:p14="http://schemas.microsoft.com/office/powerpoint/2010/main" val="22559287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11833F07-ADF7-45F2-BD14-C95B8569B899}" type="datetimeFigureOut">
              <a:rPr lang="en-AU" smtClean="0">
                <a:solidFill>
                  <a:prstClr val="white">
                    <a:tint val="75000"/>
                  </a:prstClr>
                </a:solidFill>
              </a:rPr>
              <a:pPr/>
              <a:t>25/11/2016</a:t>
            </a:fld>
            <a:endParaRPr lang="en-AU">
              <a:solidFill>
                <a:prstClr val="white">
                  <a:tint val="75000"/>
                </a:prstClr>
              </a:solidFill>
            </a:endParaRPr>
          </a:p>
        </p:txBody>
      </p:sp>
      <p:sp>
        <p:nvSpPr>
          <p:cNvPr id="5" name="Footer Placeholder 4"/>
          <p:cNvSpPr>
            <a:spLocks noGrp="1"/>
          </p:cNvSpPr>
          <p:nvPr>
            <p:ph type="ftr" sz="quarter" idx="11"/>
          </p:nvPr>
        </p:nvSpPr>
        <p:spPr/>
        <p:txBody>
          <a:bodyPr/>
          <a:lstStyle/>
          <a:p>
            <a:endParaRPr lang="en-AU">
              <a:solidFill>
                <a:prstClr val="white">
                  <a:tint val="75000"/>
                </a:prstClr>
              </a:solidFill>
            </a:endParaRPr>
          </a:p>
        </p:txBody>
      </p:sp>
      <p:sp>
        <p:nvSpPr>
          <p:cNvPr id="6" name="Slide Number Placeholder 5"/>
          <p:cNvSpPr>
            <a:spLocks noGrp="1"/>
          </p:cNvSpPr>
          <p:nvPr>
            <p:ph type="sldNum" sz="quarter" idx="12"/>
          </p:nvPr>
        </p:nvSpPr>
        <p:spPr/>
        <p:txBody>
          <a:bodyPr/>
          <a:lstStyle/>
          <a:p>
            <a:fld id="{AB1FC3B4-CFD1-4CE7-8E00-D4C23D1CF167}" type="slidenum">
              <a:rPr lang="en-AU" smtClean="0">
                <a:solidFill>
                  <a:prstClr val="white">
                    <a:tint val="75000"/>
                  </a:prstClr>
                </a:solidFill>
              </a:rPr>
              <a:pPr/>
              <a:t>‹#›</a:t>
            </a:fld>
            <a:endParaRPr lang="en-AU">
              <a:solidFill>
                <a:prstClr val="white">
                  <a:tint val="75000"/>
                </a:prstClr>
              </a:solidFill>
            </a:endParaRPr>
          </a:p>
        </p:txBody>
      </p:sp>
    </p:spTree>
    <p:extLst>
      <p:ext uri="{BB962C8B-B14F-4D97-AF65-F5344CB8AC3E}">
        <p14:creationId xmlns:p14="http://schemas.microsoft.com/office/powerpoint/2010/main" val="1067301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11833F07-ADF7-45F2-BD14-C95B8569B899}" type="datetimeFigureOut">
              <a:rPr lang="en-AU" smtClean="0">
                <a:solidFill>
                  <a:prstClr val="white">
                    <a:tint val="75000"/>
                  </a:prstClr>
                </a:solidFill>
              </a:rPr>
              <a:pPr/>
              <a:t>25/11/2016</a:t>
            </a:fld>
            <a:endParaRPr lang="en-AU">
              <a:solidFill>
                <a:prstClr val="white">
                  <a:tint val="75000"/>
                </a:prstClr>
              </a:solidFill>
            </a:endParaRPr>
          </a:p>
        </p:txBody>
      </p:sp>
      <p:sp>
        <p:nvSpPr>
          <p:cNvPr id="5" name="Footer Placeholder 4"/>
          <p:cNvSpPr>
            <a:spLocks noGrp="1"/>
          </p:cNvSpPr>
          <p:nvPr>
            <p:ph type="ftr" sz="quarter" idx="11"/>
          </p:nvPr>
        </p:nvSpPr>
        <p:spPr/>
        <p:txBody>
          <a:bodyPr/>
          <a:lstStyle/>
          <a:p>
            <a:endParaRPr lang="en-AU">
              <a:solidFill>
                <a:prstClr val="white">
                  <a:tint val="75000"/>
                </a:prstClr>
              </a:solidFill>
            </a:endParaRPr>
          </a:p>
        </p:txBody>
      </p:sp>
      <p:sp>
        <p:nvSpPr>
          <p:cNvPr id="6" name="Slide Number Placeholder 5"/>
          <p:cNvSpPr>
            <a:spLocks noGrp="1"/>
          </p:cNvSpPr>
          <p:nvPr>
            <p:ph type="sldNum" sz="quarter" idx="12"/>
          </p:nvPr>
        </p:nvSpPr>
        <p:spPr/>
        <p:txBody>
          <a:bodyPr/>
          <a:lstStyle/>
          <a:p>
            <a:fld id="{AB1FC3B4-CFD1-4CE7-8E00-D4C23D1CF167}" type="slidenum">
              <a:rPr lang="en-AU" smtClean="0">
                <a:solidFill>
                  <a:prstClr val="white">
                    <a:tint val="75000"/>
                  </a:prstClr>
                </a:solidFill>
              </a:rPr>
              <a:pPr/>
              <a:t>‹#›</a:t>
            </a:fld>
            <a:endParaRPr lang="en-AU">
              <a:solidFill>
                <a:prstClr val="white">
                  <a:tint val="75000"/>
                </a:prstClr>
              </a:solidFill>
            </a:endParaRPr>
          </a:p>
        </p:txBody>
      </p:sp>
    </p:spTree>
    <p:extLst>
      <p:ext uri="{BB962C8B-B14F-4D97-AF65-F5344CB8AC3E}">
        <p14:creationId xmlns:p14="http://schemas.microsoft.com/office/powerpoint/2010/main" val="1211911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53923"/>
            <a:ext cx="8229600" cy="729407"/>
          </a:xfrm>
          <a:prstGeom prst="rect">
            <a:avLst/>
          </a:prstGeom>
          <a:ln>
            <a:noFill/>
          </a:ln>
        </p:spPr>
        <p:txBody>
          <a:bodyPr/>
          <a:lstStyle>
            <a:lvl1pPr algn="l">
              <a:defRPr sz="3200" b="1">
                <a:ln>
                  <a:noFill/>
                </a:ln>
                <a:solidFill>
                  <a:srgbClr val="4F81BD"/>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94069"/>
            <a:ext cx="8229600" cy="4525963"/>
          </a:xfrm>
          <a:prstGeom prst="rect">
            <a:avLst/>
          </a:prstGeom>
        </p:spPr>
        <p:txBody>
          <a:bodyPr/>
          <a:lstStyle>
            <a:lvl1pPr marL="342900" indent="-342900">
              <a:buClr>
                <a:schemeClr val="accent1"/>
              </a:buClr>
              <a:buFont typeface="Wingdings" charset="2"/>
              <a:buChar char="§"/>
              <a:defRPr sz="2800"/>
            </a:lvl1pPr>
            <a:lvl2pPr>
              <a:buClr>
                <a:schemeClr val="accent1"/>
              </a:buClr>
              <a:defRPr sz="2400"/>
            </a:lvl2pPr>
            <a:lvl3pPr>
              <a:buClr>
                <a:schemeClr val="accent1"/>
              </a:buClr>
              <a:defRPr sz="2000"/>
            </a:lvl3pPr>
            <a:lvl4pPr>
              <a:buClr>
                <a:schemeClr val="accent1"/>
              </a:buClr>
              <a:defRPr sz="1800"/>
            </a:lvl4pPr>
            <a:lvl5pPr>
              <a:buClr>
                <a:schemeClr val="accent1"/>
              </a:buCl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sz="1800">
                <a:ea typeface="ＭＳ Ｐゴシック" pitchFamily="34" charset="-128"/>
                <a:cs typeface="+mn-cs"/>
              </a:defRPr>
            </a:lvl1pPr>
          </a:lstStyle>
          <a:p>
            <a:pPr>
              <a:defRPr/>
            </a:pPr>
            <a:fld id="{DCF9CB54-0C1E-FF49-BF80-B5F419E224D9}" type="datetimeFigureOut">
              <a:rPr lang="en-US">
                <a:solidFill>
                  <a:prstClr val="black"/>
                </a:solidFill>
              </a:rPr>
              <a:pPr>
                <a:defRPr/>
              </a:pPr>
              <a:t>11/25/2016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sz="1800">
                <a:ea typeface="ＭＳ Ｐゴシック" pitchFamily="34" charset="-128"/>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sz="1800">
                <a:ea typeface="ＭＳ Ｐゴシック" pitchFamily="34" charset="-128"/>
                <a:cs typeface="+mn-cs"/>
              </a:defRPr>
            </a:lvl1pPr>
          </a:lstStyle>
          <a:p>
            <a:pPr>
              <a:defRPr/>
            </a:pPr>
            <a:fld id="{9E493A7B-E025-094A-8DC3-37F0EDF52DE9}" type="slidenum">
              <a:rPr lang="en-US">
                <a:solidFill>
                  <a:prstClr val="black"/>
                </a:solidFill>
              </a:rPr>
              <a:pPr>
                <a:defRPr/>
              </a:pPr>
              <a:t>‹#›</a:t>
            </a:fld>
            <a:endParaRPr lang="en-US">
              <a:solidFill>
                <a:prstClr val="black"/>
              </a:solidFill>
            </a:endParaRPr>
          </a:p>
        </p:txBody>
      </p:sp>
      <p:pic>
        <p:nvPicPr>
          <p:cNvPr id="7" name="Picture 7" descr="image00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91651" y="6383627"/>
            <a:ext cx="3439886" cy="391886"/>
          </a:xfrm>
          <a:prstGeom prst="rect">
            <a:avLst/>
          </a:prstGeom>
          <a:solidFill>
            <a:schemeClr val="bg1"/>
          </a:solidFill>
          <a:ln>
            <a:noFill/>
          </a:ln>
        </p:spPr>
      </p:pic>
    </p:spTree>
    <p:extLst>
      <p:ext uri="{BB962C8B-B14F-4D97-AF65-F5344CB8AC3E}">
        <p14:creationId xmlns:p14="http://schemas.microsoft.com/office/powerpoint/2010/main" val="2806510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58037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59518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375188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00113" y="1600200"/>
            <a:ext cx="3559175" cy="3775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1688" y="1600200"/>
            <a:ext cx="3560762" cy="3775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88771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20892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16228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61050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424512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550501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699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3400" b="1" cap="all">
                <a:solidFill>
                  <a:srgbClr val="4F81BD"/>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sz="1800">
                <a:ea typeface="ＭＳ Ｐゴシック" pitchFamily="34" charset="-128"/>
                <a:cs typeface="+mn-cs"/>
              </a:defRPr>
            </a:lvl1pPr>
          </a:lstStyle>
          <a:p>
            <a:pPr>
              <a:defRPr/>
            </a:pPr>
            <a:fld id="{61D5411B-3076-F54B-8E65-F3CFAC7C4706}" type="datetimeFigureOut">
              <a:rPr lang="en-US">
                <a:solidFill>
                  <a:prstClr val="black"/>
                </a:solidFill>
              </a:rPr>
              <a:pPr>
                <a:defRPr/>
              </a:pPr>
              <a:t>11/25/2016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sz="1800">
                <a:ea typeface="ＭＳ Ｐゴシック" pitchFamily="34" charset="-128"/>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sz="1800">
                <a:ea typeface="ＭＳ Ｐゴシック" pitchFamily="34" charset="-128"/>
                <a:cs typeface="+mn-cs"/>
              </a:defRPr>
            </a:lvl1pPr>
          </a:lstStyle>
          <a:p>
            <a:pPr>
              <a:defRPr/>
            </a:pPr>
            <a:fld id="{EF747433-8F8C-7D4E-BA4A-B33BCD826F7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2546584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4763" y="274638"/>
            <a:ext cx="1817687" cy="51006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00113" y="274638"/>
            <a:ext cx="5302250" cy="51006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0012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457200" y="6356350"/>
            <a:ext cx="2133600" cy="365125"/>
          </a:xfrm>
          <a:prstGeom prst="rect">
            <a:avLst/>
          </a:prstGeom>
        </p:spPr>
        <p:txBody>
          <a:bodyPr/>
          <a:lstStyle>
            <a:lvl1pPr>
              <a:defRPr sz="1800">
                <a:ea typeface="ＭＳ Ｐゴシック" pitchFamily="34" charset="-128"/>
                <a:cs typeface="+mn-cs"/>
              </a:defRPr>
            </a:lvl1pPr>
          </a:lstStyle>
          <a:p>
            <a:pPr>
              <a:defRPr/>
            </a:pPr>
            <a:fld id="{9F03409F-8F5D-8844-B181-AF30AEB3D4E5}" type="datetimeFigureOut">
              <a:rPr lang="en-US">
                <a:solidFill>
                  <a:prstClr val="black"/>
                </a:solidFill>
              </a:rPr>
              <a:pPr>
                <a:defRPr/>
              </a:pPr>
              <a:t>11/25/2016</a:t>
            </a:fld>
            <a:endParaRPr lang="en-US">
              <a:solidFill>
                <a:prstClr val="black"/>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sz="1800">
                <a:ea typeface="ＭＳ Ｐゴシック" pitchFamily="34" charset="-128"/>
                <a:cs typeface="+mn-cs"/>
              </a:defRPr>
            </a:lvl1pPr>
          </a:lstStyle>
          <a:p>
            <a:pPr>
              <a:defRPr/>
            </a:pPr>
            <a:endParaRPr lang="en-US">
              <a:solidFill>
                <a:prstClr val="black"/>
              </a:solidFill>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sz="1800">
                <a:ea typeface="ＭＳ Ｐゴシック" pitchFamily="34" charset="-128"/>
                <a:cs typeface="+mn-cs"/>
              </a:defRPr>
            </a:lvl1pPr>
          </a:lstStyle>
          <a:p>
            <a:pPr>
              <a:defRPr/>
            </a:pPr>
            <a:fld id="{FB05CBAE-5B51-034E-987A-374E979A438D}" type="slidenum">
              <a:rPr lang="en-US">
                <a:solidFill>
                  <a:prstClr val="black"/>
                </a:solidFill>
              </a:rPr>
              <a:pPr>
                <a:defRPr/>
              </a:pPr>
              <a:t>‹#›</a:t>
            </a:fld>
            <a:endParaRPr lang="en-US">
              <a:solidFill>
                <a:prstClr val="black"/>
              </a:solidFill>
            </a:endParaRPr>
          </a:p>
        </p:txBody>
      </p:sp>
      <p:sp>
        <p:nvSpPr>
          <p:cNvPr id="9" name="Content Placeholder 2"/>
          <p:cNvSpPr>
            <a:spLocks noGrp="1"/>
          </p:cNvSpPr>
          <p:nvPr>
            <p:ph sz="half" idx="1"/>
          </p:nvPr>
        </p:nvSpPr>
        <p:spPr>
          <a:xfrm>
            <a:off x="457200" y="1400730"/>
            <a:ext cx="4038600" cy="4525963"/>
          </a:xfrm>
          <a:prstGeom prst="rect">
            <a:avLst/>
          </a:prstGeom>
        </p:spPr>
        <p:txBody>
          <a:bodyPr/>
          <a:lstStyle>
            <a:lvl1pPr marL="342900" indent="-342900">
              <a:buClr>
                <a:schemeClr val="accent1"/>
              </a:buClr>
              <a:buFont typeface="Wingdings" charset="2"/>
              <a:buChar char="§"/>
              <a:defRPr sz="2800"/>
            </a:lvl1pPr>
            <a:lvl2pPr>
              <a:buClr>
                <a:schemeClr val="accent1"/>
              </a:buClr>
              <a:defRPr sz="2400"/>
            </a:lvl2pPr>
            <a:lvl3pPr>
              <a:buClr>
                <a:schemeClr val="accent1"/>
              </a:buClr>
              <a:defRPr sz="2000"/>
            </a:lvl3pPr>
            <a:lvl4pPr>
              <a:buClr>
                <a:schemeClr val="accent1"/>
              </a:buClr>
              <a:defRPr sz="1800"/>
            </a:lvl4pPr>
            <a:lvl5pPr>
              <a:buClr>
                <a:schemeClr val="accent1"/>
              </a:buCl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1"/>
          <p:cNvSpPr>
            <a:spLocks noGrp="1"/>
          </p:cNvSpPr>
          <p:nvPr>
            <p:ph type="title"/>
          </p:nvPr>
        </p:nvSpPr>
        <p:spPr>
          <a:xfrm>
            <a:off x="457200" y="553923"/>
            <a:ext cx="8229600" cy="722757"/>
          </a:xfrm>
          <a:prstGeom prst="rect">
            <a:avLst/>
          </a:prstGeom>
          <a:ln>
            <a:noFill/>
          </a:ln>
        </p:spPr>
        <p:txBody>
          <a:bodyPr/>
          <a:lstStyle>
            <a:lvl1pPr algn="l">
              <a:defRPr sz="3200" b="1">
                <a:solidFill>
                  <a:srgbClr val="4F81BD"/>
                </a:solidFill>
              </a:defRPr>
            </a:lvl1pPr>
          </a:lstStyle>
          <a:p>
            <a:r>
              <a:rPr lang="en-US" dirty="0" smtClean="0"/>
              <a:t>Click to edit Master title style</a:t>
            </a:r>
            <a:endParaRPr lang="en-US" dirty="0"/>
          </a:p>
        </p:txBody>
      </p:sp>
      <p:sp>
        <p:nvSpPr>
          <p:cNvPr id="11" name="Content Placeholder 2"/>
          <p:cNvSpPr>
            <a:spLocks noGrp="1"/>
          </p:cNvSpPr>
          <p:nvPr>
            <p:ph sz="half" idx="13"/>
          </p:nvPr>
        </p:nvSpPr>
        <p:spPr>
          <a:xfrm>
            <a:off x="4655574" y="1400730"/>
            <a:ext cx="4038600" cy="4525963"/>
          </a:xfrm>
          <a:prstGeom prst="rect">
            <a:avLst/>
          </a:prstGeom>
        </p:spPr>
        <p:txBody>
          <a:bodyPr/>
          <a:lstStyle>
            <a:lvl1pPr marL="342900" indent="-342900">
              <a:buClr>
                <a:schemeClr val="accent1"/>
              </a:buClr>
              <a:buFont typeface="Wingdings" charset="2"/>
              <a:buChar char="§"/>
              <a:defRPr sz="2800"/>
            </a:lvl1pPr>
            <a:lvl2pPr>
              <a:buClr>
                <a:schemeClr val="accent1"/>
              </a:buClr>
              <a:defRPr sz="2400"/>
            </a:lvl2pPr>
            <a:lvl3pPr>
              <a:buClr>
                <a:schemeClr val="accent1"/>
              </a:buClr>
              <a:defRPr sz="2000"/>
            </a:lvl3pPr>
            <a:lvl4pPr>
              <a:buClr>
                <a:schemeClr val="accent1"/>
              </a:buClr>
              <a:defRPr sz="1800"/>
            </a:lvl4pPr>
            <a:lvl5pPr>
              <a:buClr>
                <a:schemeClr val="accent1"/>
              </a:buCl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53562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3"/>
          <p:cNvSpPr>
            <a:spLocks noGrp="1"/>
          </p:cNvSpPr>
          <p:nvPr>
            <p:ph type="dt" sz="half" idx="10"/>
          </p:nvPr>
        </p:nvSpPr>
        <p:spPr>
          <a:xfrm>
            <a:off x="457200" y="6356350"/>
            <a:ext cx="2133600" cy="365125"/>
          </a:xfrm>
          <a:prstGeom prst="rect">
            <a:avLst/>
          </a:prstGeom>
        </p:spPr>
        <p:txBody>
          <a:bodyPr/>
          <a:lstStyle>
            <a:lvl1pPr>
              <a:defRPr sz="1800">
                <a:ea typeface="ＭＳ Ｐゴシック" pitchFamily="34" charset="-128"/>
                <a:cs typeface="+mn-cs"/>
              </a:defRPr>
            </a:lvl1pPr>
          </a:lstStyle>
          <a:p>
            <a:pPr>
              <a:defRPr/>
            </a:pPr>
            <a:fld id="{F5551901-41FB-FE4A-AF39-CCB085206901}" type="datetimeFigureOut">
              <a:rPr lang="en-US">
                <a:solidFill>
                  <a:prstClr val="black"/>
                </a:solidFill>
              </a:rPr>
              <a:pPr>
                <a:defRPr/>
              </a:pPr>
              <a:t>11/25/2016</a:t>
            </a:fld>
            <a:endParaRPr lang="en-US">
              <a:solidFill>
                <a:prstClr val="black"/>
              </a:solidFill>
            </a:endParaRPr>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sz="1800">
                <a:ea typeface="ＭＳ Ｐゴシック" pitchFamily="34" charset="-128"/>
                <a:cs typeface="+mn-cs"/>
              </a:defRPr>
            </a:lvl1pPr>
          </a:lstStyle>
          <a:p>
            <a:pPr>
              <a:defRPr/>
            </a:pPr>
            <a:endParaRPr lang="en-US">
              <a:solidFill>
                <a:prstClr val="black"/>
              </a:solidFill>
            </a:endParaRPr>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sz="1800">
                <a:ea typeface="ＭＳ Ｐゴシック" pitchFamily="34" charset="-128"/>
                <a:cs typeface="+mn-cs"/>
              </a:defRPr>
            </a:lvl1pPr>
          </a:lstStyle>
          <a:p>
            <a:pPr>
              <a:defRPr/>
            </a:pPr>
            <a:fld id="{7388BAA6-01C9-7647-97B0-AE223CA13AE7}" type="slidenum">
              <a:rPr lang="en-US">
                <a:solidFill>
                  <a:prstClr val="black"/>
                </a:solidFill>
              </a:rPr>
              <a:pPr>
                <a:defRPr/>
              </a:pPr>
              <a:t>‹#›</a:t>
            </a:fld>
            <a:endParaRPr lang="en-US">
              <a:solidFill>
                <a:prstClr val="black"/>
              </a:solidFill>
            </a:endParaRPr>
          </a:p>
        </p:txBody>
      </p:sp>
      <p:sp>
        <p:nvSpPr>
          <p:cNvPr id="7" name="Title 1"/>
          <p:cNvSpPr>
            <a:spLocks noGrp="1"/>
          </p:cNvSpPr>
          <p:nvPr>
            <p:ph type="title"/>
          </p:nvPr>
        </p:nvSpPr>
        <p:spPr>
          <a:xfrm>
            <a:off x="457200" y="553923"/>
            <a:ext cx="8229600" cy="722757"/>
          </a:xfrm>
          <a:prstGeom prst="rect">
            <a:avLst/>
          </a:prstGeom>
          <a:ln>
            <a:noFill/>
          </a:ln>
        </p:spPr>
        <p:txBody>
          <a:bodyPr/>
          <a:lstStyle>
            <a:lvl1pPr algn="l">
              <a:defRPr sz="3200" b="1">
                <a:solidFill>
                  <a:srgbClr val="4F81BD"/>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850521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sz="1800">
                <a:ea typeface="ＭＳ Ｐゴシック" pitchFamily="34" charset="-128"/>
                <a:cs typeface="+mn-cs"/>
              </a:defRPr>
            </a:lvl1pPr>
          </a:lstStyle>
          <a:p>
            <a:pPr>
              <a:defRPr/>
            </a:pPr>
            <a:fld id="{16E8B2AC-94BC-5E44-9E40-CEFDCE00B04D}" type="datetimeFigureOut">
              <a:rPr lang="en-US">
                <a:solidFill>
                  <a:prstClr val="black"/>
                </a:solidFill>
              </a:rPr>
              <a:pPr>
                <a:defRPr/>
              </a:pPr>
              <a:t>11/25/2016</a:t>
            </a:fld>
            <a:endParaRPr lang="en-US">
              <a:solidFill>
                <a:prstClr val="black"/>
              </a:solidFill>
            </a:endParaRPr>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sz="1800">
                <a:ea typeface="ＭＳ Ｐゴシック" pitchFamily="34" charset="-128"/>
                <a:cs typeface="+mn-cs"/>
              </a:defRPr>
            </a:lvl1pPr>
          </a:lstStyle>
          <a:p>
            <a:pPr>
              <a:defRPr/>
            </a:pPr>
            <a:endParaRPr lang="en-US">
              <a:solidFill>
                <a:prstClr val="black"/>
              </a:solidFill>
            </a:endParaRPr>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sz="1800">
                <a:ea typeface="ＭＳ Ｐゴシック" pitchFamily="34" charset="-128"/>
                <a:cs typeface="+mn-cs"/>
              </a:defRPr>
            </a:lvl1pPr>
          </a:lstStyle>
          <a:p>
            <a:pPr>
              <a:defRPr/>
            </a:pPr>
            <a:fld id="{EDF36622-8FF7-DD45-99CC-6BDD13B1BC9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224119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457200" y="6356350"/>
            <a:ext cx="2133600" cy="365125"/>
          </a:xfrm>
          <a:prstGeom prst="rect">
            <a:avLst/>
          </a:prstGeom>
        </p:spPr>
        <p:txBody>
          <a:bodyPr/>
          <a:lstStyle>
            <a:lvl1pPr>
              <a:defRPr sz="1800">
                <a:ea typeface="ＭＳ Ｐゴシック" pitchFamily="34" charset="-128"/>
                <a:cs typeface="+mn-cs"/>
              </a:defRPr>
            </a:lvl1pPr>
          </a:lstStyle>
          <a:p>
            <a:pPr>
              <a:defRPr/>
            </a:pPr>
            <a:fld id="{E5D73373-ACB3-E140-B284-9E1182953562}" type="datetimeFigureOut">
              <a:rPr lang="en-US">
                <a:solidFill>
                  <a:prstClr val="black"/>
                </a:solidFill>
              </a:rPr>
              <a:pPr>
                <a:defRPr/>
              </a:pPr>
              <a:t>11/25/2016</a:t>
            </a:fld>
            <a:endParaRPr lang="en-US">
              <a:solidFill>
                <a:prstClr val="black"/>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sz="1800">
                <a:ea typeface="ＭＳ Ｐゴシック" pitchFamily="34" charset="-128"/>
                <a:cs typeface="+mn-cs"/>
              </a:defRPr>
            </a:lvl1pPr>
          </a:lstStyle>
          <a:p>
            <a:pPr>
              <a:defRPr/>
            </a:pPr>
            <a:endParaRPr lang="en-US">
              <a:solidFill>
                <a:prstClr val="black"/>
              </a:solidFill>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sz="1800">
                <a:ea typeface="ＭＳ Ｐゴシック" pitchFamily="34" charset="-128"/>
                <a:cs typeface="+mn-cs"/>
              </a:defRPr>
            </a:lvl1pPr>
          </a:lstStyle>
          <a:p>
            <a:pPr>
              <a:defRPr/>
            </a:pPr>
            <a:fld id="{27F83DD3-58A0-7A42-99D8-C8707F847E84}" type="slidenum">
              <a:rPr lang="en-US">
                <a:solidFill>
                  <a:prstClr val="black"/>
                </a:solidFill>
              </a:rPr>
              <a:pPr>
                <a:defRPr/>
              </a:pPr>
              <a:t>‹#›</a:t>
            </a:fld>
            <a:endParaRPr lang="en-US">
              <a:solidFill>
                <a:prstClr val="black"/>
              </a:solidFill>
            </a:endParaRPr>
          </a:p>
        </p:txBody>
      </p:sp>
      <p:sp>
        <p:nvSpPr>
          <p:cNvPr id="9" name="Content Placeholder 2"/>
          <p:cNvSpPr>
            <a:spLocks noGrp="1"/>
          </p:cNvSpPr>
          <p:nvPr>
            <p:ph idx="1"/>
          </p:nvPr>
        </p:nvSpPr>
        <p:spPr>
          <a:xfrm>
            <a:off x="3575050" y="571846"/>
            <a:ext cx="5111750" cy="5554317"/>
          </a:xfrm>
          <a:prstGeom prst="rect">
            <a:avLst/>
          </a:prstGeom>
        </p:spPr>
        <p:txBody>
          <a:bodyPr/>
          <a:lstStyle>
            <a:lvl1pPr marL="0" indent="0">
              <a:buNone/>
              <a:defRPr sz="2800"/>
            </a:lvl1pPr>
            <a:lvl2pPr marL="742950" indent="-285750">
              <a:buClr>
                <a:schemeClr val="accent1"/>
              </a:buClr>
              <a:buFont typeface="Lucida Grande"/>
              <a:buChar char="-"/>
              <a:defRPr sz="2400"/>
            </a:lvl2pPr>
            <a:lvl3pPr>
              <a:buClr>
                <a:schemeClr val="accent1"/>
              </a:buClr>
              <a:defRPr sz="2000"/>
            </a:lvl3pPr>
            <a:lvl4pPr>
              <a:buClr>
                <a:schemeClr val="accent1"/>
              </a:buClr>
              <a:defRPr sz="1800"/>
            </a:lvl4pPr>
            <a:lvl5pPr>
              <a:buClr>
                <a:schemeClr val="accent1"/>
              </a:buClr>
              <a:defRPr sz="16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3"/>
          <p:cNvSpPr>
            <a:spLocks noGrp="1"/>
          </p:cNvSpPr>
          <p:nvPr>
            <p:ph type="body" sz="half" idx="2"/>
          </p:nvPr>
        </p:nvSpPr>
        <p:spPr>
          <a:xfrm>
            <a:off x="457200" y="2134450"/>
            <a:ext cx="3008313" cy="399171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1" name="Title 1"/>
          <p:cNvSpPr>
            <a:spLocks noGrp="1"/>
          </p:cNvSpPr>
          <p:nvPr>
            <p:ph type="title"/>
          </p:nvPr>
        </p:nvSpPr>
        <p:spPr>
          <a:xfrm>
            <a:off x="457200" y="553923"/>
            <a:ext cx="3006915" cy="1567228"/>
          </a:xfrm>
          <a:prstGeom prst="rect">
            <a:avLst/>
          </a:prstGeom>
          <a:ln>
            <a:noFill/>
          </a:ln>
        </p:spPr>
        <p:txBody>
          <a:bodyPr/>
          <a:lstStyle>
            <a:lvl1pPr algn="l">
              <a:defRPr sz="3200" b="1">
                <a:solidFill>
                  <a:srgbClr val="4F81BD"/>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22021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sz="1800">
                <a:ea typeface="ＭＳ Ｐゴシック" pitchFamily="34" charset="-128"/>
                <a:cs typeface="+mn-cs"/>
              </a:defRPr>
            </a:lvl1pPr>
          </a:lstStyle>
          <a:p>
            <a:pPr>
              <a:defRPr/>
            </a:pPr>
            <a:fld id="{F95E34DC-0ED0-A346-8118-D05A15CF7376}" type="datetimeFigureOut">
              <a:rPr lang="en-US">
                <a:solidFill>
                  <a:prstClr val="black"/>
                </a:solidFill>
              </a:rPr>
              <a:pPr>
                <a:defRPr/>
              </a:pPr>
              <a:t>11/25/2016</a:t>
            </a:fld>
            <a:endParaRPr lang="en-US">
              <a:solidFill>
                <a:prstClr val="black"/>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sz="1800">
                <a:ea typeface="ＭＳ Ｐゴシック" pitchFamily="34" charset="-128"/>
                <a:cs typeface="+mn-cs"/>
              </a:defRPr>
            </a:lvl1pPr>
          </a:lstStyle>
          <a:p>
            <a:pPr>
              <a:defRPr/>
            </a:pPr>
            <a:endParaRPr lang="en-US">
              <a:solidFill>
                <a:prstClr val="black"/>
              </a:solidFill>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sz="1800">
                <a:ea typeface="ＭＳ Ｐゴシック" pitchFamily="34" charset="-128"/>
                <a:cs typeface="+mn-cs"/>
              </a:defRPr>
            </a:lvl1pPr>
          </a:lstStyle>
          <a:p>
            <a:pPr>
              <a:defRPr/>
            </a:pPr>
            <a:fld id="{9D6A6B70-F148-6040-B774-294B7E3C4EEC}" type="slidenum">
              <a:rPr lang="en-US">
                <a:solidFill>
                  <a:prstClr val="black"/>
                </a:solidFill>
              </a:rPr>
              <a:pPr>
                <a:defRPr/>
              </a:pPr>
              <a:t>‹#›</a:t>
            </a:fld>
            <a:endParaRPr lang="en-US">
              <a:solidFill>
                <a:prstClr val="black"/>
              </a:solidFill>
            </a:endParaRPr>
          </a:p>
        </p:txBody>
      </p:sp>
      <p:sp>
        <p:nvSpPr>
          <p:cNvPr id="8" name="Title 1"/>
          <p:cNvSpPr>
            <a:spLocks noGrp="1"/>
          </p:cNvSpPr>
          <p:nvPr>
            <p:ph type="title"/>
          </p:nvPr>
        </p:nvSpPr>
        <p:spPr>
          <a:xfrm>
            <a:off x="457200" y="4743030"/>
            <a:ext cx="8229600" cy="623016"/>
          </a:xfrm>
          <a:prstGeom prst="rect">
            <a:avLst/>
          </a:prstGeom>
          <a:ln>
            <a:noFill/>
          </a:ln>
        </p:spPr>
        <p:txBody>
          <a:bodyPr/>
          <a:lstStyle>
            <a:lvl1pPr>
              <a:defRPr sz="3200" b="1">
                <a:solidFill>
                  <a:srgbClr val="4F81BD"/>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25386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11833F07-ADF7-45F2-BD14-C95B8569B899}" type="datetimeFigureOut">
              <a:rPr lang="en-AU" smtClean="0">
                <a:solidFill>
                  <a:prstClr val="white">
                    <a:tint val="75000"/>
                  </a:prstClr>
                </a:solidFill>
              </a:rPr>
              <a:pPr/>
              <a:t>25/11/2016</a:t>
            </a:fld>
            <a:endParaRPr lang="en-AU">
              <a:solidFill>
                <a:prstClr val="white">
                  <a:tint val="75000"/>
                </a:prstClr>
              </a:solidFill>
            </a:endParaRPr>
          </a:p>
        </p:txBody>
      </p:sp>
      <p:sp>
        <p:nvSpPr>
          <p:cNvPr id="5" name="Footer Placeholder 4"/>
          <p:cNvSpPr>
            <a:spLocks noGrp="1"/>
          </p:cNvSpPr>
          <p:nvPr>
            <p:ph type="ftr" sz="quarter" idx="11"/>
          </p:nvPr>
        </p:nvSpPr>
        <p:spPr/>
        <p:txBody>
          <a:bodyPr/>
          <a:lstStyle/>
          <a:p>
            <a:endParaRPr lang="en-AU">
              <a:solidFill>
                <a:prstClr val="white">
                  <a:tint val="75000"/>
                </a:prstClr>
              </a:solidFill>
            </a:endParaRPr>
          </a:p>
        </p:txBody>
      </p:sp>
      <p:sp>
        <p:nvSpPr>
          <p:cNvPr id="6" name="Slide Number Placeholder 5"/>
          <p:cNvSpPr>
            <a:spLocks noGrp="1"/>
          </p:cNvSpPr>
          <p:nvPr>
            <p:ph type="sldNum" sz="quarter" idx="12"/>
          </p:nvPr>
        </p:nvSpPr>
        <p:spPr/>
        <p:txBody>
          <a:bodyPr/>
          <a:lstStyle/>
          <a:p>
            <a:fld id="{AB1FC3B4-CFD1-4CE7-8E00-D4C23D1CF167}" type="slidenum">
              <a:rPr lang="en-AU" smtClean="0">
                <a:solidFill>
                  <a:prstClr val="white">
                    <a:tint val="75000"/>
                  </a:prstClr>
                </a:solidFill>
              </a:rPr>
              <a:pPr/>
              <a:t>‹#›</a:t>
            </a:fld>
            <a:endParaRPr lang="en-AU">
              <a:solidFill>
                <a:prstClr val="white">
                  <a:tint val="75000"/>
                </a:prstClr>
              </a:solidFill>
            </a:endParaRPr>
          </a:p>
        </p:txBody>
      </p:sp>
    </p:spTree>
    <p:extLst>
      <p:ext uri="{BB962C8B-B14F-4D97-AF65-F5344CB8AC3E}">
        <p14:creationId xmlns:p14="http://schemas.microsoft.com/office/powerpoint/2010/main" val="91319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4.jpe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Slide Number Placeholder 5"/>
          <p:cNvSpPr txBox="1">
            <a:spLocks/>
          </p:cNvSpPr>
          <p:nvPr userDrawn="1"/>
        </p:nvSpPr>
        <p:spPr>
          <a:xfrm>
            <a:off x="123825" y="6461125"/>
            <a:ext cx="2133600" cy="365125"/>
          </a:xfrm>
          <a:prstGeom prst="rect">
            <a:avLst/>
          </a:prstGeom>
        </p:spPr>
        <p:txBody>
          <a:bodyPr/>
          <a:lstStyle>
            <a:defPPr>
              <a:defRPr lang="en-AU"/>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defRPr/>
            </a:pPr>
            <a:fld id="{A1243DBD-CD54-A949-8BE4-62CCC3A6BECA}" type="slidenum">
              <a:rPr lang="en-US" sz="1400" smtClean="0">
                <a:solidFill>
                  <a:srgbClr val="4F81BD">
                    <a:lumMod val="75000"/>
                  </a:srgbClr>
                </a:solidFill>
                <a:latin typeface="Arial"/>
                <a:cs typeface="Arial"/>
              </a:rPr>
              <a:pPr>
                <a:defRPr/>
              </a:pPr>
              <a:t>‹#›</a:t>
            </a:fld>
            <a:endParaRPr lang="en-US" sz="1400" dirty="0">
              <a:solidFill>
                <a:srgbClr val="4F81BD">
                  <a:lumMod val="75000"/>
                </a:srgbClr>
              </a:solidFill>
              <a:latin typeface="Arial"/>
              <a:cs typeface="Arial"/>
            </a:endParaRPr>
          </a:p>
        </p:txBody>
      </p:sp>
      <p:pic>
        <p:nvPicPr>
          <p:cNvPr id="2" name="Picture 1" descr="pptemp16-9header.pn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9144000" cy="607979"/>
          </a:xfrm>
          <a:prstGeom prst="rect">
            <a:avLst/>
          </a:prstGeom>
        </p:spPr>
      </p:pic>
      <p:pic>
        <p:nvPicPr>
          <p:cNvPr id="3" name="Picture 2" descr="pptemp16-9headerfooter.png"/>
          <p:cNvPicPr>
            <a:picLocks noChangeAspect="1"/>
          </p:cNvPicPr>
          <p:nvPr userDrawn="1"/>
        </p:nvPicPr>
        <p:blipFill rotWithShape="1">
          <a:blip r:embed="rId11">
            <a:extLst>
              <a:ext uri="{28A0092B-C50C-407E-A947-70E740481C1C}">
                <a14:useLocalDpi xmlns:a14="http://schemas.microsoft.com/office/drawing/2010/main" val="0"/>
              </a:ext>
            </a:extLst>
          </a:blip>
          <a:srcRect l="7685"/>
          <a:stretch/>
        </p:blipFill>
        <p:spPr>
          <a:xfrm>
            <a:off x="702732" y="6447369"/>
            <a:ext cx="8441267" cy="372894"/>
          </a:xfrm>
          <a:prstGeom prst="rect">
            <a:avLst/>
          </a:prstGeom>
        </p:spPr>
      </p:pic>
    </p:spTree>
    <p:extLst>
      <p:ext uri="{BB962C8B-B14F-4D97-AF65-F5344CB8AC3E}">
        <p14:creationId xmlns:p14="http://schemas.microsoft.com/office/powerpoint/2010/main" val="295572932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1833F07-ADF7-45F2-BD14-C95B8569B899}" type="datetimeFigureOut">
              <a:rPr lang="en-AU" smtClean="0">
                <a:solidFill>
                  <a:prstClr val="white">
                    <a:tint val="75000"/>
                  </a:prstClr>
                </a:solidFill>
                <a:latin typeface="Calibri"/>
                <a:cs typeface="+mn-cs"/>
              </a:rPr>
              <a:pPr fontAlgn="auto">
                <a:spcBef>
                  <a:spcPts val="0"/>
                </a:spcBef>
                <a:spcAft>
                  <a:spcPts val="0"/>
                </a:spcAft>
              </a:pPr>
              <a:t>25/11/2016</a:t>
            </a:fld>
            <a:endParaRPr lang="en-AU">
              <a:solidFill>
                <a:prstClr val="white">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AU">
              <a:solidFill>
                <a:prstClr val="white">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B1FC3B4-CFD1-4CE7-8E00-D4C23D1CF167}" type="slidenum">
              <a:rPr lang="en-AU" smtClean="0">
                <a:solidFill>
                  <a:prstClr val="white">
                    <a:tint val="75000"/>
                  </a:prstClr>
                </a:solidFill>
                <a:latin typeface="Calibri"/>
                <a:cs typeface="+mn-cs"/>
              </a:rPr>
              <a:pPr fontAlgn="auto">
                <a:spcBef>
                  <a:spcPts val="0"/>
                </a:spcBef>
                <a:spcAft>
                  <a:spcPts val="0"/>
                </a:spcAft>
              </a:pPr>
              <a:t>‹#›</a:t>
            </a:fld>
            <a:endParaRPr lang="en-AU">
              <a:solidFill>
                <a:prstClr val="white">
                  <a:tint val="75000"/>
                </a:prstClr>
              </a:solidFill>
              <a:latin typeface="Calibri"/>
              <a:cs typeface="+mn-cs"/>
            </a:endParaRPr>
          </a:p>
        </p:txBody>
      </p:sp>
    </p:spTree>
    <p:extLst>
      <p:ext uri="{BB962C8B-B14F-4D97-AF65-F5344CB8AC3E}">
        <p14:creationId xmlns:p14="http://schemas.microsoft.com/office/powerpoint/2010/main" val="3126418336"/>
      </p:ext>
    </p:extLst>
  </p:cSld>
  <p:clrMap bg1="dk1" tx1="lt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3794" name="Title Placeholder 1"/>
          <p:cNvSpPr>
            <a:spLocks noGrp="1"/>
          </p:cNvSpPr>
          <p:nvPr>
            <p:ph type="title"/>
          </p:nvPr>
        </p:nvSpPr>
        <p:spPr bwMode="auto">
          <a:xfrm>
            <a:off x="900113" y="274638"/>
            <a:ext cx="727233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HEADING</a:t>
            </a:r>
            <a:endParaRPr lang="en-AU" altLang="en-US" smtClean="0"/>
          </a:p>
        </p:txBody>
      </p:sp>
      <p:sp>
        <p:nvSpPr>
          <p:cNvPr id="33795" name="Text Placeholder 2"/>
          <p:cNvSpPr>
            <a:spLocks noGrp="1"/>
          </p:cNvSpPr>
          <p:nvPr>
            <p:ph type="body" idx="1"/>
          </p:nvPr>
        </p:nvSpPr>
        <p:spPr bwMode="auto">
          <a:xfrm>
            <a:off x="900113" y="1600200"/>
            <a:ext cx="7272337" cy="3775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Text</a:t>
            </a:r>
          </a:p>
        </p:txBody>
      </p:sp>
    </p:spTree>
    <p:extLst>
      <p:ext uri="{BB962C8B-B14F-4D97-AF65-F5344CB8AC3E}">
        <p14:creationId xmlns:p14="http://schemas.microsoft.com/office/powerpoint/2010/main" val="1406572423"/>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rtl="0" fontAlgn="base">
        <a:spcBef>
          <a:spcPct val="0"/>
        </a:spcBef>
        <a:spcAft>
          <a:spcPct val="0"/>
        </a:spcAft>
        <a:defRPr sz="3600">
          <a:solidFill>
            <a:srgbClr val="01A5EF"/>
          </a:solidFill>
          <a:latin typeface="+mj-lt"/>
          <a:ea typeface="+mj-ea"/>
          <a:cs typeface="+mj-cs"/>
        </a:defRPr>
      </a:lvl1pPr>
      <a:lvl2pPr algn="l" rtl="0" fontAlgn="base">
        <a:spcBef>
          <a:spcPct val="0"/>
        </a:spcBef>
        <a:spcAft>
          <a:spcPct val="0"/>
        </a:spcAft>
        <a:defRPr sz="3600">
          <a:solidFill>
            <a:srgbClr val="01A5EF"/>
          </a:solidFill>
          <a:latin typeface="Arial Black" pitchFamily="34" charset="0"/>
        </a:defRPr>
      </a:lvl2pPr>
      <a:lvl3pPr algn="l" rtl="0" fontAlgn="base">
        <a:spcBef>
          <a:spcPct val="0"/>
        </a:spcBef>
        <a:spcAft>
          <a:spcPct val="0"/>
        </a:spcAft>
        <a:defRPr sz="3600">
          <a:solidFill>
            <a:srgbClr val="01A5EF"/>
          </a:solidFill>
          <a:latin typeface="Arial Black" pitchFamily="34" charset="0"/>
        </a:defRPr>
      </a:lvl3pPr>
      <a:lvl4pPr algn="l" rtl="0" fontAlgn="base">
        <a:spcBef>
          <a:spcPct val="0"/>
        </a:spcBef>
        <a:spcAft>
          <a:spcPct val="0"/>
        </a:spcAft>
        <a:defRPr sz="3600">
          <a:solidFill>
            <a:srgbClr val="01A5EF"/>
          </a:solidFill>
          <a:latin typeface="Arial Black" pitchFamily="34" charset="0"/>
        </a:defRPr>
      </a:lvl4pPr>
      <a:lvl5pPr algn="l" rtl="0" fontAlgn="base">
        <a:spcBef>
          <a:spcPct val="0"/>
        </a:spcBef>
        <a:spcAft>
          <a:spcPct val="0"/>
        </a:spcAft>
        <a:defRPr sz="3600">
          <a:solidFill>
            <a:srgbClr val="01A5EF"/>
          </a:solidFill>
          <a:latin typeface="Arial Black" pitchFamily="34" charset="0"/>
        </a:defRPr>
      </a:lvl5pPr>
      <a:lvl6pPr marL="457200" algn="l" rtl="0" fontAlgn="base">
        <a:spcBef>
          <a:spcPct val="0"/>
        </a:spcBef>
        <a:spcAft>
          <a:spcPct val="0"/>
        </a:spcAft>
        <a:defRPr sz="3600">
          <a:solidFill>
            <a:srgbClr val="01A5EF"/>
          </a:solidFill>
          <a:latin typeface="Arial Black" pitchFamily="34" charset="0"/>
        </a:defRPr>
      </a:lvl6pPr>
      <a:lvl7pPr marL="914400" algn="l" rtl="0" fontAlgn="base">
        <a:spcBef>
          <a:spcPct val="0"/>
        </a:spcBef>
        <a:spcAft>
          <a:spcPct val="0"/>
        </a:spcAft>
        <a:defRPr sz="3600">
          <a:solidFill>
            <a:srgbClr val="01A5EF"/>
          </a:solidFill>
          <a:latin typeface="Arial Black" pitchFamily="34" charset="0"/>
        </a:defRPr>
      </a:lvl7pPr>
      <a:lvl8pPr marL="1371600" algn="l" rtl="0" fontAlgn="base">
        <a:spcBef>
          <a:spcPct val="0"/>
        </a:spcBef>
        <a:spcAft>
          <a:spcPct val="0"/>
        </a:spcAft>
        <a:defRPr sz="3600">
          <a:solidFill>
            <a:srgbClr val="01A5EF"/>
          </a:solidFill>
          <a:latin typeface="Arial Black" pitchFamily="34" charset="0"/>
        </a:defRPr>
      </a:lvl8pPr>
      <a:lvl9pPr marL="1828800" algn="l" rtl="0" fontAlgn="base">
        <a:spcBef>
          <a:spcPct val="0"/>
        </a:spcBef>
        <a:spcAft>
          <a:spcPct val="0"/>
        </a:spcAft>
        <a:defRPr sz="3600">
          <a:solidFill>
            <a:srgbClr val="01A5EF"/>
          </a:solidFill>
          <a:latin typeface="Arial Black" pitchFamily="34" charset="0"/>
        </a:defRPr>
      </a:lvl9pPr>
    </p:titleStyle>
    <p:bodyStyle>
      <a:lvl1pPr marL="342900" indent="-342900" algn="l" rtl="0" fontAlgn="base">
        <a:spcBef>
          <a:spcPct val="20000"/>
        </a:spcBef>
        <a:spcAft>
          <a:spcPct val="0"/>
        </a:spcAft>
        <a:buFont typeface="Arial" charset="0"/>
        <a:buChar char="•"/>
        <a:defRPr sz="2800">
          <a:solidFill>
            <a:schemeClr val="bg1"/>
          </a:solidFill>
          <a:latin typeface="+mn-lt"/>
          <a:ea typeface="+mn-ea"/>
          <a:cs typeface="+mn-cs"/>
        </a:defRPr>
      </a:lvl1pPr>
      <a:lvl2pPr marL="742950" indent="-285750" algn="l" rtl="0" fontAlgn="base">
        <a:spcBef>
          <a:spcPct val="20000"/>
        </a:spcBef>
        <a:spcAft>
          <a:spcPct val="0"/>
        </a:spcAft>
        <a:buFont typeface="Arial" charset="0"/>
        <a:buChar char="–"/>
        <a:defRPr sz="2800">
          <a:solidFill>
            <a:schemeClr val="bg1"/>
          </a:solidFill>
          <a:latin typeface="+mn-lt"/>
        </a:defRPr>
      </a:lvl2pPr>
      <a:lvl3pPr marL="1143000" indent="-228600" algn="l" rtl="0" fontAlgn="base">
        <a:spcBef>
          <a:spcPct val="20000"/>
        </a:spcBef>
        <a:spcAft>
          <a:spcPct val="0"/>
        </a:spcAft>
        <a:buFont typeface="Arial" charset="0"/>
        <a:buChar char="•"/>
        <a:defRPr sz="2400">
          <a:solidFill>
            <a:schemeClr val="bg1"/>
          </a:solidFill>
          <a:latin typeface="+mn-lt"/>
        </a:defRPr>
      </a:lvl3pPr>
      <a:lvl4pPr marL="1600200" indent="-228600" algn="l" rtl="0" fontAlgn="base">
        <a:spcBef>
          <a:spcPct val="20000"/>
        </a:spcBef>
        <a:spcAft>
          <a:spcPct val="0"/>
        </a:spcAft>
        <a:buFont typeface="Arial" charset="0"/>
        <a:buChar char="–"/>
        <a:defRPr sz="2000">
          <a:solidFill>
            <a:schemeClr val="bg1"/>
          </a:solidFill>
          <a:latin typeface="+mn-lt"/>
        </a:defRPr>
      </a:lvl4pPr>
      <a:lvl5pPr marL="2057400" indent="-228600" algn="l" rtl="0" fontAlgn="base">
        <a:spcBef>
          <a:spcPct val="20000"/>
        </a:spcBef>
        <a:spcAft>
          <a:spcPct val="0"/>
        </a:spcAft>
        <a:buFont typeface="Arial" charset="0"/>
        <a:buChar char="»"/>
        <a:defRPr sz="2000">
          <a:solidFill>
            <a:schemeClr val="bg1"/>
          </a:solidFill>
          <a:latin typeface="+mn-lt"/>
        </a:defRPr>
      </a:lvl5pPr>
      <a:lvl6pPr marL="2514600" indent="-228600" algn="l" rtl="0" fontAlgn="base">
        <a:spcBef>
          <a:spcPct val="20000"/>
        </a:spcBef>
        <a:spcAft>
          <a:spcPct val="0"/>
        </a:spcAft>
        <a:buFont typeface="Arial" charset="0"/>
        <a:buChar char="»"/>
        <a:defRPr sz="2000">
          <a:solidFill>
            <a:schemeClr val="bg1"/>
          </a:solidFill>
          <a:latin typeface="+mn-lt"/>
        </a:defRPr>
      </a:lvl6pPr>
      <a:lvl7pPr marL="2971800" indent="-228600" algn="l" rtl="0" fontAlgn="base">
        <a:spcBef>
          <a:spcPct val="20000"/>
        </a:spcBef>
        <a:spcAft>
          <a:spcPct val="0"/>
        </a:spcAft>
        <a:buFont typeface="Arial" charset="0"/>
        <a:buChar char="»"/>
        <a:defRPr sz="2000">
          <a:solidFill>
            <a:schemeClr val="bg1"/>
          </a:solidFill>
          <a:latin typeface="+mn-lt"/>
        </a:defRPr>
      </a:lvl7pPr>
      <a:lvl8pPr marL="3429000" indent="-228600" algn="l" rtl="0" fontAlgn="base">
        <a:spcBef>
          <a:spcPct val="20000"/>
        </a:spcBef>
        <a:spcAft>
          <a:spcPct val="0"/>
        </a:spcAft>
        <a:buFont typeface="Arial" charset="0"/>
        <a:buChar char="»"/>
        <a:defRPr sz="2000">
          <a:solidFill>
            <a:schemeClr val="bg1"/>
          </a:solidFill>
          <a:latin typeface="+mn-lt"/>
        </a:defRPr>
      </a:lvl8pPr>
      <a:lvl9pPr marL="3886200" indent="-228600" algn="l" rtl="0" fontAlgn="base">
        <a:spcBef>
          <a:spcPct val="20000"/>
        </a:spcBef>
        <a:spcAft>
          <a:spcPct val="0"/>
        </a:spcAft>
        <a:buFont typeface="Arial" charset="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arxiv.org/pdf/1412.6572v3.pdf" TargetMode="External"/><Relationship Id="rId5" Type="http://schemas.openxmlformats.org/officeDocument/2006/relationships/image" Target="../media/image27.pn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36.emf"/><Relationship Id="rId5" Type="http://schemas.openxmlformats.org/officeDocument/2006/relationships/oleObject" Target="../embeddings/oleObject1.bin"/><Relationship Id="rId4"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2.xml"/><Relationship Id="rId7" Type="http://schemas.openxmlformats.org/officeDocument/2006/relationships/image" Target="../media/image43.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17.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microsoft.com/office/2007/relationships/media" Target="../media/media4.wmv"/><Relationship Id="rId7" Type="http://schemas.openxmlformats.org/officeDocument/2006/relationships/image" Target="../media/image52.png"/><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51.png"/><Relationship Id="rId5" Type="http://schemas.openxmlformats.org/officeDocument/2006/relationships/slideLayout" Target="../slideLayouts/slideLayout2.xml"/><Relationship Id="rId4" Type="http://schemas.openxmlformats.org/officeDocument/2006/relationships/video" Target="../media/media4.wmv"/></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jpe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4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0.jpeg"/><Relationship Id="rId11" Type="http://schemas.openxmlformats.org/officeDocument/2006/relationships/image" Target="../media/image75.pn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jpeg"/></Relationships>
</file>

<file path=ppt/slides/_rels/slide47.xml.rels><?xml version="1.0" encoding="UTF-8" standalone="yes"?>
<Relationships xmlns="http://schemas.openxmlformats.org/package/2006/relationships"><Relationship Id="rId8" Type="http://schemas.openxmlformats.org/officeDocument/2006/relationships/image" Target="../media/image80.jpeg"/><Relationship Id="rId13"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video" Target="../media/media6.wmv"/><Relationship Id="rId1" Type="http://schemas.microsoft.com/office/2007/relationships/media" Target="../media/media6.wmv"/><Relationship Id="rId6" Type="http://schemas.openxmlformats.org/officeDocument/2006/relationships/image" Target="../media/image78.gif"/><Relationship Id="rId11" Type="http://schemas.openxmlformats.org/officeDocument/2006/relationships/image" Target="../media/image83.png"/><Relationship Id="rId5" Type="http://schemas.openxmlformats.org/officeDocument/2006/relationships/image" Target="../media/image77.jpeg"/><Relationship Id="rId10" Type="http://schemas.openxmlformats.org/officeDocument/2006/relationships/image" Target="../media/image82.jpeg"/><Relationship Id="rId4" Type="http://schemas.openxmlformats.org/officeDocument/2006/relationships/notesSlide" Target="../notesSlides/notesSlide23.xml"/><Relationship Id="rId9" Type="http://schemas.openxmlformats.org/officeDocument/2006/relationships/image" Target="../media/image81.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8" Type="http://schemas.openxmlformats.org/officeDocument/2006/relationships/image" Target="../media/image93.jpeg"/><Relationship Id="rId13" Type="http://schemas.openxmlformats.org/officeDocument/2006/relationships/image" Target="../media/image98.png"/><Relationship Id="rId18" Type="http://schemas.openxmlformats.org/officeDocument/2006/relationships/image" Target="../media/image103.png"/><Relationship Id="rId3" Type="http://schemas.openxmlformats.org/officeDocument/2006/relationships/image" Target="../media/image88.png"/><Relationship Id="rId21" Type="http://schemas.openxmlformats.org/officeDocument/2006/relationships/image" Target="../media/image106.jpeg"/><Relationship Id="rId7" Type="http://schemas.openxmlformats.org/officeDocument/2006/relationships/image" Target="../media/image92.jpeg"/><Relationship Id="rId12" Type="http://schemas.openxmlformats.org/officeDocument/2006/relationships/image" Target="../media/image97.png"/><Relationship Id="rId17" Type="http://schemas.openxmlformats.org/officeDocument/2006/relationships/image" Target="../media/image102.png"/><Relationship Id="rId25" Type="http://schemas.openxmlformats.org/officeDocument/2006/relationships/image" Target="../media/image110.png"/><Relationship Id="rId2" Type="http://schemas.openxmlformats.org/officeDocument/2006/relationships/notesSlide" Target="../notesSlides/notesSlide25.xml"/><Relationship Id="rId16" Type="http://schemas.openxmlformats.org/officeDocument/2006/relationships/image" Target="../media/image101.png"/><Relationship Id="rId20" Type="http://schemas.openxmlformats.org/officeDocument/2006/relationships/image" Target="../media/image105.png"/><Relationship Id="rId1" Type="http://schemas.openxmlformats.org/officeDocument/2006/relationships/slideLayout" Target="../slideLayouts/slideLayout10.xml"/><Relationship Id="rId6" Type="http://schemas.openxmlformats.org/officeDocument/2006/relationships/image" Target="../media/image91.jpeg"/><Relationship Id="rId11" Type="http://schemas.openxmlformats.org/officeDocument/2006/relationships/image" Target="../media/image96.png"/><Relationship Id="rId24" Type="http://schemas.openxmlformats.org/officeDocument/2006/relationships/image" Target="../media/image109.png"/><Relationship Id="rId5" Type="http://schemas.openxmlformats.org/officeDocument/2006/relationships/image" Target="../media/image90.png"/><Relationship Id="rId15" Type="http://schemas.openxmlformats.org/officeDocument/2006/relationships/image" Target="../media/image100.png"/><Relationship Id="rId23" Type="http://schemas.openxmlformats.org/officeDocument/2006/relationships/image" Target="../media/image108.png"/><Relationship Id="rId10" Type="http://schemas.openxmlformats.org/officeDocument/2006/relationships/image" Target="../media/image95.png"/><Relationship Id="rId19" Type="http://schemas.openxmlformats.org/officeDocument/2006/relationships/image" Target="../media/image104.jpg"/><Relationship Id="rId4" Type="http://schemas.openxmlformats.org/officeDocument/2006/relationships/image" Target="../media/image89.png"/><Relationship Id="rId9" Type="http://schemas.openxmlformats.org/officeDocument/2006/relationships/image" Target="../media/image94.jpeg"/><Relationship Id="rId14" Type="http://schemas.openxmlformats.org/officeDocument/2006/relationships/image" Target="../media/image99.png"/><Relationship Id="rId22" Type="http://schemas.openxmlformats.org/officeDocument/2006/relationships/image" Target="../media/image10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mailto:tascrc@dsto.defence.gov.au"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6108" y="941153"/>
            <a:ext cx="7772400" cy="1470025"/>
          </a:xfrm>
        </p:spPr>
        <p:txBody>
          <a:bodyPr/>
          <a:lstStyle/>
          <a:p>
            <a:r>
              <a:rPr lang="en-AU" sz="5400" dirty="0" smtClean="0">
                <a:solidFill>
                  <a:schemeClr val="tx1"/>
                </a:solidFill>
                <a:effectLst>
                  <a:outerShdw blurRad="38100" dist="38100" dir="2700000" algn="tl">
                    <a:srgbClr val="000000">
                      <a:alpha val="43137"/>
                    </a:srgbClr>
                  </a:outerShdw>
                </a:effectLst>
              </a:rPr>
              <a:t>Towards a </a:t>
            </a:r>
            <a:r>
              <a:rPr lang="en-AU" sz="5400" smtClean="0">
                <a:solidFill>
                  <a:schemeClr val="tx1"/>
                </a:solidFill>
                <a:effectLst>
                  <a:outerShdw blurRad="38100" dist="38100" dir="2700000" algn="tl">
                    <a:srgbClr val="000000">
                      <a:alpha val="43137"/>
                    </a:srgbClr>
                  </a:outerShdw>
                </a:effectLst>
              </a:rPr>
              <a:t>Proposed Defence </a:t>
            </a:r>
            <a:r>
              <a:rPr lang="en-AU" sz="5400" dirty="0" smtClean="0">
                <a:solidFill>
                  <a:schemeClr val="tx1"/>
                </a:solidFill>
                <a:effectLst>
                  <a:outerShdw blurRad="38100" dist="38100" dir="2700000" algn="tl">
                    <a:srgbClr val="000000">
                      <a:alpha val="43137"/>
                    </a:srgbClr>
                  </a:outerShdw>
                </a:effectLst>
              </a:rPr>
              <a:t>CRC in Trusted Autonomous Systems</a:t>
            </a:r>
            <a:r>
              <a:rPr lang="en-AU" sz="4400" b="0" i="1" dirty="0" smtClean="0">
                <a:solidFill>
                  <a:schemeClr val="tx1"/>
                </a:solidFill>
                <a:effectLst>
                  <a:outerShdw blurRad="38100" dist="38100" dir="2700000" algn="tl">
                    <a:srgbClr val="000000">
                      <a:alpha val="43137"/>
                    </a:srgbClr>
                  </a:outerShdw>
                </a:effectLst>
              </a:rPr>
              <a:t/>
            </a:r>
            <a:br>
              <a:rPr lang="en-AU" sz="4400" b="0" i="1" dirty="0" smtClean="0">
                <a:solidFill>
                  <a:schemeClr val="tx1"/>
                </a:solidFill>
                <a:effectLst>
                  <a:outerShdw blurRad="38100" dist="38100" dir="2700000" algn="tl">
                    <a:srgbClr val="000000">
                      <a:alpha val="43137"/>
                    </a:srgbClr>
                  </a:outerShdw>
                </a:effectLst>
              </a:rPr>
            </a:br>
            <a:r>
              <a:rPr lang="en-AU" sz="2000" b="0" i="1" dirty="0" smtClean="0">
                <a:solidFill>
                  <a:schemeClr val="tx1"/>
                </a:solidFill>
                <a:effectLst>
                  <a:outerShdw blurRad="38100" dist="38100" dir="2700000" algn="tl">
                    <a:srgbClr val="000000">
                      <a:alpha val="43137"/>
                    </a:srgbClr>
                  </a:outerShdw>
                </a:effectLst>
              </a:rPr>
              <a:t/>
            </a:r>
            <a:br>
              <a:rPr lang="en-AU" sz="2000" b="0" i="1" dirty="0" smtClean="0">
                <a:solidFill>
                  <a:schemeClr val="tx1"/>
                </a:solidFill>
                <a:effectLst>
                  <a:outerShdw blurRad="38100" dist="38100" dir="2700000" algn="tl">
                    <a:srgbClr val="000000">
                      <a:alpha val="43137"/>
                    </a:srgbClr>
                  </a:outerShdw>
                </a:effectLst>
              </a:rPr>
            </a:br>
            <a:r>
              <a:rPr lang="en-AU" sz="2400" b="0" i="1" dirty="0" smtClean="0">
                <a:solidFill>
                  <a:schemeClr val="tx1"/>
                </a:solidFill>
                <a:effectLst>
                  <a:outerShdw blurRad="38100" dist="38100" dir="2700000" algn="tl">
                    <a:srgbClr val="000000">
                      <a:alpha val="43137"/>
                    </a:srgbClr>
                  </a:outerShdw>
                </a:effectLst>
              </a:rPr>
              <a:t>Research Information Sessions </a:t>
            </a:r>
            <a:br>
              <a:rPr lang="en-AU" sz="2400" b="0" i="1" dirty="0" smtClean="0">
                <a:solidFill>
                  <a:schemeClr val="tx1"/>
                </a:solidFill>
                <a:effectLst>
                  <a:outerShdw blurRad="38100" dist="38100" dir="2700000" algn="tl">
                    <a:srgbClr val="000000">
                      <a:alpha val="43137"/>
                    </a:srgbClr>
                  </a:outerShdw>
                </a:effectLst>
              </a:rPr>
            </a:br>
            <a:r>
              <a:rPr lang="en-AU" sz="2400" b="0" dirty="0" smtClean="0">
                <a:solidFill>
                  <a:schemeClr val="tx1"/>
                </a:solidFill>
              </a:rPr>
              <a:t>26-28 Oct, 14 Nov 2016</a:t>
            </a:r>
            <a:endParaRPr lang="en-AU" sz="1600" b="0" dirty="0">
              <a:solidFill>
                <a:schemeClr val="tx1"/>
              </a:solidFill>
            </a:endParaRPr>
          </a:p>
        </p:txBody>
      </p:sp>
      <p:sp>
        <p:nvSpPr>
          <p:cNvPr id="3" name="Subtitle 2"/>
          <p:cNvSpPr>
            <a:spLocks noGrp="1"/>
          </p:cNvSpPr>
          <p:nvPr>
            <p:ph type="subTitle" idx="1"/>
          </p:nvPr>
        </p:nvSpPr>
        <p:spPr>
          <a:xfrm>
            <a:off x="463432" y="4818860"/>
            <a:ext cx="8245929" cy="787546"/>
          </a:xfrm>
        </p:spPr>
        <p:txBody>
          <a:bodyPr/>
          <a:lstStyle/>
          <a:p>
            <a:r>
              <a:rPr lang="en-AU" dirty="0" smtClean="0"/>
              <a:t>Dr Jason Scholz, Dr Don Gossink, Dr Simon Ng, Dr Sylvie Perreau, Dr Robert Bolia, Dr Rob Hunjet, GPCAPT Andrew (Jake) Campbell, Dr Hugh Durrant-Whyte</a:t>
            </a:r>
          </a:p>
        </p:txBody>
      </p:sp>
      <p:pic>
        <p:nvPicPr>
          <p:cNvPr id="5122" name="Picture 7" descr="image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0272" y="6447445"/>
            <a:ext cx="3724231" cy="323850"/>
          </a:xfrm>
          <a:prstGeom prst="rect">
            <a:avLst/>
          </a:prstGeom>
          <a:solidFill>
            <a:schemeClr val="bg1"/>
          </a:solidFill>
          <a:ln>
            <a:noFill/>
          </a:ln>
        </p:spPr>
      </p:pic>
    </p:spTree>
    <p:extLst>
      <p:ext uri="{BB962C8B-B14F-4D97-AF65-F5344CB8AC3E}">
        <p14:creationId xmlns:p14="http://schemas.microsoft.com/office/powerpoint/2010/main" val="36724227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Motivation</a:t>
            </a:r>
            <a:endParaRPr lang="en-AU"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1164" y="1370213"/>
            <a:ext cx="2744086" cy="17160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39552" y="3212976"/>
            <a:ext cx="4287136" cy="646331"/>
          </a:xfrm>
          <a:prstGeom prst="rect">
            <a:avLst/>
          </a:prstGeom>
          <a:noFill/>
        </p:spPr>
        <p:txBody>
          <a:bodyPr wrap="square" rtlCol="0">
            <a:spAutoFit/>
          </a:bodyPr>
          <a:lstStyle/>
          <a:p>
            <a:r>
              <a:rPr lang="en-AU" sz="1800" dirty="0" smtClean="0"/>
              <a:t>Scan Eagles 2007-2012 in Afghanistan flew 6,200 missions and 32,000hrs</a:t>
            </a:r>
            <a:endParaRPr lang="en-AU" sz="1800" dirty="0"/>
          </a:p>
        </p:txBody>
      </p:sp>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49" y="1901280"/>
            <a:ext cx="2744587" cy="183069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238749" y="977950"/>
            <a:ext cx="3657601" cy="923330"/>
          </a:xfrm>
          <a:prstGeom prst="rect">
            <a:avLst/>
          </a:prstGeom>
          <a:noFill/>
        </p:spPr>
        <p:txBody>
          <a:bodyPr wrap="square" rtlCol="0">
            <a:spAutoFit/>
          </a:bodyPr>
          <a:lstStyle/>
          <a:p>
            <a:r>
              <a:rPr lang="en-AU" sz="1800" dirty="0" smtClean="0"/>
              <a:t>RAAF Heron 2010-2012 AFN.</a:t>
            </a:r>
          </a:p>
          <a:p>
            <a:r>
              <a:rPr lang="en-AU" sz="1800" dirty="0" smtClean="0"/>
              <a:t>Since 2012 used for training prior to introduction of MQ-4C Triton</a:t>
            </a:r>
            <a:endParaRPr lang="en-AU" sz="1800" dirty="0"/>
          </a:p>
        </p:txBody>
      </p:sp>
      <p:sp>
        <p:nvSpPr>
          <p:cNvPr id="8" name="Content Placeholder 2"/>
          <p:cNvSpPr>
            <a:spLocks noGrp="1"/>
          </p:cNvSpPr>
          <p:nvPr>
            <p:ph idx="1"/>
          </p:nvPr>
        </p:nvSpPr>
        <p:spPr>
          <a:xfrm>
            <a:off x="251520" y="4077072"/>
            <a:ext cx="8896350" cy="2077340"/>
          </a:xfrm>
          <a:solidFill>
            <a:schemeClr val="bg1"/>
          </a:solidFill>
        </p:spPr>
        <p:txBody>
          <a:bodyPr/>
          <a:lstStyle/>
          <a:p>
            <a:pPr marL="0" indent="0">
              <a:buNone/>
            </a:pPr>
            <a:r>
              <a:rPr lang="en-AU" sz="2200" b="1" dirty="0" smtClean="0"/>
              <a:t>     Defence Operations</a:t>
            </a:r>
          </a:p>
          <a:p>
            <a:r>
              <a:rPr lang="en-AU" sz="2000" dirty="0" smtClean="0"/>
              <a:t>Australian </a:t>
            </a:r>
            <a:r>
              <a:rPr lang="en-AU" sz="2000" dirty="0"/>
              <a:t>Defence has </a:t>
            </a:r>
            <a:r>
              <a:rPr lang="en-AU" sz="2000" dirty="0" smtClean="0"/>
              <a:t>also succeeded </a:t>
            </a:r>
            <a:r>
              <a:rPr lang="en-AU" sz="2000" dirty="0"/>
              <a:t>in leveraging robotics </a:t>
            </a:r>
            <a:r>
              <a:rPr lang="en-AU" sz="2000" dirty="0" smtClean="0"/>
              <a:t>in operations</a:t>
            </a:r>
            <a:r>
              <a:rPr lang="en-AU" sz="2000" dirty="0"/>
              <a:t>. </a:t>
            </a:r>
          </a:p>
          <a:p>
            <a:r>
              <a:rPr lang="en-AU" sz="2000" i="1" dirty="0"/>
              <a:t>However</a:t>
            </a:r>
            <a:r>
              <a:rPr lang="en-AU" sz="2000" dirty="0"/>
              <a:t>, </a:t>
            </a:r>
            <a:r>
              <a:rPr lang="en-AU" sz="2000" dirty="0" smtClean="0"/>
              <a:t>Defence </a:t>
            </a:r>
            <a:r>
              <a:rPr lang="en-AU" sz="2000" dirty="0"/>
              <a:t>needs </a:t>
            </a:r>
            <a:r>
              <a:rPr lang="en-AU" sz="2000" dirty="0" smtClean="0"/>
              <a:t>these </a:t>
            </a:r>
            <a:r>
              <a:rPr lang="en-AU" sz="2000" dirty="0"/>
              <a:t>systems the most </a:t>
            </a:r>
            <a:r>
              <a:rPr lang="en-AU" sz="2000" dirty="0" smtClean="0"/>
              <a:t>in adversarial, contested, complex environments that can’t </a:t>
            </a:r>
            <a:r>
              <a:rPr lang="en-AU" sz="2000" dirty="0"/>
              <a:t>be easily managed, and where the consequences of failure can be high </a:t>
            </a:r>
            <a:r>
              <a:rPr lang="en-AU" sz="2000" dirty="0" smtClean="0"/>
              <a:t>– for these operations </a:t>
            </a:r>
            <a:r>
              <a:rPr lang="en-AU" sz="2000" b="1" u="sng" dirty="0"/>
              <a:t>the inventory is bare. </a:t>
            </a:r>
            <a:endParaRPr lang="en-AU" sz="2000" b="1" u="sng" dirty="0" smtClean="0"/>
          </a:p>
        </p:txBody>
      </p:sp>
    </p:spTree>
    <p:extLst>
      <p:ext uri="{BB962C8B-B14F-4D97-AF65-F5344CB8AC3E}">
        <p14:creationId xmlns:p14="http://schemas.microsoft.com/office/powerpoint/2010/main" val="30582517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369" y="547758"/>
            <a:ext cx="8229600" cy="729407"/>
          </a:xfrm>
        </p:spPr>
        <p:txBody>
          <a:bodyPr/>
          <a:lstStyle/>
          <a:p>
            <a:r>
              <a:rPr lang="en-AU" dirty="0" smtClean="0"/>
              <a:t>Example Problems </a:t>
            </a:r>
            <a:endParaRPr lang="en-AU" dirty="0"/>
          </a:p>
        </p:txBody>
      </p:sp>
      <p:sp>
        <p:nvSpPr>
          <p:cNvPr id="3" name="Content Placeholder 2"/>
          <p:cNvSpPr>
            <a:spLocks noGrp="1"/>
          </p:cNvSpPr>
          <p:nvPr>
            <p:ph idx="1"/>
          </p:nvPr>
        </p:nvSpPr>
        <p:spPr>
          <a:xfrm>
            <a:off x="263559" y="1072147"/>
            <a:ext cx="8491291" cy="5100053"/>
          </a:xfrm>
        </p:spPr>
        <p:txBody>
          <a:bodyPr/>
          <a:lstStyle/>
          <a:p>
            <a:r>
              <a:rPr lang="en-AU" sz="2000" i="1" dirty="0" smtClean="0"/>
              <a:t>Automated</a:t>
            </a:r>
            <a:r>
              <a:rPr lang="en-AU" sz="2000" dirty="0" smtClean="0"/>
              <a:t> </a:t>
            </a:r>
            <a:r>
              <a:rPr lang="en-AU" sz="2000" dirty="0"/>
              <a:t>decision and control systems with </a:t>
            </a:r>
            <a:r>
              <a:rPr lang="en-AU" sz="2000" dirty="0" smtClean="0"/>
              <a:t> pre-programmed behaviours and efficiency goals often </a:t>
            </a:r>
            <a:r>
              <a:rPr lang="en-AU" sz="2000" dirty="0"/>
              <a:t>prove fragile when faced with the reality of unpredicted situations. </a:t>
            </a:r>
            <a:endParaRPr lang="en-AU" sz="2000"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075" y="2119977"/>
            <a:ext cx="2449869" cy="1594653"/>
          </a:xfrm>
          <a:prstGeom prst="rect">
            <a:avLst/>
          </a:prstGeom>
          <a:ln>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485" y="4506889"/>
            <a:ext cx="2591053" cy="1657481"/>
          </a:xfrm>
          <a:prstGeom prst="rect">
            <a:avLst/>
          </a:prstGeom>
          <a:ln>
            <a:solidFill>
              <a:schemeClr val="tx1"/>
            </a:solidFill>
          </a:ln>
        </p:spPr>
      </p:pic>
      <p:sp>
        <p:nvSpPr>
          <p:cNvPr id="6" name="TextBox 5"/>
          <p:cNvSpPr txBox="1"/>
          <p:nvPr/>
        </p:nvSpPr>
        <p:spPr>
          <a:xfrm>
            <a:off x="208555" y="3714630"/>
            <a:ext cx="2693023" cy="600164"/>
          </a:xfrm>
          <a:prstGeom prst="rect">
            <a:avLst/>
          </a:prstGeom>
          <a:noFill/>
        </p:spPr>
        <p:txBody>
          <a:bodyPr wrap="square" rtlCol="0">
            <a:spAutoFit/>
          </a:bodyPr>
          <a:lstStyle/>
          <a:p>
            <a:pPr algn="ctr"/>
            <a:r>
              <a:rPr lang="en-AU" sz="1100" b="1" i="1" u="none" dirty="0" smtClean="0"/>
              <a:t>Perceptual Failure</a:t>
            </a:r>
          </a:p>
          <a:p>
            <a:pPr algn="ctr"/>
            <a:r>
              <a:rPr lang="en-AU" sz="1100" i="1" u="none" dirty="0" smtClean="0"/>
              <a:t>Hyundai</a:t>
            </a:r>
            <a:r>
              <a:rPr lang="en-AU" sz="1100" b="0" i="1" u="none" dirty="0" smtClean="0"/>
              <a:t> </a:t>
            </a:r>
            <a:r>
              <a:rPr lang="en-AU" sz="1100" b="0" i="1" u="none" dirty="0"/>
              <a:t>a</a:t>
            </a:r>
            <a:r>
              <a:rPr lang="en-AU" sz="1100" b="0" i="1" u="none" dirty="0" smtClean="0"/>
              <a:t>utonomous car  competition called off after rain - Oct 14</a:t>
            </a:r>
            <a:endParaRPr lang="en-AU" sz="1100" b="0" i="1" u="none" dirty="0"/>
          </a:p>
        </p:txBody>
      </p:sp>
      <p:sp>
        <p:nvSpPr>
          <p:cNvPr id="7" name="TextBox 6"/>
          <p:cNvSpPr txBox="1"/>
          <p:nvPr/>
        </p:nvSpPr>
        <p:spPr>
          <a:xfrm>
            <a:off x="2901578" y="4802458"/>
            <a:ext cx="1420051" cy="1277273"/>
          </a:xfrm>
          <a:prstGeom prst="rect">
            <a:avLst/>
          </a:prstGeom>
          <a:noFill/>
        </p:spPr>
        <p:txBody>
          <a:bodyPr wrap="square" rtlCol="0">
            <a:spAutoFit/>
          </a:bodyPr>
          <a:lstStyle/>
          <a:p>
            <a:r>
              <a:rPr lang="en-AU" sz="1100" b="1" i="1" u="none" dirty="0" smtClean="0"/>
              <a:t>Interactive Reasoning</a:t>
            </a:r>
          </a:p>
          <a:p>
            <a:r>
              <a:rPr lang="en-AU" sz="1100" i="1" u="none" dirty="0" smtClean="0"/>
              <a:t>DARPA</a:t>
            </a:r>
            <a:r>
              <a:rPr lang="en-AU" sz="1100" b="0" i="1" u="none" dirty="0" smtClean="0"/>
              <a:t> Robotic Challengers </a:t>
            </a:r>
          </a:p>
          <a:p>
            <a:r>
              <a:rPr lang="en-AU" sz="1100" b="1" i="1" dirty="0" smtClean="0"/>
              <a:t>all fall down </a:t>
            </a:r>
            <a:r>
              <a:rPr lang="en-AU" sz="1100" i="1" dirty="0" smtClean="0"/>
              <a:t>when </a:t>
            </a:r>
            <a:r>
              <a:rPr lang="en-AU" sz="1100" i="1" dirty="0" err="1" smtClean="0"/>
              <a:t>comms</a:t>
            </a:r>
            <a:r>
              <a:rPr lang="en-AU" sz="1100" i="1" dirty="0" smtClean="0"/>
              <a:t> is disrupted  - Jun 2015.</a:t>
            </a:r>
            <a:endParaRPr lang="en-AU" sz="1100" b="0" i="1" u="none" dirty="0"/>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0288" y="2387239"/>
            <a:ext cx="5291394" cy="19133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Rectangle 8"/>
          <p:cNvSpPr/>
          <p:nvPr/>
        </p:nvSpPr>
        <p:spPr>
          <a:xfrm>
            <a:off x="3520288" y="1904535"/>
            <a:ext cx="5499749" cy="430887"/>
          </a:xfrm>
          <a:prstGeom prst="rect">
            <a:avLst/>
          </a:prstGeom>
          <a:solidFill>
            <a:schemeClr val="bg1"/>
          </a:solidFill>
        </p:spPr>
        <p:txBody>
          <a:bodyPr wrap="square">
            <a:spAutoFit/>
          </a:bodyPr>
          <a:lstStyle/>
          <a:p>
            <a:pPr algn="ctr"/>
            <a:r>
              <a:rPr lang="en-AU" sz="1100" i="1" dirty="0" smtClean="0"/>
              <a:t>“Adversarial Examples” a </a:t>
            </a:r>
            <a:r>
              <a:rPr lang="en-AU" sz="1100" b="1" i="1" dirty="0" smtClean="0"/>
              <a:t>vulnerability of ALL</a:t>
            </a:r>
            <a:r>
              <a:rPr lang="en-AU" sz="1100" i="1" dirty="0" smtClean="0"/>
              <a:t> known forms of stochastic machine learning. </a:t>
            </a:r>
            <a:r>
              <a:rPr lang="en-AU" sz="1100" u="sng" dirty="0" smtClean="0">
                <a:hlinkClick r:id="rId6"/>
              </a:rPr>
              <a:t>http</a:t>
            </a:r>
            <a:r>
              <a:rPr lang="en-AU" sz="1100" u="sng" dirty="0">
                <a:hlinkClick r:id="rId6"/>
              </a:rPr>
              <a:t>://arxiv.org/pdf/1412.6572v3.pdf</a:t>
            </a:r>
            <a:r>
              <a:rPr lang="en-AU" sz="1100" dirty="0"/>
              <a:t> </a:t>
            </a: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9728" y="4430405"/>
            <a:ext cx="2311954" cy="1733965"/>
          </a:xfrm>
          <a:prstGeom prst="rect">
            <a:avLst/>
          </a:prstGeom>
          <a:ln>
            <a:solidFill>
              <a:schemeClr val="tx1"/>
            </a:solidFill>
          </a:ln>
        </p:spPr>
      </p:pic>
      <p:sp>
        <p:nvSpPr>
          <p:cNvPr id="12" name="TextBox 11"/>
          <p:cNvSpPr txBox="1"/>
          <p:nvPr/>
        </p:nvSpPr>
        <p:spPr>
          <a:xfrm>
            <a:off x="4589729" y="4862389"/>
            <a:ext cx="1833798" cy="1107996"/>
          </a:xfrm>
          <a:prstGeom prst="rect">
            <a:avLst/>
          </a:prstGeom>
          <a:noFill/>
        </p:spPr>
        <p:txBody>
          <a:bodyPr wrap="square" rtlCol="0">
            <a:spAutoFit/>
          </a:bodyPr>
          <a:lstStyle/>
          <a:p>
            <a:pPr algn="r"/>
            <a:r>
              <a:rPr lang="en-AU" sz="1100" b="1" i="1" u="none" dirty="0" smtClean="0">
                <a:solidFill>
                  <a:schemeClr val="tx1"/>
                </a:solidFill>
              </a:rPr>
              <a:t>Can’t easily adapt a solution.</a:t>
            </a:r>
          </a:p>
          <a:p>
            <a:pPr algn="r"/>
            <a:r>
              <a:rPr lang="en-AU" sz="1100" b="0" i="1" u="none" dirty="0" smtClean="0">
                <a:solidFill>
                  <a:schemeClr val="tx1"/>
                </a:solidFill>
              </a:rPr>
              <a:t>Deutsche </a:t>
            </a:r>
            <a:r>
              <a:rPr lang="en-AU" sz="1100" i="1" u="none" dirty="0" smtClean="0">
                <a:solidFill>
                  <a:schemeClr val="tx1"/>
                </a:solidFill>
              </a:rPr>
              <a:t>Euro Hawk </a:t>
            </a:r>
            <a:r>
              <a:rPr lang="en-AU" sz="1100" b="0" i="1" u="none" dirty="0" smtClean="0">
                <a:solidFill>
                  <a:schemeClr val="tx1"/>
                </a:solidFill>
              </a:rPr>
              <a:t>cancelled deemed unverifiable without massive expense </a:t>
            </a:r>
            <a:r>
              <a:rPr lang="en-AU" sz="1100" i="1" dirty="0"/>
              <a:t>(</a:t>
            </a:r>
            <a:r>
              <a:rPr lang="en-AU" sz="1100" b="0" i="1" u="none" dirty="0" smtClean="0">
                <a:solidFill>
                  <a:schemeClr val="tx1"/>
                </a:solidFill>
              </a:rPr>
              <a:t>2013)</a:t>
            </a:r>
            <a:endParaRPr lang="en-AU" sz="1100" b="0" i="1" u="none" dirty="0">
              <a:solidFill>
                <a:schemeClr val="tx1"/>
              </a:solidFill>
            </a:endParaRPr>
          </a:p>
        </p:txBody>
      </p:sp>
    </p:spTree>
    <p:extLst>
      <p:ext uri="{BB962C8B-B14F-4D97-AF65-F5344CB8AC3E}">
        <p14:creationId xmlns:p14="http://schemas.microsoft.com/office/powerpoint/2010/main" val="18927529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67544" y="633636"/>
            <a:ext cx="8229600" cy="5805264"/>
          </a:xfrm>
          <a:prstGeom prst="rect">
            <a:avLst/>
          </a:prstGeom>
          <a:solidFill>
            <a:schemeClr val="bg1"/>
          </a:solidFill>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2400" dirty="0" smtClean="0"/>
              <a:t>Autonomous systems have been promised for decades but they still haven’t arrived. </a:t>
            </a:r>
            <a:r>
              <a:rPr lang="en-AU" sz="2400" b="1" i="1" dirty="0" smtClean="0"/>
              <a:t>Why</a:t>
            </a:r>
            <a:r>
              <a:rPr lang="en-AU" sz="2400" dirty="0" smtClean="0"/>
              <a:t>? Is it because…  </a:t>
            </a:r>
          </a:p>
          <a:p>
            <a:endParaRPr lang="en-AU" sz="1800" dirty="0"/>
          </a:p>
          <a:p>
            <a:endParaRPr lang="en-AU" sz="2400" dirty="0" smtClean="0"/>
          </a:p>
          <a:p>
            <a:endParaRPr lang="en-AU" sz="2400" dirty="0"/>
          </a:p>
          <a:p>
            <a:endParaRPr lang="en-AU" sz="2400" dirty="0" smtClean="0"/>
          </a:p>
          <a:p>
            <a:endParaRPr lang="en-AU" sz="2400" dirty="0"/>
          </a:p>
          <a:p>
            <a:endParaRPr lang="en-AU" sz="2400" dirty="0" smtClean="0"/>
          </a:p>
          <a:p>
            <a:endParaRPr lang="en-AU" sz="2400" dirty="0"/>
          </a:p>
          <a:p>
            <a:endParaRPr lang="en-AU" sz="2400" dirty="0" smtClean="0"/>
          </a:p>
          <a:p>
            <a:endParaRPr lang="en-AU" sz="2400" dirty="0"/>
          </a:p>
          <a:p>
            <a:pPr marL="0">
              <a:spcBef>
                <a:spcPts val="0"/>
              </a:spcBef>
            </a:pPr>
            <a:endParaRPr lang="en-AU" sz="2400" dirty="0" smtClean="0"/>
          </a:p>
          <a:p>
            <a:pPr marL="0">
              <a:spcBef>
                <a:spcPts val="0"/>
              </a:spcBef>
            </a:pPr>
            <a:r>
              <a:rPr lang="en-AU" sz="2400" dirty="0" smtClean="0"/>
              <a:t>We can’t expect a different result if we do the same research!</a:t>
            </a:r>
          </a:p>
          <a:p>
            <a:pPr marL="0">
              <a:spcBef>
                <a:spcPts val="0"/>
              </a:spcBef>
            </a:pPr>
            <a:r>
              <a:rPr lang="en-AU" sz="2400" dirty="0" smtClean="0"/>
              <a:t>New science and repurpose existing techniques </a:t>
            </a:r>
            <a:endParaRPr lang="en-US" sz="2400" dirty="0" smtClean="0"/>
          </a:p>
        </p:txBody>
      </p:sp>
      <p:sp>
        <p:nvSpPr>
          <p:cNvPr id="5" name="Title 1"/>
          <p:cNvSpPr txBox="1">
            <a:spLocks/>
          </p:cNvSpPr>
          <p:nvPr/>
        </p:nvSpPr>
        <p:spPr>
          <a:xfrm>
            <a:off x="2427514" y="44625"/>
            <a:ext cx="4091476" cy="589012"/>
          </a:xfrm>
          <a:prstGeom prst="rect">
            <a:avLst/>
          </a:prstGeom>
          <a:solidFill>
            <a:schemeClr val="bg1"/>
          </a:solidFill>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defRPr>
            </a:lvl9pPr>
          </a:lstStyle>
          <a:p>
            <a:r>
              <a:rPr lang="en-AU" sz="3200" b="1" dirty="0" smtClean="0">
                <a:solidFill>
                  <a:schemeClr val="accent1"/>
                </a:solidFill>
              </a:rPr>
              <a:t>Research Program</a:t>
            </a:r>
            <a:endParaRPr lang="en-AU" sz="3200" b="1" dirty="0">
              <a:solidFill>
                <a:schemeClr val="accent1"/>
              </a:solidFill>
            </a:endParaRPr>
          </a:p>
        </p:txBody>
      </p:sp>
      <p:sp>
        <p:nvSpPr>
          <p:cNvPr id="2" name="Rectangle 1"/>
          <p:cNvSpPr/>
          <p:nvPr/>
        </p:nvSpPr>
        <p:spPr>
          <a:xfrm rot="10800000" flipV="1">
            <a:off x="467541" y="1526683"/>
            <a:ext cx="2155914" cy="707886"/>
          </a:xfrm>
          <a:prstGeom prst="rect">
            <a:avLst/>
          </a:prstGeom>
        </p:spPr>
        <p:txBody>
          <a:bodyPr wrap="square">
            <a:spAutoFit/>
          </a:bodyPr>
          <a:lstStyle/>
          <a:p>
            <a:pPr algn="ctr"/>
            <a:r>
              <a:rPr lang="en-AU" sz="2000" i="1" dirty="0"/>
              <a:t>t</a:t>
            </a:r>
            <a:r>
              <a:rPr lang="en-AU" sz="2000" i="1" dirty="0" smtClean="0"/>
              <a:t>hey </a:t>
            </a:r>
            <a:r>
              <a:rPr lang="en-AU" sz="2000" i="1" dirty="0"/>
              <a:t>aren’t resilient </a:t>
            </a:r>
            <a:r>
              <a:rPr lang="en-AU" sz="2000" i="1" dirty="0" smtClean="0"/>
              <a:t>enough?</a:t>
            </a:r>
            <a:endParaRPr lang="en-AU" sz="2000" i="1" dirty="0"/>
          </a:p>
        </p:txBody>
      </p:sp>
      <p:sp>
        <p:nvSpPr>
          <p:cNvPr id="6" name="Rectangle 5"/>
          <p:cNvSpPr/>
          <p:nvPr/>
        </p:nvSpPr>
        <p:spPr>
          <a:xfrm rot="10800000" flipV="1">
            <a:off x="3353244" y="1530762"/>
            <a:ext cx="2109853" cy="707886"/>
          </a:xfrm>
          <a:prstGeom prst="rect">
            <a:avLst/>
          </a:prstGeom>
        </p:spPr>
        <p:txBody>
          <a:bodyPr wrap="square">
            <a:spAutoFit/>
          </a:bodyPr>
          <a:lstStyle/>
          <a:p>
            <a:pPr algn="ctr"/>
            <a:r>
              <a:rPr lang="en-AU" sz="2000" i="1" dirty="0"/>
              <a:t>t</a:t>
            </a:r>
            <a:r>
              <a:rPr lang="en-AU" sz="2000" i="1" dirty="0" smtClean="0"/>
              <a:t>hey </a:t>
            </a:r>
            <a:r>
              <a:rPr lang="en-AU" sz="2000" i="1" dirty="0"/>
              <a:t>aren’t </a:t>
            </a:r>
            <a:r>
              <a:rPr lang="en-AU" sz="2000" i="1" dirty="0" smtClean="0"/>
              <a:t>smart enough?</a:t>
            </a:r>
            <a:endParaRPr lang="en-AU" sz="2000" i="1" dirty="0"/>
          </a:p>
        </p:txBody>
      </p:sp>
      <p:sp>
        <p:nvSpPr>
          <p:cNvPr id="7" name="Rectangle 6"/>
          <p:cNvSpPr/>
          <p:nvPr/>
        </p:nvSpPr>
        <p:spPr>
          <a:xfrm rot="10800000" flipV="1">
            <a:off x="6677681" y="1521876"/>
            <a:ext cx="1612495" cy="707886"/>
          </a:xfrm>
          <a:prstGeom prst="rect">
            <a:avLst/>
          </a:prstGeom>
        </p:spPr>
        <p:txBody>
          <a:bodyPr wrap="square">
            <a:spAutoFit/>
          </a:bodyPr>
          <a:lstStyle/>
          <a:p>
            <a:pPr algn="ctr"/>
            <a:r>
              <a:rPr lang="en-AU" sz="2000" i="1" dirty="0"/>
              <a:t>p</a:t>
            </a:r>
            <a:r>
              <a:rPr lang="en-AU" sz="2000" i="1" dirty="0" smtClean="0"/>
              <a:t>eople don’t trust them?</a:t>
            </a:r>
            <a:endParaRPr lang="en-AU" sz="2000" i="1" dirty="0"/>
          </a:p>
        </p:txBody>
      </p:sp>
      <p:sp>
        <p:nvSpPr>
          <p:cNvPr id="9" name="Rounded Rectangle 8"/>
          <p:cNvSpPr/>
          <p:nvPr/>
        </p:nvSpPr>
        <p:spPr>
          <a:xfrm>
            <a:off x="112566" y="2234569"/>
            <a:ext cx="2739492" cy="3277322"/>
          </a:xfrm>
          <a:prstGeom prst="roundRect">
            <a:avLst/>
          </a:prstGeom>
          <a:solidFill>
            <a:srgbClr val="ECF1F8"/>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AU" sz="2000" b="1" dirty="0">
                <a:solidFill>
                  <a:schemeClr val="tx1"/>
                </a:solidFill>
                <a:latin typeface="Estrangelo Edessa" panose="03080600000000000000" pitchFamily="66" charset="0"/>
                <a:cs typeface="Estrangelo Edessa" panose="03080600000000000000" pitchFamily="66" charset="0"/>
              </a:rPr>
              <a:t>Persistent </a:t>
            </a:r>
            <a:r>
              <a:rPr lang="en-AU" sz="2000" b="1" dirty="0" smtClean="0">
                <a:solidFill>
                  <a:schemeClr val="tx1"/>
                </a:solidFill>
                <a:latin typeface="Estrangelo Edessa" panose="03080600000000000000" pitchFamily="66" charset="0"/>
                <a:cs typeface="Estrangelo Edessa" panose="03080600000000000000" pitchFamily="66" charset="0"/>
              </a:rPr>
              <a:t>Autonomy</a:t>
            </a:r>
          </a:p>
          <a:p>
            <a:pPr lvl="0"/>
            <a:endParaRPr lang="en-AU" sz="1200" dirty="0" smtClean="0">
              <a:solidFill>
                <a:schemeClr val="tx1"/>
              </a:solidFill>
              <a:latin typeface="Estrangelo Edessa" panose="03080600000000000000" pitchFamily="66" charset="0"/>
              <a:cs typeface="Estrangelo Edessa" panose="03080600000000000000" pitchFamily="66" charset="0"/>
            </a:endParaRPr>
          </a:p>
          <a:p>
            <a:pPr marL="285750" lvl="0" indent="-285750">
              <a:buFont typeface="Arial" panose="020B0604020202020204" pitchFamily="34" charset="0"/>
              <a:buChar char="•"/>
            </a:pPr>
            <a:r>
              <a:rPr lang="en-AU" sz="1800" dirty="0" smtClean="0">
                <a:solidFill>
                  <a:schemeClr val="tx1"/>
                </a:solidFill>
                <a:latin typeface="Estrangelo Edessa" panose="03080600000000000000" pitchFamily="66" charset="0"/>
                <a:cs typeface="Estrangelo Edessa" panose="03080600000000000000" pitchFamily="66" charset="0"/>
              </a:rPr>
              <a:t>managing </a:t>
            </a:r>
            <a:r>
              <a:rPr lang="en-AU" sz="1800" dirty="0">
                <a:solidFill>
                  <a:schemeClr val="tx1"/>
                </a:solidFill>
                <a:latin typeface="Estrangelo Edessa" panose="03080600000000000000" pitchFamily="66" charset="0"/>
                <a:cs typeface="Estrangelo Edessa" panose="03080600000000000000" pitchFamily="66" charset="0"/>
              </a:rPr>
              <a:t>uncertainty and unpredictability, </a:t>
            </a:r>
            <a:endParaRPr lang="en-AU" sz="1800" dirty="0" smtClean="0">
              <a:solidFill>
                <a:schemeClr val="tx1"/>
              </a:solidFill>
              <a:latin typeface="Estrangelo Edessa" panose="03080600000000000000" pitchFamily="66" charset="0"/>
              <a:cs typeface="Estrangelo Edessa" panose="03080600000000000000" pitchFamily="66" charset="0"/>
            </a:endParaRPr>
          </a:p>
          <a:p>
            <a:pPr marL="285750" lvl="0" indent="-285750">
              <a:buFont typeface="Arial" panose="020B0604020202020204" pitchFamily="34" charset="0"/>
              <a:buChar char="•"/>
            </a:pPr>
            <a:r>
              <a:rPr lang="en-AU" sz="1800" dirty="0" smtClean="0">
                <a:solidFill>
                  <a:schemeClr val="tx1"/>
                </a:solidFill>
                <a:latin typeface="Estrangelo Edessa" panose="03080600000000000000" pitchFamily="66" charset="0"/>
                <a:cs typeface="Estrangelo Edessa" panose="03080600000000000000" pitchFamily="66" charset="0"/>
              </a:rPr>
              <a:t>persistent </a:t>
            </a:r>
            <a:r>
              <a:rPr lang="en-AU" sz="1800" dirty="0">
                <a:solidFill>
                  <a:schemeClr val="tx1"/>
                </a:solidFill>
                <a:latin typeface="Estrangelo Edessa" panose="03080600000000000000" pitchFamily="66" charset="0"/>
                <a:cs typeface="Estrangelo Edessa" panose="03080600000000000000" pitchFamily="66" charset="0"/>
              </a:rPr>
              <a:t>perception, </a:t>
            </a:r>
            <a:endParaRPr lang="en-AU" sz="1800" dirty="0" smtClean="0">
              <a:solidFill>
                <a:schemeClr val="tx1"/>
              </a:solidFill>
              <a:latin typeface="Estrangelo Edessa" panose="03080600000000000000" pitchFamily="66" charset="0"/>
              <a:cs typeface="Estrangelo Edessa" panose="03080600000000000000" pitchFamily="66" charset="0"/>
            </a:endParaRPr>
          </a:p>
          <a:p>
            <a:pPr marL="285750" lvl="0" indent="-285750">
              <a:buFont typeface="Arial" panose="020B0604020202020204" pitchFamily="34" charset="0"/>
              <a:buChar char="•"/>
            </a:pPr>
            <a:r>
              <a:rPr lang="en-AU" sz="1800" dirty="0" smtClean="0">
                <a:solidFill>
                  <a:schemeClr val="tx1"/>
                </a:solidFill>
                <a:latin typeface="Estrangelo Edessa" panose="03080600000000000000" pitchFamily="66" charset="0"/>
                <a:cs typeface="Estrangelo Edessa" panose="03080600000000000000" pitchFamily="66" charset="0"/>
              </a:rPr>
              <a:t>multi-modal </a:t>
            </a:r>
            <a:r>
              <a:rPr lang="en-AU" sz="1800" dirty="0">
                <a:solidFill>
                  <a:schemeClr val="tx1"/>
                </a:solidFill>
                <a:latin typeface="Estrangelo Edessa" panose="03080600000000000000" pitchFamily="66" charset="0"/>
                <a:cs typeface="Estrangelo Edessa" panose="03080600000000000000" pitchFamily="66" charset="0"/>
              </a:rPr>
              <a:t>fusion, </a:t>
            </a:r>
            <a:endParaRPr lang="en-AU" sz="1800" dirty="0" smtClean="0">
              <a:solidFill>
                <a:schemeClr val="tx1"/>
              </a:solidFill>
              <a:latin typeface="Estrangelo Edessa" panose="03080600000000000000" pitchFamily="66" charset="0"/>
              <a:cs typeface="Estrangelo Edessa" panose="03080600000000000000" pitchFamily="66" charset="0"/>
            </a:endParaRPr>
          </a:p>
          <a:p>
            <a:pPr marL="285750" lvl="0" indent="-285750">
              <a:buFont typeface="Arial" panose="020B0604020202020204" pitchFamily="34" charset="0"/>
              <a:buChar char="•"/>
            </a:pPr>
            <a:r>
              <a:rPr lang="en-AU" sz="1800" dirty="0" smtClean="0">
                <a:solidFill>
                  <a:schemeClr val="tx1"/>
                </a:solidFill>
                <a:latin typeface="Estrangelo Edessa" panose="03080600000000000000" pitchFamily="66" charset="0"/>
                <a:cs typeface="Estrangelo Edessa" panose="03080600000000000000" pitchFamily="66" charset="0"/>
              </a:rPr>
              <a:t>self-healing systems</a:t>
            </a:r>
            <a:r>
              <a:rPr lang="en-AU" sz="1800" dirty="0">
                <a:solidFill>
                  <a:schemeClr val="tx1"/>
                </a:solidFill>
                <a:latin typeface="Estrangelo Edessa" panose="03080600000000000000" pitchFamily="66" charset="0"/>
                <a:cs typeface="Estrangelo Edessa" panose="03080600000000000000" pitchFamily="66" charset="0"/>
              </a:rPr>
              <a:t>, </a:t>
            </a:r>
            <a:endParaRPr lang="en-AU" sz="1800" dirty="0" smtClean="0">
              <a:solidFill>
                <a:schemeClr val="tx1"/>
              </a:solidFill>
              <a:latin typeface="Estrangelo Edessa" panose="03080600000000000000" pitchFamily="66" charset="0"/>
              <a:cs typeface="Estrangelo Edessa" panose="03080600000000000000" pitchFamily="66" charset="0"/>
            </a:endParaRPr>
          </a:p>
          <a:p>
            <a:pPr marL="285750" lvl="0" indent="-285750">
              <a:buFont typeface="Arial" panose="020B0604020202020204" pitchFamily="34" charset="0"/>
              <a:buChar char="•"/>
            </a:pPr>
            <a:r>
              <a:rPr lang="en-AU" sz="1800" dirty="0" smtClean="0">
                <a:solidFill>
                  <a:schemeClr val="tx1"/>
                </a:solidFill>
                <a:latin typeface="Estrangelo Edessa" panose="03080600000000000000" pitchFamily="66" charset="0"/>
                <a:cs typeface="Estrangelo Edessa" panose="03080600000000000000" pitchFamily="66" charset="0"/>
              </a:rPr>
              <a:t>aggressive </a:t>
            </a:r>
            <a:r>
              <a:rPr lang="en-AU" sz="1800" dirty="0">
                <a:solidFill>
                  <a:schemeClr val="tx1"/>
                </a:solidFill>
                <a:latin typeface="Estrangelo Edessa" panose="03080600000000000000" pitchFamily="66" charset="0"/>
                <a:cs typeface="Estrangelo Edessa" panose="03080600000000000000" pitchFamily="66" charset="0"/>
              </a:rPr>
              <a:t>actuation.</a:t>
            </a:r>
          </a:p>
        </p:txBody>
      </p:sp>
      <p:sp>
        <p:nvSpPr>
          <p:cNvPr id="11" name="Rounded Rectangle 10"/>
          <p:cNvSpPr/>
          <p:nvPr/>
        </p:nvSpPr>
        <p:spPr>
          <a:xfrm>
            <a:off x="2975240" y="2238648"/>
            <a:ext cx="2865863" cy="3273243"/>
          </a:xfrm>
          <a:prstGeom prst="roundRect">
            <a:avLst/>
          </a:prstGeom>
          <a:solidFill>
            <a:srgbClr val="CAD9EC"/>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AU" sz="2000" b="1" dirty="0">
                <a:solidFill>
                  <a:schemeClr val="tx1"/>
                </a:solidFill>
                <a:latin typeface="Estrangelo Edessa" panose="03080600000000000000" pitchFamily="66" charset="0"/>
                <a:cs typeface="Estrangelo Edessa" panose="03080600000000000000" pitchFamily="66" charset="0"/>
              </a:rPr>
              <a:t>Machine </a:t>
            </a:r>
            <a:r>
              <a:rPr lang="en-AU" sz="2000" b="1" dirty="0" smtClean="0">
                <a:solidFill>
                  <a:schemeClr val="tx1"/>
                </a:solidFill>
                <a:latin typeface="Estrangelo Edessa" panose="03080600000000000000" pitchFamily="66" charset="0"/>
                <a:cs typeface="Estrangelo Edessa" panose="03080600000000000000" pitchFamily="66" charset="0"/>
              </a:rPr>
              <a:t>Cognition</a:t>
            </a:r>
            <a:r>
              <a:rPr lang="en-AU" sz="2000" dirty="0" smtClean="0">
                <a:solidFill>
                  <a:schemeClr val="tx1"/>
                </a:solidFill>
                <a:latin typeface="Estrangelo Edessa" panose="03080600000000000000" pitchFamily="66" charset="0"/>
                <a:cs typeface="Estrangelo Edessa" panose="03080600000000000000" pitchFamily="66" charset="0"/>
              </a:rPr>
              <a:t> </a:t>
            </a:r>
          </a:p>
          <a:p>
            <a:pPr lvl="0"/>
            <a:endParaRPr lang="en-AU" sz="1400" dirty="0">
              <a:solidFill>
                <a:schemeClr val="tx1"/>
              </a:solidFill>
              <a:latin typeface="Estrangelo Edessa" panose="03080600000000000000" pitchFamily="66" charset="0"/>
              <a:cs typeface="Estrangelo Edessa" panose="03080600000000000000" pitchFamily="66" charset="0"/>
            </a:endParaRPr>
          </a:p>
          <a:p>
            <a:pPr marL="285750" lvl="0" indent="-285750">
              <a:buFont typeface="Arial" panose="020B0604020202020204" pitchFamily="34" charset="0"/>
              <a:buChar char="•"/>
            </a:pPr>
            <a:r>
              <a:rPr lang="en-AU" sz="1800" dirty="0" smtClean="0">
                <a:solidFill>
                  <a:schemeClr val="tx1"/>
                </a:solidFill>
                <a:latin typeface="Estrangelo Edessa" panose="03080600000000000000" pitchFamily="66" charset="0"/>
                <a:cs typeface="Estrangelo Edessa" panose="03080600000000000000" pitchFamily="66" charset="0"/>
              </a:rPr>
              <a:t>machine </a:t>
            </a:r>
            <a:r>
              <a:rPr lang="en-AU" sz="1800" dirty="0">
                <a:solidFill>
                  <a:schemeClr val="tx1"/>
                </a:solidFill>
                <a:latin typeface="Estrangelo Edessa" panose="03080600000000000000" pitchFamily="66" charset="0"/>
                <a:cs typeface="Estrangelo Edessa" panose="03080600000000000000" pitchFamily="66" charset="0"/>
              </a:rPr>
              <a:t>learning, </a:t>
            </a:r>
            <a:endParaRPr lang="en-AU" sz="1800" dirty="0" smtClean="0">
              <a:solidFill>
                <a:schemeClr val="tx1"/>
              </a:solidFill>
              <a:latin typeface="Estrangelo Edessa" panose="03080600000000000000" pitchFamily="66" charset="0"/>
              <a:cs typeface="Estrangelo Edessa" panose="03080600000000000000" pitchFamily="66" charset="0"/>
            </a:endParaRPr>
          </a:p>
          <a:p>
            <a:pPr marL="285750" lvl="0" indent="-285750">
              <a:buFont typeface="Arial" panose="020B0604020202020204" pitchFamily="34" charset="0"/>
              <a:buChar char="•"/>
            </a:pPr>
            <a:r>
              <a:rPr lang="en-AU" sz="1800" dirty="0" smtClean="0">
                <a:solidFill>
                  <a:schemeClr val="tx1"/>
                </a:solidFill>
                <a:latin typeface="Estrangelo Edessa" panose="03080600000000000000" pitchFamily="66" charset="0"/>
                <a:cs typeface="Estrangelo Edessa" panose="03080600000000000000" pitchFamily="66" charset="0"/>
              </a:rPr>
              <a:t>artificial </a:t>
            </a:r>
            <a:r>
              <a:rPr lang="en-AU" sz="1800" dirty="0">
                <a:solidFill>
                  <a:schemeClr val="tx1"/>
                </a:solidFill>
                <a:latin typeface="Estrangelo Edessa" panose="03080600000000000000" pitchFamily="66" charset="0"/>
                <a:cs typeface="Estrangelo Edessa" panose="03080600000000000000" pitchFamily="66" charset="0"/>
              </a:rPr>
              <a:t>intelligence, </a:t>
            </a:r>
            <a:endParaRPr lang="en-AU" sz="1800" dirty="0" smtClean="0">
              <a:solidFill>
                <a:schemeClr val="tx1"/>
              </a:solidFill>
              <a:latin typeface="Estrangelo Edessa" panose="03080600000000000000" pitchFamily="66" charset="0"/>
              <a:cs typeface="Estrangelo Edessa" panose="03080600000000000000" pitchFamily="66" charset="0"/>
            </a:endParaRPr>
          </a:p>
          <a:p>
            <a:pPr marL="285750" lvl="0" indent="-285750">
              <a:buFont typeface="Arial" panose="020B0604020202020204" pitchFamily="34" charset="0"/>
              <a:buChar char="•"/>
            </a:pPr>
            <a:r>
              <a:rPr lang="en-AU" sz="1800" dirty="0" smtClean="0">
                <a:solidFill>
                  <a:schemeClr val="tx1"/>
                </a:solidFill>
                <a:latin typeface="Estrangelo Edessa" panose="03080600000000000000" pitchFamily="66" charset="0"/>
                <a:cs typeface="Estrangelo Edessa" panose="03080600000000000000" pitchFamily="66" charset="0"/>
              </a:rPr>
              <a:t>symbolic </a:t>
            </a:r>
            <a:r>
              <a:rPr lang="en-AU" sz="1800" dirty="0">
                <a:solidFill>
                  <a:schemeClr val="tx1"/>
                </a:solidFill>
                <a:latin typeface="Estrangelo Edessa" panose="03080600000000000000" pitchFamily="66" charset="0"/>
                <a:cs typeface="Estrangelo Edessa" panose="03080600000000000000" pitchFamily="66" charset="0"/>
              </a:rPr>
              <a:t>reasoning and logic, </a:t>
            </a:r>
            <a:endParaRPr lang="en-AU" sz="1800" dirty="0" smtClean="0">
              <a:solidFill>
                <a:schemeClr val="tx1"/>
              </a:solidFill>
              <a:latin typeface="Estrangelo Edessa" panose="03080600000000000000" pitchFamily="66" charset="0"/>
              <a:cs typeface="Estrangelo Edessa" panose="03080600000000000000" pitchFamily="66" charset="0"/>
            </a:endParaRPr>
          </a:p>
          <a:p>
            <a:pPr marL="285750" lvl="0" indent="-285750">
              <a:buFont typeface="Arial" panose="020B0604020202020204" pitchFamily="34" charset="0"/>
              <a:buChar char="•"/>
            </a:pPr>
            <a:r>
              <a:rPr lang="en-AU" sz="1800" dirty="0" smtClean="0">
                <a:solidFill>
                  <a:schemeClr val="tx1"/>
                </a:solidFill>
                <a:latin typeface="Estrangelo Edessa" panose="03080600000000000000" pitchFamily="66" charset="0"/>
                <a:cs typeface="Estrangelo Edessa" panose="03080600000000000000" pitchFamily="66" charset="0"/>
              </a:rPr>
              <a:t>theory </a:t>
            </a:r>
            <a:r>
              <a:rPr lang="en-AU" sz="1800" dirty="0">
                <a:solidFill>
                  <a:schemeClr val="tx1"/>
                </a:solidFill>
                <a:latin typeface="Estrangelo Edessa" panose="03080600000000000000" pitchFamily="66" charset="0"/>
                <a:cs typeface="Estrangelo Edessa" panose="03080600000000000000" pitchFamily="66" charset="0"/>
              </a:rPr>
              <a:t>of mind, </a:t>
            </a:r>
            <a:endParaRPr lang="en-AU" sz="1800" dirty="0" smtClean="0">
              <a:solidFill>
                <a:schemeClr val="tx1"/>
              </a:solidFill>
              <a:latin typeface="Estrangelo Edessa" panose="03080600000000000000" pitchFamily="66" charset="0"/>
              <a:cs typeface="Estrangelo Edessa" panose="03080600000000000000" pitchFamily="66" charset="0"/>
            </a:endParaRPr>
          </a:p>
          <a:p>
            <a:pPr marL="285750" lvl="0" indent="-285750">
              <a:buFont typeface="Arial" panose="020B0604020202020204" pitchFamily="34" charset="0"/>
              <a:buChar char="•"/>
            </a:pPr>
            <a:r>
              <a:rPr lang="en-AU" sz="1800" dirty="0" smtClean="0">
                <a:solidFill>
                  <a:schemeClr val="tx1"/>
                </a:solidFill>
                <a:latin typeface="Estrangelo Edessa" panose="03080600000000000000" pitchFamily="66" charset="0"/>
                <a:cs typeface="Estrangelo Edessa" panose="03080600000000000000" pitchFamily="66" charset="0"/>
              </a:rPr>
              <a:t>planning</a:t>
            </a:r>
            <a:r>
              <a:rPr lang="en-AU" sz="1800" dirty="0">
                <a:solidFill>
                  <a:schemeClr val="tx1"/>
                </a:solidFill>
                <a:latin typeface="Estrangelo Edessa" panose="03080600000000000000" pitchFamily="66" charset="0"/>
                <a:cs typeface="Estrangelo Edessa" panose="03080600000000000000" pitchFamily="66" charset="0"/>
              </a:rPr>
              <a:t>, </a:t>
            </a:r>
            <a:endParaRPr lang="en-AU" sz="1800" dirty="0" smtClean="0">
              <a:solidFill>
                <a:schemeClr val="tx1"/>
              </a:solidFill>
              <a:latin typeface="Estrangelo Edessa" panose="03080600000000000000" pitchFamily="66" charset="0"/>
              <a:cs typeface="Estrangelo Edessa" panose="03080600000000000000" pitchFamily="66" charset="0"/>
            </a:endParaRPr>
          </a:p>
          <a:p>
            <a:pPr marL="285750" lvl="0" indent="-285750">
              <a:buFont typeface="Arial" panose="020B0604020202020204" pitchFamily="34" charset="0"/>
              <a:buChar char="•"/>
            </a:pPr>
            <a:r>
              <a:rPr lang="en-AU" sz="1800" dirty="0" smtClean="0">
                <a:solidFill>
                  <a:schemeClr val="tx1"/>
                </a:solidFill>
                <a:latin typeface="Estrangelo Edessa" panose="03080600000000000000" pitchFamily="66" charset="0"/>
                <a:cs typeface="Estrangelo Edessa" panose="03080600000000000000" pitchFamily="66" charset="0"/>
              </a:rPr>
              <a:t>decision making, </a:t>
            </a:r>
            <a:endParaRPr lang="en-AU" sz="1800" dirty="0">
              <a:solidFill>
                <a:schemeClr val="tx1"/>
              </a:solidFill>
              <a:latin typeface="Estrangelo Edessa" panose="03080600000000000000" pitchFamily="66" charset="0"/>
              <a:cs typeface="Estrangelo Edessa" panose="03080600000000000000" pitchFamily="66" charset="0"/>
            </a:endParaRPr>
          </a:p>
          <a:p>
            <a:pPr marL="285750" lvl="0" indent="-285750">
              <a:buFont typeface="Arial" panose="020B0604020202020204" pitchFamily="34" charset="0"/>
              <a:buChar char="•"/>
            </a:pPr>
            <a:r>
              <a:rPr lang="en-AU" sz="1800" dirty="0" smtClean="0">
                <a:solidFill>
                  <a:schemeClr val="tx1"/>
                </a:solidFill>
                <a:latin typeface="Estrangelo Edessa" panose="03080600000000000000" pitchFamily="66" charset="0"/>
                <a:cs typeface="Estrangelo Edessa" panose="03080600000000000000" pitchFamily="66" charset="0"/>
              </a:rPr>
              <a:t>social </a:t>
            </a:r>
            <a:r>
              <a:rPr lang="en-AU" sz="1800" dirty="0">
                <a:solidFill>
                  <a:schemeClr val="tx1"/>
                </a:solidFill>
                <a:latin typeface="Estrangelo Edessa" panose="03080600000000000000" pitchFamily="66" charset="0"/>
                <a:cs typeface="Estrangelo Edessa" panose="03080600000000000000" pitchFamily="66" charset="0"/>
              </a:rPr>
              <a:t>agents.</a:t>
            </a:r>
          </a:p>
        </p:txBody>
      </p:sp>
      <p:sp>
        <p:nvSpPr>
          <p:cNvPr id="12" name="Rounded Rectangle 11"/>
          <p:cNvSpPr/>
          <p:nvPr/>
        </p:nvSpPr>
        <p:spPr>
          <a:xfrm>
            <a:off x="5943601" y="2238648"/>
            <a:ext cx="3080656" cy="3277321"/>
          </a:xfrm>
          <a:prstGeom prst="round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AU" sz="2000" b="1" dirty="0">
                <a:solidFill>
                  <a:schemeClr val="tx1"/>
                </a:solidFill>
                <a:latin typeface="Estrangelo Edessa" panose="03080600000000000000" pitchFamily="66" charset="0"/>
                <a:cs typeface="Estrangelo Edessa" panose="03080600000000000000" pitchFamily="66" charset="0"/>
              </a:rPr>
              <a:t>Human-Autonomy Integration</a:t>
            </a:r>
            <a:r>
              <a:rPr lang="en-AU" sz="2000" dirty="0">
                <a:solidFill>
                  <a:schemeClr val="tx1"/>
                </a:solidFill>
                <a:latin typeface="Estrangelo Edessa" panose="03080600000000000000" pitchFamily="66" charset="0"/>
                <a:cs typeface="Estrangelo Edessa" panose="03080600000000000000" pitchFamily="66" charset="0"/>
              </a:rPr>
              <a:t> </a:t>
            </a:r>
            <a:endParaRPr lang="en-AU" sz="2000" dirty="0" smtClean="0">
              <a:solidFill>
                <a:schemeClr val="tx1"/>
              </a:solidFill>
              <a:latin typeface="Estrangelo Edessa" panose="03080600000000000000" pitchFamily="66" charset="0"/>
              <a:cs typeface="Estrangelo Edessa" panose="03080600000000000000" pitchFamily="66" charset="0"/>
            </a:endParaRPr>
          </a:p>
          <a:p>
            <a:pPr marL="285750" lvl="0" indent="-285750">
              <a:buFont typeface="Arial" panose="020B0604020202020204" pitchFamily="34" charset="0"/>
              <a:buChar char="•"/>
            </a:pPr>
            <a:r>
              <a:rPr lang="en-AU" sz="1800" dirty="0" smtClean="0">
                <a:solidFill>
                  <a:schemeClr val="tx1"/>
                </a:solidFill>
                <a:latin typeface="Estrangelo Edessa" panose="03080600000000000000" pitchFamily="66" charset="0"/>
                <a:cs typeface="Estrangelo Edessa" panose="03080600000000000000" pitchFamily="66" charset="0"/>
              </a:rPr>
              <a:t>human-machine </a:t>
            </a:r>
            <a:r>
              <a:rPr lang="en-AU" sz="1800" dirty="0">
                <a:solidFill>
                  <a:schemeClr val="tx1"/>
                </a:solidFill>
                <a:latin typeface="Estrangelo Edessa" panose="03080600000000000000" pitchFamily="66" charset="0"/>
                <a:cs typeface="Estrangelo Edessa" panose="03080600000000000000" pitchFamily="66" charset="0"/>
              </a:rPr>
              <a:t>models, </a:t>
            </a:r>
            <a:endParaRPr lang="en-AU" sz="1800" dirty="0" smtClean="0">
              <a:solidFill>
                <a:schemeClr val="tx1"/>
              </a:solidFill>
              <a:latin typeface="Estrangelo Edessa" panose="03080600000000000000" pitchFamily="66" charset="0"/>
              <a:cs typeface="Estrangelo Edessa" panose="03080600000000000000" pitchFamily="66" charset="0"/>
            </a:endParaRPr>
          </a:p>
          <a:p>
            <a:pPr marL="285750" lvl="0" indent="-285750">
              <a:buFont typeface="Arial" panose="020B0604020202020204" pitchFamily="34" charset="0"/>
              <a:buChar char="•"/>
            </a:pPr>
            <a:r>
              <a:rPr lang="en-AU" sz="1800" dirty="0" smtClean="0">
                <a:solidFill>
                  <a:schemeClr val="tx1"/>
                </a:solidFill>
                <a:latin typeface="Estrangelo Edessa" panose="03080600000000000000" pitchFamily="66" charset="0"/>
                <a:cs typeface="Estrangelo Edessa" panose="03080600000000000000" pitchFamily="66" charset="0"/>
              </a:rPr>
              <a:t>behavioural </a:t>
            </a:r>
            <a:r>
              <a:rPr lang="en-AU" sz="1800" dirty="0">
                <a:solidFill>
                  <a:schemeClr val="tx1"/>
                </a:solidFill>
                <a:latin typeface="Estrangelo Edessa" panose="03080600000000000000" pitchFamily="66" charset="0"/>
                <a:cs typeface="Estrangelo Edessa" panose="03080600000000000000" pitchFamily="66" charset="0"/>
              </a:rPr>
              <a:t>and social models, </a:t>
            </a:r>
            <a:endParaRPr lang="en-AU" sz="1800" dirty="0" smtClean="0">
              <a:solidFill>
                <a:schemeClr val="tx1"/>
              </a:solidFill>
              <a:latin typeface="Estrangelo Edessa" panose="03080600000000000000" pitchFamily="66" charset="0"/>
              <a:cs typeface="Estrangelo Edessa" panose="03080600000000000000" pitchFamily="66" charset="0"/>
            </a:endParaRPr>
          </a:p>
          <a:p>
            <a:pPr marL="285750" lvl="0" indent="-285750">
              <a:buFont typeface="Arial" panose="020B0604020202020204" pitchFamily="34" charset="0"/>
              <a:buChar char="•"/>
            </a:pPr>
            <a:r>
              <a:rPr lang="en-AU" sz="1800" dirty="0" smtClean="0">
                <a:solidFill>
                  <a:schemeClr val="tx1"/>
                </a:solidFill>
                <a:latin typeface="Estrangelo Edessa" panose="03080600000000000000" pitchFamily="66" charset="0"/>
                <a:cs typeface="Estrangelo Edessa" panose="03080600000000000000" pitchFamily="66" charset="0"/>
              </a:rPr>
              <a:t>psychometrics</a:t>
            </a:r>
            <a:r>
              <a:rPr lang="en-AU" sz="1800" dirty="0">
                <a:solidFill>
                  <a:schemeClr val="tx1"/>
                </a:solidFill>
                <a:latin typeface="Estrangelo Edessa" panose="03080600000000000000" pitchFamily="66" charset="0"/>
                <a:cs typeface="Estrangelo Edessa" panose="03080600000000000000" pitchFamily="66" charset="0"/>
              </a:rPr>
              <a:t>, </a:t>
            </a:r>
            <a:endParaRPr lang="en-AU" sz="1800" dirty="0" smtClean="0">
              <a:solidFill>
                <a:schemeClr val="tx1"/>
              </a:solidFill>
              <a:latin typeface="Estrangelo Edessa" panose="03080600000000000000" pitchFamily="66" charset="0"/>
              <a:cs typeface="Estrangelo Edessa" panose="03080600000000000000" pitchFamily="66" charset="0"/>
            </a:endParaRPr>
          </a:p>
          <a:p>
            <a:pPr marL="285750" lvl="0" indent="-285750">
              <a:buFont typeface="Arial" panose="020B0604020202020204" pitchFamily="34" charset="0"/>
              <a:buChar char="•"/>
            </a:pPr>
            <a:r>
              <a:rPr lang="en-AU" sz="1800" dirty="0" smtClean="0">
                <a:solidFill>
                  <a:schemeClr val="tx1"/>
                </a:solidFill>
                <a:latin typeface="Estrangelo Edessa" panose="03080600000000000000" pitchFamily="66" charset="0"/>
                <a:cs typeface="Estrangelo Edessa" panose="03080600000000000000" pitchFamily="66" charset="0"/>
              </a:rPr>
              <a:t>shared </a:t>
            </a:r>
            <a:r>
              <a:rPr lang="en-AU" sz="1800" dirty="0">
                <a:solidFill>
                  <a:schemeClr val="tx1"/>
                </a:solidFill>
                <a:latin typeface="Estrangelo Edessa" panose="03080600000000000000" pitchFamily="66" charset="0"/>
                <a:cs typeface="Estrangelo Edessa" panose="03080600000000000000" pitchFamily="66" charset="0"/>
              </a:rPr>
              <a:t>decision making, </a:t>
            </a:r>
            <a:endParaRPr lang="en-AU" sz="1800" dirty="0" smtClean="0">
              <a:solidFill>
                <a:schemeClr val="tx1"/>
              </a:solidFill>
              <a:latin typeface="Estrangelo Edessa" panose="03080600000000000000" pitchFamily="66" charset="0"/>
              <a:cs typeface="Estrangelo Edessa" panose="03080600000000000000" pitchFamily="66" charset="0"/>
            </a:endParaRPr>
          </a:p>
          <a:p>
            <a:pPr marL="285750" lvl="0" indent="-285750">
              <a:buFont typeface="Arial" panose="020B0604020202020204" pitchFamily="34" charset="0"/>
              <a:buChar char="•"/>
            </a:pPr>
            <a:r>
              <a:rPr lang="en-AU" sz="1800" dirty="0" smtClean="0">
                <a:solidFill>
                  <a:schemeClr val="tx1"/>
                </a:solidFill>
                <a:latin typeface="Estrangelo Edessa" panose="03080600000000000000" pitchFamily="66" charset="0"/>
                <a:cs typeface="Estrangelo Edessa" panose="03080600000000000000" pitchFamily="66" charset="0"/>
              </a:rPr>
              <a:t>trust </a:t>
            </a:r>
            <a:r>
              <a:rPr lang="en-AU" sz="1800" dirty="0">
                <a:solidFill>
                  <a:schemeClr val="tx1"/>
                </a:solidFill>
                <a:latin typeface="Estrangelo Edessa" panose="03080600000000000000" pitchFamily="66" charset="0"/>
                <a:cs typeface="Estrangelo Edessa" panose="03080600000000000000" pitchFamily="66" charset="0"/>
              </a:rPr>
              <a:t>and uncertainty, </a:t>
            </a:r>
            <a:endParaRPr lang="en-AU" sz="1800" dirty="0" smtClean="0">
              <a:solidFill>
                <a:schemeClr val="tx1"/>
              </a:solidFill>
              <a:latin typeface="Estrangelo Edessa" panose="03080600000000000000" pitchFamily="66" charset="0"/>
              <a:cs typeface="Estrangelo Edessa" panose="03080600000000000000" pitchFamily="66" charset="0"/>
            </a:endParaRPr>
          </a:p>
          <a:p>
            <a:pPr marL="285750" lvl="0" indent="-285750">
              <a:buFont typeface="Arial" panose="020B0604020202020204" pitchFamily="34" charset="0"/>
              <a:buChar char="•"/>
            </a:pPr>
            <a:r>
              <a:rPr lang="en-AU" sz="1800" dirty="0" smtClean="0">
                <a:solidFill>
                  <a:schemeClr val="tx1"/>
                </a:solidFill>
                <a:latin typeface="Estrangelo Edessa" panose="03080600000000000000" pitchFamily="66" charset="0"/>
                <a:cs typeface="Estrangelo Edessa" panose="03080600000000000000" pitchFamily="66" charset="0"/>
              </a:rPr>
              <a:t>communications </a:t>
            </a:r>
            <a:r>
              <a:rPr lang="en-AU" sz="1800" dirty="0">
                <a:solidFill>
                  <a:schemeClr val="tx1"/>
                </a:solidFill>
                <a:latin typeface="Estrangelo Edessa" panose="03080600000000000000" pitchFamily="66" charset="0"/>
                <a:cs typeface="Estrangelo Edessa" panose="03080600000000000000" pitchFamily="66" charset="0"/>
              </a:rPr>
              <a:t>and narrative</a:t>
            </a:r>
            <a:r>
              <a:rPr lang="en-AU" sz="1800" dirty="0" smtClean="0">
                <a:solidFill>
                  <a:schemeClr val="tx1"/>
                </a:solidFill>
                <a:latin typeface="Estrangelo Edessa" panose="03080600000000000000" pitchFamily="66" charset="0"/>
                <a:cs typeface="Estrangelo Edessa" panose="03080600000000000000" pitchFamily="66" charset="0"/>
              </a:rPr>
              <a:t>. </a:t>
            </a:r>
            <a:endParaRPr lang="en-AU" sz="1800" dirty="0">
              <a:solidFill>
                <a:schemeClr val="tx1"/>
              </a:solidFill>
              <a:latin typeface="Estrangelo Edessa" panose="03080600000000000000" pitchFamily="66" charset="0"/>
              <a:cs typeface="Estrangelo Edessa" panose="03080600000000000000" pitchFamily="66" charset="0"/>
            </a:endParaRPr>
          </a:p>
        </p:txBody>
      </p:sp>
    </p:spTree>
    <p:extLst>
      <p:ext uri="{BB962C8B-B14F-4D97-AF65-F5344CB8AC3E}">
        <p14:creationId xmlns:p14="http://schemas.microsoft.com/office/powerpoint/2010/main" val="32104065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8171" y="107608"/>
            <a:ext cx="5769429" cy="632621"/>
          </a:xfrm>
          <a:solidFill>
            <a:schemeClr val="bg1"/>
          </a:solidFill>
        </p:spPr>
        <p:txBody>
          <a:bodyPr/>
          <a:lstStyle/>
          <a:p>
            <a:pPr algn="ctr"/>
            <a:r>
              <a:rPr lang="en-AU" dirty="0" smtClean="0"/>
              <a:t>Functional Technology Program</a:t>
            </a:r>
            <a:endParaRPr lang="en-AU" dirty="0"/>
          </a:p>
        </p:txBody>
      </p:sp>
      <p:sp>
        <p:nvSpPr>
          <p:cNvPr id="5" name="Rounded Rectangle 4"/>
          <p:cNvSpPr/>
          <p:nvPr/>
        </p:nvSpPr>
        <p:spPr>
          <a:xfrm>
            <a:off x="112566" y="2234569"/>
            <a:ext cx="2750377" cy="3454582"/>
          </a:xfrm>
          <a:prstGeom prst="roundRect">
            <a:avLst/>
          </a:prstGeom>
          <a:solidFill>
            <a:srgbClr val="EFFFC1"/>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AU" sz="2000" b="1" dirty="0">
                <a:solidFill>
                  <a:schemeClr val="tx1"/>
                </a:solidFill>
                <a:latin typeface="Estrangelo Edessa" panose="03080600000000000000" pitchFamily="66" charset="0"/>
                <a:cs typeface="Estrangelo Edessa" panose="03080600000000000000" pitchFamily="66" charset="0"/>
              </a:rPr>
              <a:t>Perception and Sensing</a:t>
            </a:r>
            <a:r>
              <a:rPr lang="en-AU" sz="2000" dirty="0">
                <a:solidFill>
                  <a:schemeClr val="tx1"/>
                </a:solidFill>
                <a:latin typeface="Estrangelo Edessa" panose="03080600000000000000" pitchFamily="66" charset="0"/>
                <a:cs typeface="Estrangelo Edessa" panose="03080600000000000000" pitchFamily="66" charset="0"/>
              </a:rPr>
              <a:t> </a:t>
            </a:r>
            <a:endParaRPr lang="en-AU" sz="2000" dirty="0" smtClean="0">
              <a:solidFill>
                <a:schemeClr val="tx1"/>
              </a:solidFill>
              <a:latin typeface="Estrangelo Edessa" panose="03080600000000000000" pitchFamily="66" charset="0"/>
              <a:cs typeface="Estrangelo Edessa" panose="03080600000000000000" pitchFamily="66" charset="0"/>
            </a:endParaRPr>
          </a:p>
          <a:p>
            <a:pPr marL="271463" lvl="0" indent="-271463">
              <a:buFont typeface="Arial" panose="020B0604020202020204" pitchFamily="34" charset="0"/>
              <a:buChar char="•"/>
            </a:pPr>
            <a:r>
              <a:rPr lang="en-AU" sz="2000" dirty="0" smtClean="0">
                <a:solidFill>
                  <a:schemeClr val="tx1"/>
                </a:solidFill>
                <a:latin typeface="Estrangelo Edessa" panose="03080600000000000000" pitchFamily="66" charset="0"/>
                <a:cs typeface="Estrangelo Edessa" panose="03080600000000000000" pitchFamily="66" charset="0"/>
              </a:rPr>
              <a:t>resilient </a:t>
            </a:r>
            <a:r>
              <a:rPr lang="en-AU" sz="2000" dirty="0">
                <a:solidFill>
                  <a:schemeClr val="tx1"/>
                </a:solidFill>
                <a:latin typeface="Estrangelo Edessa" panose="03080600000000000000" pitchFamily="66" charset="0"/>
                <a:cs typeface="Estrangelo Edessa" panose="03080600000000000000" pitchFamily="66" charset="0"/>
              </a:rPr>
              <a:t>perception, </a:t>
            </a:r>
            <a:endParaRPr lang="en-AU" sz="2000" dirty="0" smtClean="0">
              <a:solidFill>
                <a:schemeClr val="tx1"/>
              </a:solidFill>
              <a:latin typeface="Estrangelo Edessa" panose="03080600000000000000" pitchFamily="66" charset="0"/>
              <a:cs typeface="Estrangelo Edessa" panose="03080600000000000000" pitchFamily="66" charset="0"/>
            </a:endParaRPr>
          </a:p>
          <a:p>
            <a:pPr marL="271463" lvl="0" indent="-271463">
              <a:buFont typeface="Arial" panose="020B0604020202020204" pitchFamily="34" charset="0"/>
              <a:buChar char="•"/>
            </a:pPr>
            <a:r>
              <a:rPr lang="en-AU" sz="2000" dirty="0">
                <a:solidFill>
                  <a:schemeClr val="tx1"/>
                </a:solidFill>
                <a:latin typeface="Estrangelo Edessa" panose="03080600000000000000" pitchFamily="66" charset="0"/>
                <a:cs typeface="Estrangelo Edessa" panose="03080600000000000000" pitchFamily="66" charset="0"/>
              </a:rPr>
              <a:t>s</a:t>
            </a:r>
            <a:r>
              <a:rPr lang="en-AU" sz="2000" dirty="0" smtClean="0">
                <a:solidFill>
                  <a:schemeClr val="tx1"/>
                </a:solidFill>
                <a:latin typeface="Estrangelo Edessa" panose="03080600000000000000" pitchFamily="66" charset="0"/>
                <a:cs typeface="Estrangelo Edessa" panose="03080600000000000000" pitchFamily="66" charset="0"/>
              </a:rPr>
              <a:t>cene, </a:t>
            </a:r>
            <a:r>
              <a:rPr lang="en-AU" sz="2000" dirty="0">
                <a:solidFill>
                  <a:schemeClr val="tx1"/>
                </a:solidFill>
                <a:latin typeface="Estrangelo Edessa" panose="03080600000000000000" pitchFamily="66" charset="0"/>
                <a:cs typeface="Estrangelo Edessa" panose="03080600000000000000" pitchFamily="66" charset="0"/>
              </a:rPr>
              <a:t>situation and self-understanding, </a:t>
            </a:r>
            <a:endParaRPr lang="en-AU" sz="2000" dirty="0" smtClean="0">
              <a:solidFill>
                <a:schemeClr val="tx1"/>
              </a:solidFill>
              <a:latin typeface="Estrangelo Edessa" panose="03080600000000000000" pitchFamily="66" charset="0"/>
              <a:cs typeface="Estrangelo Edessa" panose="03080600000000000000" pitchFamily="66" charset="0"/>
            </a:endParaRPr>
          </a:p>
          <a:p>
            <a:pPr marL="271463" lvl="0" indent="-271463">
              <a:buFont typeface="Arial" panose="020B0604020202020204" pitchFamily="34" charset="0"/>
              <a:buChar char="•"/>
            </a:pPr>
            <a:r>
              <a:rPr lang="en-AU" sz="2000" dirty="0" smtClean="0">
                <a:solidFill>
                  <a:schemeClr val="tx1"/>
                </a:solidFill>
                <a:latin typeface="Estrangelo Edessa" panose="03080600000000000000" pitchFamily="66" charset="0"/>
                <a:cs typeface="Estrangelo Edessa" panose="03080600000000000000" pitchFamily="66" charset="0"/>
              </a:rPr>
              <a:t>modular </a:t>
            </a:r>
            <a:r>
              <a:rPr lang="en-AU" sz="2000" dirty="0">
                <a:solidFill>
                  <a:schemeClr val="tx1"/>
                </a:solidFill>
                <a:latin typeface="Estrangelo Edessa" panose="03080600000000000000" pitchFamily="66" charset="0"/>
                <a:cs typeface="Estrangelo Edessa" panose="03080600000000000000" pitchFamily="66" charset="0"/>
              </a:rPr>
              <a:t>low-cost intelligent sensors, </a:t>
            </a:r>
            <a:endParaRPr lang="en-AU" sz="2000" dirty="0" smtClean="0">
              <a:solidFill>
                <a:schemeClr val="tx1"/>
              </a:solidFill>
              <a:latin typeface="Estrangelo Edessa" panose="03080600000000000000" pitchFamily="66" charset="0"/>
              <a:cs typeface="Estrangelo Edessa" panose="03080600000000000000" pitchFamily="66" charset="0"/>
            </a:endParaRPr>
          </a:p>
          <a:p>
            <a:pPr marL="271463" lvl="0" indent="-271463">
              <a:buFont typeface="Arial" panose="020B0604020202020204" pitchFamily="34" charset="0"/>
              <a:buChar char="•"/>
            </a:pPr>
            <a:r>
              <a:rPr lang="en-AU" sz="2000" dirty="0" smtClean="0">
                <a:solidFill>
                  <a:schemeClr val="tx1"/>
                </a:solidFill>
                <a:latin typeface="Estrangelo Edessa" panose="03080600000000000000" pitchFamily="66" charset="0"/>
                <a:cs typeface="Estrangelo Edessa" panose="03080600000000000000" pitchFamily="66" charset="0"/>
              </a:rPr>
              <a:t>bio-inspired </a:t>
            </a:r>
            <a:r>
              <a:rPr lang="en-AU" sz="2000" dirty="0">
                <a:solidFill>
                  <a:schemeClr val="tx1"/>
                </a:solidFill>
                <a:latin typeface="Estrangelo Edessa" panose="03080600000000000000" pitchFamily="66" charset="0"/>
                <a:cs typeface="Estrangelo Edessa" panose="03080600000000000000" pitchFamily="66" charset="0"/>
              </a:rPr>
              <a:t>sensing. </a:t>
            </a:r>
          </a:p>
        </p:txBody>
      </p:sp>
      <p:sp>
        <p:nvSpPr>
          <p:cNvPr id="6" name="Rounded Rectangle 5"/>
          <p:cNvSpPr/>
          <p:nvPr/>
        </p:nvSpPr>
        <p:spPr>
          <a:xfrm>
            <a:off x="2960914" y="2242726"/>
            <a:ext cx="3265715" cy="3450282"/>
          </a:xfrm>
          <a:prstGeom prst="roundRect">
            <a:avLst/>
          </a:prstGeom>
          <a:solidFill>
            <a:srgbClr val="DFFF85"/>
          </a:solidFill>
        </p:spPr>
        <p:style>
          <a:lnRef idx="1">
            <a:schemeClr val="accent1"/>
          </a:lnRef>
          <a:fillRef idx="3">
            <a:schemeClr val="accent1"/>
          </a:fillRef>
          <a:effectRef idx="2">
            <a:schemeClr val="accent1"/>
          </a:effectRef>
          <a:fontRef idx="minor">
            <a:schemeClr val="lt1"/>
          </a:fontRef>
        </p:style>
        <p:txBody>
          <a:bodyPr rtlCol="0" anchor="ctr"/>
          <a:lstStyle/>
          <a:p>
            <a:pPr lvl="0"/>
            <a:r>
              <a:rPr lang="en-AU" sz="2000" b="1" dirty="0">
                <a:solidFill>
                  <a:schemeClr val="tx1"/>
                </a:solidFill>
                <a:latin typeface="Estrangelo Edessa" panose="03080600000000000000" pitchFamily="66" charset="0"/>
                <a:cs typeface="Estrangelo Edessa" panose="03080600000000000000" pitchFamily="66" charset="0"/>
              </a:rPr>
              <a:t>Effectors and Platforms</a:t>
            </a:r>
            <a:r>
              <a:rPr lang="en-AU" sz="2000" dirty="0">
                <a:solidFill>
                  <a:schemeClr val="tx1"/>
                </a:solidFill>
                <a:latin typeface="Estrangelo Edessa" panose="03080600000000000000" pitchFamily="66" charset="0"/>
                <a:cs typeface="Estrangelo Edessa" panose="03080600000000000000" pitchFamily="66" charset="0"/>
              </a:rPr>
              <a:t> </a:t>
            </a:r>
            <a:endParaRPr lang="en-AU" sz="2000" dirty="0" smtClean="0">
              <a:solidFill>
                <a:schemeClr val="tx1"/>
              </a:solidFill>
              <a:latin typeface="Estrangelo Edessa" panose="03080600000000000000" pitchFamily="66" charset="0"/>
              <a:cs typeface="Estrangelo Edessa" panose="03080600000000000000" pitchFamily="66" charset="0"/>
            </a:endParaRPr>
          </a:p>
          <a:p>
            <a:pPr marL="271463" lvl="0" indent="-271463">
              <a:buFont typeface="Arial" panose="020B0604020202020204" pitchFamily="34" charset="0"/>
              <a:buChar char="•"/>
            </a:pPr>
            <a:r>
              <a:rPr lang="en-AU" sz="2000" dirty="0" smtClean="0">
                <a:solidFill>
                  <a:schemeClr val="tx1"/>
                </a:solidFill>
                <a:latin typeface="Estrangelo Edessa" panose="03080600000000000000" pitchFamily="66" charset="0"/>
                <a:cs typeface="Estrangelo Edessa" panose="03080600000000000000" pitchFamily="66" charset="0"/>
              </a:rPr>
              <a:t>self-managing </a:t>
            </a:r>
            <a:r>
              <a:rPr lang="en-AU" sz="2000" dirty="0">
                <a:solidFill>
                  <a:schemeClr val="tx1"/>
                </a:solidFill>
                <a:latin typeface="Estrangelo Edessa" panose="03080600000000000000" pitchFamily="66" charset="0"/>
                <a:cs typeface="Estrangelo Edessa" panose="03080600000000000000" pitchFamily="66" charset="0"/>
              </a:rPr>
              <a:t>platforms, </a:t>
            </a:r>
            <a:endParaRPr lang="en-AU" sz="2000" dirty="0" smtClean="0">
              <a:solidFill>
                <a:schemeClr val="tx1"/>
              </a:solidFill>
              <a:latin typeface="Estrangelo Edessa" panose="03080600000000000000" pitchFamily="66" charset="0"/>
              <a:cs typeface="Estrangelo Edessa" panose="03080600000000000000" pitchFamily="66" charset="0"/>
            </a:endParaRPr>
          </a:p>
          <a:p>
            <a:pPr marL="271463" lvl="0" indent="-271463">
              <a:buFont typeface="Arial" panose="020B0604020202020204" pitchFamily="34" charset="0"/>
              <a:buChar char="•"/>
            </a:pPr>
            <a:r>
              <a:rPr lang="en-AU" sz="2000" dirty="0" smtClean="0">
                <a:solidFill>
                  <a:schemeClr val="tx1"/>
                </a:solidFill>
                <a:latin typeface="Estrangelo Edessa" panose="03080600000000000000" pitchFamily="66" charset="0"/>
                <a:cs typeface="Estrangelo Edessa" panose="03080600000000000000" pitchFamily="66" charset="0"/>
              </a:rPr>
              <a:t>adaptable </a:t>
            </a:r>
            <a:r>
              <a:rPr lang="en-AU" sz="2000" dirty="0">
                <a:solidFill>
                  <a:schemeClr val="tx1"/>
                </a:solidFill>
                <a:latin typeface="Estrangelo Edessa" panose="03080600000000000000" pitchFamily="66" charset="0"/>
                <a:cs typeface="Estrangelo Edessa" panose="03080600000000000000" pitchFamily="66" charset="0"/>
              </a:rPr>
              <a:t>platforms and effectors, </a:t>
            </a:r>
            <a:endParaRPr lang="en-AU" sz="2000" dirty="0" smtClean="0">
              <a:solidFill>
                <a:schemeClr val="tx1"/>
              </a:solidFill>
              <a:latin typeface="Estrangelo Edessa" panose="03080600000000000000" pitchFamily="66" charset="0"/>
              <a:cs typeface="Estrangelo Edessa" panose="03080600000000000000" pitchFamily="66" charset="0"/>
            </a:endParaRPr>
          </a:p>
          <a:p>
            <a:pPr marL="271463" lvl="0" indent="-271463">
              <a:buFont typeface="Arial" panose="020B0604020202020204" pitchFamily="34" charset="0"/>
              <a:buChar char="•"/>
            </a:pPr>
            <a:r>
              <a:rPr lang="en-AU" sz="2000" dirty="0" smtClean="0">
                <a:solidFill>
                  <a:schemeClr val="tx1"/>
                </a:solidFill>
                <a:latin typeface="Estrangelo Edessa" panose="03080600000000000000" pitchFamily="66" charset="0"/>
                <a:cs typeface="Estrangelo Edessa" panose="03080600000000000000" pitchFamily="66" charset="0"/>
              </a:rPr>
              <a:t>bio-inspired </a:t>
            </a:r>
            <a:r>
              <a:rPr lang="en-AU" sz="2000" dirty="0">
                <a:solidFill>
                  <a:schemeClr val="tx1"/>
                </a:solidFill>
                <a:latin typeface="Estrangelo Edessa" panose="03080600000000000000" pitchFamily="66" charset="0"/>
                <a:cs typeface="Estrangelo Edessa" panose="03080600000000000000" pitchFamily="66" charset="0"/>
              </a:rPr>
              <a:t>platforms, </a:t>
            </a:r>
            <a:endParaRPr lang="en-AU" sz="2000" dirty="0" smtClean="0">
              <a:solidFill>
                <a:schemeClr val="tx1"/>
              </a:solidFill>
              <a:latin typeface="Estrangelo Edessa" panose="03080600000000000000" pitchFamily="66" charset="0"/>
              <a:cs typeface="Estrangelo Edessa" panose="03080600000000000000" pitchFamily="66" charset="0"/>
            </a:endParaRPr>
          </a:p>
          <a:p>
            <a:pPr marL="271463" lvl="0" indent="-271463">
              <a:buFont typeface="Arial" panose="020B0604020202020204" pitchFamily="34" charset="0"/>
              <a:buChar char="•"/>
            </a:pPr>
            <a:r>
              <a:rPr lang="en-AU" sz="2000" dirty="0" smtClean="0">
                <a:solidFill>
                  <a:schemeClr val="tx1"/>
                </a:solidFill>
                <a:latin typeface="Estrangelo Edessa" panose="03080600000000000000" pitchFamily="66" charset="0"/>
                <a:cs typeface="Estrangelo Edessa" panose="03080600000000000000" pitchFamily="66" charset="0"/>
              </a:rPr>
              <a:t>micro-systems</a:t>
            </a:r>
            <a:r>
              <a:rPr lang="en-AU" sz="2000" dirty="0">
                <a:solidFill>
                  <a:schemeClr val="tx1"/>
                </a:solidFill>
                <a:latin typeface="Estrangelo Edessa" panose="03080600000000000000" pitchFamily="66" charset="0"/>
                <a:cs typeface="Estrangelo Edessa" panose="03080600000000000000" pitchFamily="66" charset="0"/>
              </a:rPr>
              <a:t>, novel actuation, </a:t>
            </a:r>
            <a:endParaRPr lang="en-AU" sz="2000" dirty="0" smtClean="0">
              <a:solidFill>
                <a:schemeClr val="tx1"/>
              </a:solidFill>
              <a:latin typeface="Estrangelo Edessa" panose="03080600000000000000" pitchFamily="66" charset="0"/>
              <a:cs typeface="Estrangelo Edessa" panose="03080600000000000000" pitchFamily="66" charset="0"/>
            </a:endParaRPr>
          </a:p>
          <a:p>
            <a:pPr marL="271463" lvl="0" indent="-271463">
              <a:buFont typeface="Arial" panose="020B0604020202020204" pitchFamily="34" charset="0"/>
              <a:buChar char="•"/>
            </a:pPr>
            <a:r>
              <a:rPr lang="en-AU" sz="2000" dirty="0" smtClean="0">
                <a:solidFill>
                  <a:schemeClr val="tx1"/>
                </a:solidFill>
                <a:latin typeface="Estrangelo Edessa" panose="03080600000000000000" pitchFamily="66" charset="0"/>
                <a:cs typeface="Estrangelo Edessa" panose="03080600000000000000" pitchFamily="66" charset="0"/>
              </a:rPr>
              <a:t>low </a:t>
            </a:r>
            <a:r>
              <a:rPr lang="en-AU" sz="2000" dirty="0">
                <a:solidFill>
                  <a:schemeClr val="tx1"/>
                </a:solidFill>
                <a:latin typeface="Estrangelo Edessa" panose="03080600000000000000" pitchFamily="66" charset="0"/>
                <a:cs typeface="Estrangelo Edessa" panose="03080600000000000000" pitchFamily="66" charset="0"/>
              </a:rPr>
              <a:t>observability.</a:t>
            </a:r>
          </a:p>
        </p:txBody>
      </p:sp>
      <p:sp>
        <p:nvSpPr>
          <p:cNvPr id="7" name="Rounded Rectangle 6"/>
          <p:cNvSpPr/>
          <p:nvPr/>
        </p:nvSpPr>
        <p:spPr>
          <a:xfrm>
            <a:off x="6335485" y="2238648"/>
            <a:ext cx="2688771" cy="3454581"/>
          </a:xfrm>
          <a:prstGeom prst="roundRect">
            <a:avLst/>
          </a:prstGeom>
          <a:solidFill>
            <a:srgbClr val="BFFF09"/>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AU" sz="2000" b="1" dirty="0">
                <a:solidFill>
                  <a:schemeClr val="tx1"/>
                </a:solidFill>
                <a:latin typeface="Estrangelo Edessa" panose="03080600000000000000" pitchFamily="66" charset="0"/>
                <a:cs typeface="Estrangelo Edessa" panose="03080600000000000000" pitchFamily="66" charset="0"/>
              </a:rPr>
              <a:t>Intelligent </a:t>
            </a:r>
            <a:r>
              <a:rPr lang="en-AU" sz="2000" b="1" dirty="0" smtClean="0">
                <a:solidFill>
                  <a:schemeClr val="tx1"/>
                </a:solidFill>
                <a:latin typeface="Estrangelo Edessa" panose="03080600000000000000" pitchFamily="66" charset="0"/>
                <a:cs typeface="Estrangelo Edessa" panose="03080600000000000000" pitchFamily="66" charset="0"/>
              </a:rPr>
              <a:t>Systems</a:t>
            </a:r>
            <a:r>
              <a:rPr lang="en-AU" sz="2000" dirty="0" smtClean="0">
                <a:solidFill>
                  <a:schemeClr val="tx1"/>
                </a:solidFill>
                <a:latin typeface="Estrangelo Edessa" panose="03080600000000000000" pitchFamily="66" charset="0"/>
                <a:cs typeface="Estrangelo Edessa" panose="03080600000000000000" pitchFamily="66" charset="0"/>
              </a:rPr>
              <a:t> </a:t>
            </a:r>
          </a:p>
          <a:p>
            <a:pPr marL="271463" lvl="0" indent="-271463">
              <a:buFont typeface="Arial" panose="020B0604020202020204" pitchFamily="34" charset="0"/>
              <a:buChar char="•"/>
            </a:pPr>
            <a:r>
              <a:rPr lang="en-AU" sz="2000" dirty="0" smtClean="0">
                <a:solidFill>
                  <a:schemeClr val="tx1"/>
                </a:solidFill>
                <a:latin typeface="Estrangelo Edessa" panose="03080600000000000000" pitchFamily="66" charset="0"/>
                <a:cs typeface="Estrangelo Edessa" panose="03080600000000000000" pitchFamily="66" charset="0"/>
              </a:rPr>
              <a:t>multi-modal, multi-platform,  </a:t>
            </a:r>
            <a:r>
              <a:rPr lang="en-AU" sz="2000" dirty="0">
                <a:solidFill>
                  <a:schemeClr val="tx1"/>
                </a:solidFill>
                <a:latin typeface="Estrangelo Edessa" panose="03080600000000000000" pitchFamily="66" charset="0"/>
                <a:cs typeface="Estrangelo Edessa" panose="03080600000000000000" pitchFamily="66" charset="0"/>
              </a:rPr>
              <a:t>data fusion, </a:t>
            </a:r>
            <a:endParaRPr lang="en-AU" sz="2000" dirty="0" smtClean="0">
              <a:solidFill>
                <a:schemeClr val="tx1"/>
              </a:solidFill>
              <a:latin typeface="Estrangelo Edessa" panose="03080600000000000000" pitchFamily="66" charset="0"/>
              <a:cs typeface="Estrangelo Edessa" panose="03080600000000000000" pitchFamily="66" charset="0"/>
            </a:endParaRPr>
          </a:p>
          <a:p>
            <a:pPr marL="271463" lvl="0" indent="-271463">
              <a:buFont typeface="Arial" panose="020B0604020202020204" pitchFamily="34" charset="0"/>
              <a:buChar char="•"/>
            </a:pPr>
            <a:r>
              <a:rPr lang="en-AU" sz="2000" dirty="0" smtClean="0">
                <a:solidFill>
                  <a:schemeClr val="tx1"/>
                </a:solidFill>
                <a:latin typeface="Estrangelo Edessa" panose="03080600000000000000" pitchFamily="66" charset="0"/>
                <a:cs typeface="Estrangelo Edessa" panose="03080600000000000000" pitchFamily="66" charset="0"/>
              </a:rPr>
              <a:t>multi-platform, multi-role </a:t>
            </a:r>
            <a:r>
              <a:rPr lang="en-AU" sz="2000" dirty="0">
                <a:solidFill>
                  <a:schemeClr val="tx1"/>
                </a:solidFill>
                <a:latin typeface="Estrangelo Edessa" panose="03080600000000000000" pitchFamily="66" charset="0"/>
                <a:cs typeface="Estrangelo Edessa" panose="03080600000000000000" pitchFamily="66" charset="0"/>
              </a:rPr>
              <a:t>decision making, </a:t>
            </a:r>
            <a:endParaRPr lang="en-AU" sz="2000" dirty="0" smtClean="0">
              <a:solidFill>
                <a:schemeClr val="tx1"/>
              </a:solidFill>
              <a:latin typeface="Estrangelo Edessa" panose="03080600000000000000" pitchFamily="66" charset="0"/>
              <a:cs typeface="Estrangelo Edessa" panose="03080600000000000000" pitchFamily="66" charset="0"/>
            </a:endParaRPr>
          </a:p>
          <a:p>
            <a:pPr marL="271463" lvl="0" indent="-271463">
              <a:buFont typeface="Arial" panose="020B0604020202020204" pitchFamily="34" charset="0"/>
              <a:buChar char="•"/>
            </a:pPr>
            <a:r>
              <a:rPr lang="en-AU" sz="2000" dirty="0" smtClean="0">
                <a:solidFill>
                  <a:schemeClr val="tx1"/>
                </a:solidFill>
                <a:latin typeface="Estrangelo Edessa" panose="03080600000000000000" pitchFamily="66" charset="0"/>
                <a:cs typeface="Estrangelo Edessa" panose="03080600000000000000" pitchFamily="66" charset="0"/>
              </a:rPr>
              <a:t>human-system </a:t>
            </a:r>
            <a:r>
              <a:rPr lang="en-AU" sz="2000" dirty="0">
                <a:solidFill>
                  <a:schemeClr val="tx1"/>
                </a:solidFill>
                <a:latin typeface="Estrangelo Edessa" panose="03080600000000000000" pitchFamily="66" charset="0"/>
                <a:cs typeface="Estrangelo Edessa" panose="03080600000000000000" pitchFamily="66" charset="0"/>
              </a:rPr>
              <a:t>integration.</a:t>
            </a:r>
          </a:p>
        </p:txBody>
      </p:sp>
      <p:sp>
        <p:nvSpPr>
          <p:cNvPr id="11" name="TextBox 10"/>
          <p:cNvSpPr txBox="1"/>
          <p:nvPr/>
        </p:nvSpPr>
        <p:spPr>
          <a:xfrm>
            <a:off x="425201" y="1054211"/>
            <a:ext cx="8462321" cy="830997"/>
          </a:xfrm>
          <a:prstGeom prst="rect">
            <a:avLst/>
          </a:prstGeom>
          <a:noFill/>
        </p:spPr>
        <p:txBody>
          <a:bodyPr wrap="square" rtlCol="0">
            <a:spAutoFit/>
          </a:bodyPr>
          <a:lstStyle/>
          <a:p>
            <a:r>
              <a:rPr lang="en-AU" dirty="0"/>
              <a:t>P</a:t>
            </a:r>
            <a:r>
              <a:rPr lang="en-AU" dirty="0" smtClean="0"/>
              <a:t>ull </a:t>
            </a:r>
            <a:r>
              <a:rPr lang="en-AU" dirty="0"/>
              <a:t>through and integrate outcomes from the fundamental research into three </a:t>
            </a:r>
            <a:r>
              <a:rPr lang="en-AU" dirty="0" smtClean="0"/>
              <a:t>areas: </a:t>
            </a:r>
            <a:endParaRPr lang="en-AU" dirty="0"/>
          </a:p>
        </p:txBody>
      </p:sp>
    </p:spTree>
    <p:extLst>
      <p:ext uri="{BB962C8B-B14F-4D97-AF65-F5344CB8AC3E}">
        <p14:creationId xmlns:p14="http://schemas.microsoft.com/office/powerpoint/2010/main" val="32501605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67544" y="936172"/>
            <a:ext cx="8229600" cy="5502728"/>
          </a:xfrm>
          <a:prstGeom prst="rect">
            <a:avLst/>
          </a:prstGeom>
          <a:solidFill>
            <a:schemeClr val="bg1"/>
          </a:solidFill>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2400" b="1" dirty="0"/>
              <a:t>Showcase integrated capabilities </a:t>
            </a:r>
            <a:r>
              <a:rPr lang="en-AU" sz="2400" dirty="0"/>
              <a:t>against Defence requirements</a:t>
            </a:r>
          </a:p>
          <a:p>
            <a:r>
              <a:rPr lang="en-AU" sz="2400" dirty="0"/>
              <a:t>Demonstrate to Defence </a:t>
            </a:r>
            <a:r>
              <a:rPr lang="en-AU" sz="2400" b="1" dirty="0"/>
              <a:t>new ways to acquire </a:t>
            </a:r>
            <a:r>
              <a:rPr lang="en-AU" sz="2400" dirty="0"/>
              <a:t>autonomous systems capabilities</a:t>
            </a:r>
            <a:endParaRPr lang="en-AU" sz="2000" dirty="0"/>
          </a:p>
          <a:p>
            <a:pPr lvl="1"/>
            <a:r>
              <a:rPr lang="en-AU" sz="1800" dirty="0"/>
              <a:t>Capability lifetimes </a:t>
            </a:r>
            <a:r>
              <a:rPr lang="en-AU" sz="1800" i="1" dirty="0"/>
              <a:t>radically</a:t>
            </a:r>
            <a:r>
              <a:rPr lang="en-AU" sz="1800" dirty="0"/>
              <a:t> more fleeting</a:t>
            </a:r>
          </a:p>
          <a:p>
            <a:pPr lvl="1"/>
            <a:r>
              <a:rPr lang="en-AU" sz="1800" dirty="0" smtClean="0"/>
              <a:t>Autonomous systems potential for </a:t>
            </a:r>
            <a:r>
              <a:rPr lang="en-AU" sz="1800" i="1" dirty="0" smtClean="0"/>
              <a:t>radically</a:t>
            </a:r>
            <a:r>
              <a:rPr lang="en-AU" sz="1800" dirty="0" smtClean="0"/>
              <a:t> lower cost and larger scale </a:t>
            </a:r>
          </a:p>
          <a:p>
            <a:pPr lvl="1"/>
            <a:r>
              <a:rPr lang="en-AU" sz="1800" dirty="0" smtClean="0"/>
              <a:t>Agile method philosophy supported by continuous integration environment</a:t>
            </a:r>
          </a:p>
          <a:p>
            <a:pPr lvl="1"/>
            <a:r>
              <a:rPr lang="en-AU" sz="1800" dirty="0" smtClean="0"/>
              <a:t>Rapid system re-certification</a:t>
            </a:r>
          </a:p>
          <a:p>
            <a:r>
              <a:rPr lang="en-AU" sz="2400" dirty="0" smtClean="0"/>
              <a:t>Show Defence how fast these technologies may be adapted for </a:t>
            </a:r>
            <a:r>
              <a:rPr lang="en-AU" sz="2400" b="1" i="1" dirty="0"/>
              <a:t>deployable</a:t>
            </a:r>
            <a:r>
              <a:rPr lang="en-AU" sz="2400" dirty="0"/>
              <a:t> autonomous </a:t>
            </a:r>
            <a:r>
              <a:rPr lang="en-AU" sz="2400" dirty="0" smtClean="0"/>
              <a:t>systems to create competitive advantage</a:t>
            </a:r>
            <a:endParaRPr lang="en-AU" sz="2400" dirty="0"/>
          </a:p>
        </p:txBody>
      </p:sp>
      <p:sp>
        <p:nvSpPr>
          <p:cNvPr id="5" name="Title 1"/>
          <p:cNvSpPr txBox="1">
            <a:spLocks/>
          </p:cNvSpPr>
          <p:nvPr/>
        </p:nvSpPr>
        <p:spPr>
          <a:xfrm>
            <a:off x="1316630" y="57775"/>
            <a:ext cx="6531428" cy="589012"/>
          </a:xfrm>
          <a:prstGeom prst="rect">
            <a:avLst/>
          </a:prstGeom>
          <a:solidFill>
            <a:schemeClr val="bg1"/>
          </a:solidFill>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defRPr>
            </a:lvl9pPr>
          </a:lstStyle>
          <a:p>
            <a:r>
              <a:rPr lang="en-AU" sz="3200" b="1" dirty="0" smtClean="0">
                <a:solidFill>
                  <a:schemeClr val="accent1"/>
                </a:solidFill>
              </a:rPr>
              <a:t>Capability Demonstrator Program</a:t>
            </a:r>
            <a:endParaRPr lang="en-AU" sz="3200" b="1" dirty="0">
              <a:solidFill>
                <a:schemeClr val="accent1"/>
              </a:solidFill>
            </a:endParaRPr>
          </a:p>
        </p:txBody>
      </p:sp>
    </p:spTree>
    <p:extLst>
      <p:ext uri="{BB962C8B-B14F-4D97-AF65-F5344CB8AC3E}">
        <p14:creationId xmlns:p14="http://schemas.microsoft.com/office/powerpoint/2010/main" val="20378973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4884" y="97971"/>
            <a:ext cx="3479877" cy="631372"/>
          </a:xfrm>
          <a:solidFill>
            <a:schemeClr val="bg1"/>
          </a:solidFill>
        </p:spPr>
        <p:txBody>
          <a:bodyPr/>
          <a:lstStyle/>
          <a:p>
            <a:pPr algn="ctr"/>
            <a:r>
              <a:rPr lang="en-AU" dirty="0" smtClean="0">
                <a:solidFill>
                  <a:schemeClr val="accent1"/>
                </a:solidFill>
              </a:rPr>
              <a:t>Research Strategy	</a:t>
            </a:r>
            <a:endParaRPr lang="en-AU" dirty="0">
              <a:solidFill>
                <a:schemeClr val="accent1"/>
              </a:solidFill>
            </a:endParaRPr>
          </a:p>
        </p:txBody>
      </p:sp>
      <p:grpSp>
        <p:nvGrpSpPr>
          <p:cNvPr id="36" name="Group 35"/>
          <p:cNvGrpSpPr/>
          <p:nvPr/>
        </p:nvGrpSpPr>
        <p:grpSpPr>
          <a:xfrm>
            <a:off x="250370" y="1058664"/>
            <a:ext cx="8677055" cy="4895821"/>
            <a:chOff x="1510911" y="1422400"/>
            <a:chExt cx="9633450" cy="5012258"/>
          </a:xfrm>
        </p:grpSpPr>
        <p:grpSp>
          <p:nvGrpSpPr>
            <p:cNvPr id="37" name="Group 36"/>
            <p:cNvGrpSpPr/>
            <p:nvPr/>
          </p:nvGrpSpPr>
          <p:grpSpPr>
            <a:xfrm>
              <a:off x="1527845" y="2141401"/>
              <a:ext cx="1461554" cy="2678293"/>
              <a:chOff x="2408378" y="2141401"/>
              <a:chExt cx="1461554" cy="2678293"/>
            </a:xfrm>
          </p:grpSpPr>
          <p:sp>
            <p:nvSpPr>
              <p:cNvPr id="65" name="TextBox 64"/>
              <p:cNvSpPr txBox="1"/>
              <p:nvPr/>
            </p:nvSpPr>
            <p:spPr>
              <a:xfrm>
                <a:off x="2408378" y="2141401"/>
                <a:ext cx="1461554" cy="603564"/>
              </a:xfrm>
              <a:prstGeom prst="rect">
                <a:avLst/>
              </a:prstGeom>
              <a:noFill/>
              <a:ln w="38100">
                <a:solidFill>
                  <a:srgbClr val="FF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smtClean="0">
                    <a:ln>
                      <a:noFill/>
                    </a:ln>
                    <a:solidFill>
                      <a:prstClr val="black"/>
                    </a:solidFill>
                    <a:effectLst/>
                    <a:uLnTx/>
                    <a:uFillTx/>
                    <a:latin typeface="Calibri" panose="020F0502020204030204"/>
                    <a:ea typeface="+mn-ea"/>
                    <a:cs typeface="+mn-cs"/>
                  </a:rPr>
                  <a:t>Machine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panose="020F0502020204030204"/>
                    <a:ea typeface="+mn-ea"/>
                    <a:cs typeface="+mn-cs"/>
                  </a:rPr>
                  <a:t>Cognition</a:t>
                </a:r>
              </a:p>
            </p:txBody>
          </p:sp>
          <p:sp>
            <p:nvSpPr>
              <p:cNvPr id="66" name="TextBox 65"/>
              <p:cNvSpPr txBox="1"/>
              <p:nvPr/>
            </p:nvSpPr>
            <p:spPr>
              <a:xfrm>
                <a:off x="2408378" y="3178765"/>
                <a:ext cx="1461554" cy="603564"/>
              </a:xfrm>
              <a:prstGeom prst="rect">
                <a:avLst/>
              </a:prstGeom>
              <a:noFill/>
              <a:ln w="38100">
                <a:solidFill>
                  <a:srgbClr val="FF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panose="020F0502020204030204"/>
                    <a:ea typeface="+mn-ea"/>
                    <a:cs typeface="+mn-cs"/>
                  </a:rPr>
                  <a:t>Persistent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panose="020F0502020204030204"/>
                    <a:ea typeface="+mn-ea"/>
                    <a:cs typeface="+mn-cs"/>
                  </a:rPr>
                  <a:t>Autonomy</a:t>
                </a:r>
              </a:p>
            </p:txBody>
          </p:sp>
          <p:sp>
            <p:nvSpPr>
              <p:cNvPr id="67" name="TextBox 66"/>
              <p:cNvSpPr txBox="1"/>
              <p:nvPr/>
            </p:nvSpPr>
            <p:spPr>
              <a:xfrm>
                <a:off x="2408378" y="4216130"/>
                <a:ext cx="1461554" cy="603564"/>
              </a:xfrm>
              <a:prstGeom prst="rect">
                <a:avLst/>
              </a:prstGeom>
              <a:noFill/>
              <a:ln w="38100">
                <a:solidFill>
                  <a:srgbClr val="FF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panose="020F0502020204030204"/>
                    <a:ea typeface="+mn-ea"/>
                    <a:cs typeface="+mn-cs"/>
                  </a:rPr>
                  <a:t>Human-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panose="020F0502020204030204"/>
                    <a:ea typeface="+mn-ea"/>
                    <a:cs typeface="+mn-cs"/>
                  </a:rPr>
                  <a:t>Autonomy</a:t>
                </a:r>
              </a:p>
            </p:txBody>
          </p:sp>
        </p:grpSp>
        <p:grpSp>
          <p:nvGrpSpPr>
            <p:cNvPr id="38" name="Group 37"/>
            <p:cNvGrpSpPr/>
            <p:nvPr/>
          </p:nvGrpSpPr>
          <p:grpSpPr>
            <a:xfrm>
              <a:off x="4142416" y="2141401"/>
              <a:ext cx="1461554" cy="2678293"/>
              <a:chOff x="5022949" y="2141401"/>
              <a:chExt cx="1461554" cy="2678293"/>
            </a:xfrm>
          </p:grpSpPr>
          <p:sp>
            <p:nvSpPr>
              <p:cNvPr id="62" name="TextBox 61"/>
              <p:cNvSpPr txBox="1"/>
              <p:nvPr/>
            </p:nvSpPr>
            <p:spPr>
              <a:xfrm>
                <a:off x="5034934" y="2141401"/>
                <a:ext cx="1437584" cy="603564"/>
              </a:xfrm>
              <a:prstGeom prst="rect">
                <a:avLst/>
              </a:prstGeom>
              <a:noFill/>
              <a:ln w="38100">
                <a:solidFill>
                  <a:srgbClr val="FF0000"/>
                </a:solid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panose="020F0502020204030204"/>
                    <a:ea typeface="+mn-ea"/>
                    <a:cs typeface="+mn-cs"/>
                  </a:rPr>
                  <a:t>Perception &amp;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panose="020F0502020204030204"/>
                    <a:ea typeface="+mn-ea"/>
                    <a:cs typeface="+mn-cs"/>
                  </a:rPr>
                  <a:t>Sensing</a:t>
                </a:r>
              </a:p>
            </p:txBody>
          </p:sp>
          <p:sp>
            <p:nvSpPr>
              <p:cNvPr id="63" name="TextBox 62"/>
              <p:cNvSpPr txBox="1"/>
              <p:nvPr/>
            </p:nvSpPr>
            <p:spPr>
              <a:xfrm>
                <a:off x="5022949" y="3178765"/>
                <a:ext cx="1461554" cy="603564"/>
              </a:xfrm>
              <a:prstGeom prst="rect">
                <a:avLst/>
              </a:prstGeom>
              <a:noFill/>
              <a:ln w="38100">
                <a:solidFill>
                  <a:srgbClr val="FF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panose="020F0502020204030204"/>
                    <a:ea typeface="+mn-ea"/>
                    <a:cs typeface="+mn-cs"/>
                  </a:rPr>
                  <a:t>Effectors &amp;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panose="020F0502020204030204"/>
                    <a:ea typeface="+mn-ea"/>
                    <a:cs typeface="+mn-cs"/>
                  </a:rPr>
                  <a:t>Platforms</a:t>
                </a:r>
              </a:p>
            </p:txBody>
          </p:sp>
          <p:sp>
            <p:nvSpPr>
              <p:cNvPr id="64" name="TextBox 63"/>
              <p:cNvSpPr txBox="1"/>
              <p:nvPr/>
            </p:nvSpPr>
            <p:spPr>
              <a:xfrm>
                <a:off x="5057061" y="4216130"/>
                <a:ext cx="1427442" cy="603564"/>
              </a:xfrm>
              <a:prstGeom prst="rect">
                <a:avLst/>
              </a:prstGeom>
              <a:noFill/>
              <a:ln w="38100">
                <a:solidFill>
                  <a:srgbClr val="FF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panose="020F0502020204030204"/>
                    <a:ea typeface="+mn-ea"/>
                    <a:cs typeface="+mn-cs"/>
                  </a:rPr>
                  <a:t>Intelligent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panose="020F0502020204030204"/>
                    <a:ea typeface="+mn-ea"/>
                    <a:cs typeface="+mn-cs"/>
                  </a:rPr>
                  <a:t>Systems</a:t>
                </a:r>
              </a:p>
            </p:txBody>
          </p:sp>
        </p:grpSp>
        <p:grpSp>
          <p:nvGrpSpPr>
            <p:cNvPr id="39" name="Group 38"/>
            <p:cNvGrpSpPr/>
            <p:nvPr/>
          </p:nvGrpSpPr>
          <p:grpSpPr>
            <a:xfrm>
              <a:off x="6823364" y="2609964"/>
              <a:ext cx="2091268" cy="1695339"/>
              <a:chOff x="8161096" y="2271295"/>
              <a:chExt cx="2091268" cy="1695339"/>
            </a:xfrm>
          </p:grpSpPr>
          <p:sp>
            <p:nvSpPr>
              <p:cNvPr id="58" name="Rectangle 57"/>
              <p:cNvSpPr/>
              <p:nvPr/>
            </p:nvSpPr>
            <p:spPr>
              <a:xfrm>
                <a:off x="8548255" y="3218489"/>
                <a:ext cx="1704109" cy="748145"/>
              </a:xfrm>
              <a:prstGeom prst="rect">
                <a:avLst/>
              </a:prstGeom>
              <a:solidFill>
                <a:sysClr val="window" lastClr="FFFFFF"/>
              </a:solid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59" name="Rectangle 58"/>
              <p:cNvSpPr/>
              <p:nvPr/>
            </p:nvSpPr>
            <p:spPr>
              <a:xfrm>
                <a:off x="8395855" y="2933892"/>
                <a:ext cx="1704109" cy="748145"/>
              </a:xfrm>
              <a:prstGeom prst="rect">
                <a:avLst/>
              </a:prstGeom>
              <a:solidFill>
                <a:sysClr val="window" lastClr="FFFFFF"/>
              </a:solid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60" name="Rectangle 59"/>
              <p:cNvSpPr/>
              <p:nvPr/>
            </p:nvSpPr>
            <p:spPr>
              <a:xfrm>
                <a:off x="8243455" y="2649295"/>
                <a:ext cx="1704109" cy="748145"/>
              </a:xfrm>
              <a:prstGeom prst="rect">
                <a:avLst/>
              </a:prstGeom>
              <a:solidFill>
                <a:sysClr val="window" lastClr="FFFFFF"/>
              </a:solid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61" name="TextBox 60"/>
              <p:cNvSpPr txBox="1"/>
              <p:nvPr/>
            </p:nvSpPr>
            <p:spPr>
              <a:xfrm>
                <a:off x="8161096" y="2271295"/>
                <a:ext cx="1596420" cy="603564"/>
              </a:xfrm>
              <a:prstGeom prst="rect">
                <a:avLst/>
              </a:prstGeom>
              <a:solidFill>
                <a:sysClr val="window" lastClr="FFFFFF"/>
              </a:solidFill>
              <a:ln w="38100">
                <a:solidFill>
                  <a:srgbClr val="FF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panose="020F0502020204030204"/>
                    <a:ea typeface="+mn-ea"/>
                    <a:cs typeface="+mn-cs"/>
                  </a:rPr>
                  <a:t>Capability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panose="020F0502020204030204"/>
                    <a:ea typeface="+mn-ea"/>
                    <a:cs typeface="+mn-cs"/>
                  </a:rPr>
                  <a:t>Demonstrator</a:t>
                </a:r>
              </a:p>
            </p:txBody>
          </p:sp>
        </p:grpSp>
        <p:sp>
          <p:nvSpPr>
            <p:cNvPr id="40" name="Right Arrow 39"/>
            <p:cNvSpPr/>
            <p:nvPr/>
          </p:nvSpPr>
          <p:spPr>
            <a:xfrm>
              <a:off x="1527844" y="1422400"/>
              <a:ext cx="7633089" cy="575733"/>
            </a:xfrm>
            <a:prstGeom prst="rightArrow">
              <a:avLst/>
            </a:prstGeom>
            <a:gradFill flip="none" rotWithShape="1">
              <a:gsLst>
                <a:gs pos="0">
                  <a:srgbClr val="5B9BD5">
                    <a:lumMod val="5000"/>
                    <a:lumOff val="95000"/>
                  </a:srgbClr>
                </a:gs>
                <a:gs pos="30000">
                  <a:srgbClr val="5B9BD5">
                    <a:lumMod val="45000"/>
                    <a:lumOff val="55000"/>
                  </a:srgbClr>
                </a:gs>
                <a:gs pos="83000">
                  <a:srgbClr val="5B9BD5">
                    <a:lumMod val="45000"/>
                    <a:lumOff val="55000"/>
                  </a:srgbClr>
                </a:gs>
                <a:gs pos="57000">
                  <a:srgbClr val="5B9BD5">
                    <a:lumMod val="30000"/>
                    <a:lumOff val="70000"/>
                  </a:srgbClr>
                </a:gs>
              </a:gsLst>
              <a:lin ang="0" scaled="1"/>
              <a:tileRect/>
            </a:gra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effectLst/>
                  <a:uLnTx/>
                  <a:uFillTx/>
                  <a:latin typeface="Calibri" panose="020F0502020204030204"/>
                  <a:ea typeface="+mn-ea"/>
                  <a:cs typeface="+mn-cs"/>
                </a:rPr>
                <a:t>Readiness Level</a:t>
              </a:r>
            </a:p>
          </p:txBody>
        </p:sp>
        <p:sp>
          <p:nvSpPr>
            <p:cNvPr id="41" name="Chevron 40"/>
            <p:cNvSpPr/>
            <p:nvPr/>
          </p:nvSpPr>
          <p:spPr>
            <a:xfrm>
              <a:off x="5969350" y="2471570"/>
              <a:ext cx="437896" cy="2057735"/>
            </a:xfrm>
            <a:prstGeom prst="chevron">
              <a:avLst>
                <a:gd name="adj" fmla="val 84803"/>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42" name="Chevron 41"/>
            <p:cNvSpPr/>
            <p:nvPr/>
          </p:nvSpPr>
          <p:spPr>
            <a:xfrm>
              <a:off x="3245554" y="2477491"/>
              <a:ext cx="437896" cy="2057735"/>
            </a:xfrm>
            <a:prstGeom prst="chevron">
              <a:avLst>
                <a:gd name="adj" fmla="val 84803"/>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43" name="Bent Arrow 42"/>
            <p:cNvSpPr/>
            <p:nvPr/>
          </p:nvSpPr>
          <p:spPr>
            <a:xfrm rot="16200000">
              <a:off x="3307740" y="3722144"/>
              <a:ext cx="583738" cy="3231716"/>
            </a:xfrm>
            <a:prstGeom prst="bentArrow">
              <a:avLst>
                <a:gd name="adj1" fmla="val 12516"/>
                <a:gd name="adj2" fmla="val 37484"/>
                <a:gd name="adj3" fmla="val 33323"/>
                <a:gd name="adj4" fmla="val 43750"/>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44" name="Rectangle 43"/>
            <p:cNvSpPr/>
            <p:nvPr/>
          </p:nvSpPr>
          <p:spPr>
            <a:xfrm>
              <a:off x="1510911" y="6094251"/>
              <a:ext cx="7650022" cy="340407"/>
            </a:xfrm>
            <a:prstGeom prst="rect">
              <a:avLst/>
            </a:prstGeom>
            <a:gradFill flip="none" rotWithShape="1">
              <a:gsLst>
                <a:gs pos="0">
                  <a:srgbClr val="5B9BD5">
                    <a:lumMod val="5000"/>
                    <a:lumOff val="95000"/>
                  </a:srgbClr>
                </a:gs>
                <a:gs pos="30000">
                  <a:srgbClr val="5B9BD5">
                    <a:lumMod val="45000"/>
                    <a:lumOff val="55000"/>
                  </a:srgbClr>
                </a:gs>
                <a:gs pos="83000">
                  <a:srgbClr val="5B9BD5">
                    <a:lumMod val="45000"/>
                    <a:lumOff val="55000"/>
                  </a:srgbClr>
                </a:gs>
                <a:gs pos="57000">
                  <a:srgbClr val="5B9BD5">
                    <a:lumMod val="30000"/>
                    <a:lumOff val="70000"/>
                  </a:srgbClr>
                </a:gs>
              </a:gsLst>
              <a:lin ang="0" scaled="1"/>
              <a:tileRect/>
            </a:gra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effectLst/>
                  <a:uLnTx/>
                  <a:uFillTx/>
                  <a:latin typeface="Calibri" panose="020F0502020204030204"/>
                  <a:ea typeface="+mn-ea"/>
                  <a:cs typeface="+mn-cs"/>
                </a:rPr>
                <a:t>Research Providers		Industry Partners		Defence Users</a:t>
              </a:r>
            </a:p>
          </p:txBody>
        </p:sp>
        <p:sp>
          <p:nvSpPr>
            <p:cNvPr id="45" name="TextBox 44"/>
            <p:cNvSpPr txBox="1"/>
            <p:nvPr/>
          </p:nvSpPr>
          <p:spPr>
            <a:xfrm>
              <a:off x="2989400" y="5268796"/>
              <a:ext cx="1328604" cy="603564"/>
            </a:xfrm>
            <a:prstGeom prst="rect">
              <a:avLst/>
            </a:prstGeom>
            <a:solidFill>
              <a:sysClr val="window" lastClr="FFFFFF"/>
            </a:solidFill>
            <a:ln w="38100">
              <a:solidFill>
                <a:srgbClr val="5B9BD5">
                  <a:shade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panose="020F0502020204030204"/>
                  <a:ea typeface="+mn-ea"/>
                  <a:cs typeface="+mn-cs"/>
                </a:rPr>
                <a:t>Science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panose="020F0502020204030204"/>
                  <a:ea typeface="+mn-ea"/>
                  <a:cs typeface="+mn-cs"/>
                </a:rPr>
                <a:t>Drivers</a:t>
              </a:r>
            </a:p>
          </p:txBody>
        </p:sp>
        <p:grpSp>
          <p:nvGrpSpPr>
            <p:cNvPr id="46" name="Group 45"/>
            <p:cNvGrpSpPr/>
            <p:nvPr/>
          </p:nvGrpSpPr>
          <p:grpSpPr>
            <a:xfrm>
              <a:off x="9096276" y="2231534"/>
              <a:ext cx="2048085" cy="2637174"/>
              <a:chOff x="9096276" y="2231534"/>
              <a:chExt cx="2048085" cy="2637174"/>
            </a:xfrm>
          </p:grpSpPr>
          <p:sp>
            <p:nvSpPr>
              <p:cNvPr id="51" name="TextBox 50"/>
              <p:cNvSpPr txBox="1"/>
              <p:nvPr/>
            </p:nvSpPr>
            <p:spPr>
              <a:xfrm>
                <a:off x="9744619" y="2231534"/>
                <a:ext cx="1399742" cy="603564"/>
              </a:xfrm>
              <a:prstGeom prst="rect">
                <a:avLst/>
              </a:prstGeom>
              <a:noFill/>
              <a:ln w="38100">
                <a:solidFill>
                  <a:srgbClr val="5B9BD5">
                    <a:shade val="50000"/>
                  </a:srgbClr>
                </a:solidFill>
              </a:ln>
            </p:spPr>
            <p:txBody>
              <a:bodyPr wrap="square" rtlCol="0">
                <a:spAutoFit/>
              </a:bodyPr>
              <a:lstStyle>
                <a:defPPr>
                  <a:defRPr lang="en-US"/>
                </a:def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panose="020F0502020204030204"/>
                    <a:ea typeface="+mn-ea"/>
                    <a:cs typeface="+mn-cs"/>
                  </a:rPr>
                  <a:t>ADF Offset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panose="020F0502020204030204"/>
                    <a:ea typeface="+mn-ea"/>
                    <a:cs typeface="+mn-cs"/>
                  </a:rPr>
                  <a:t>Capabilities</a:t>
                </a:r>
              </a:p>
            </p:txBody>
          </p:sp>
          <p:sp>
            <p:nvSpPr>
              <p:cNvPr id="52" name="TextBox 51"/>
              <p:cNvSpPr txBox="1"/>
              <p:nvPr/>
            </p:nvSpPr>
            <p:spPr>
              <a:xfrm>
                <a:off x="9744619" y="4265144"/>
                <a:ext cx="1399742" cy="603564"/>
              </a:xfrm>
              <a:prstGeom prst="rect">
                <a:avLst/>
              </a:prstGeom>
              <a:noFill/>
              <a:ln w="38100">
                <a:solidFill>
                  <a:srgbClr val="5B9BD5">
                    <a:shade val="50000"/>
                  </a:srgbClr>
                </a:solidFill>
              </a:ln>
            </p:spPr>
            <p:txBody>
              <a:bodyPr wrap="square" rtlCol="0">
                <a:spAutoFit/>
              </a:bodyPr>
              <a:lstStyle>
                <a:defPPr>
                  <a:defRPr lang="en-US"/>
                </a:def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panose="020F0502020204030204"/>
                    <a:ea typeface="+mn-ea"/>
                    <a:cs typeface="+mn-cs"/>
                  </a:rPr>
                  <a:t>DCP Risk</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panose="020F0502020204030204"/>
                    <a:ea typeface="+mn-ea"/>
                    <a:cs typeface="+mn-cs"/>
                  </a:rPr>
                  <a:t>Reduction</a:t>
                </a:r>
              </a:p>
            </p:txBody>
          </p:sp>
          <p:sp>
            <p:nvSpPr>
              <p:cNvPr id="54" name="TextBox 53"/>
              <p:cNvSpPr txBox="1"/>
              <p:nvPr/>
            </p:nvSpPr>
            <p:spPr>
              <a:xfrm>
                <a:off x="9744619" y="3248339"/>
                <a:ext cx="1375019" cy="603564"/>
              </a:xfrm>
              <a:prstGeom prst="rect">
                <a:avLst/>
              </a:prstGeom>
              <a:noFill/>
              <a:ln w="38100">
                <a:solidFill>
                  <a:srgbClr val="5B9BD5">
                    <a:shade val="50000"/>
                  </a:srgbClr>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smtClean="0">
                    <a:ln>
                      <a:noFill/>
                    </a:ln>
                    <a:solidFill>
                      <a:prstClr val="black"/>
                    </a:solidFill>
                    <a:effectLst/>
                    <a:uLnTx/>
                    <a:uFillTx/>
                    <a:latin typeface="Calibri" panose="020F0502020204030204"/>
                    <a:ea typeface="+mn-ea"/>
                    <a:cs typeface="+mn-cs"/>
                  </a:rPr>
                  <a:t>International</a:t>
                </a:r>
                <a:endParaRPr kumimoji="0" lang="en-US" sz="1600" b="0" i="0" u="none" strike="noStrike" kern="0" cap="none" spc="0" normalizeH="0" baseline="0" noProof="0" dirty="0" smtClean="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panose="020F0502020204030204"/>
                    <a:ea typeface="+mn-ea"/>
                    <a:cs typeface="+mn-cs"/>
                  </a:rPr>
                  <a:t>Supply Chain</a:t>
                </a:r>
              </a:p>
            </p:txBody>
          </p:sp>
          <p:cxnSp>
            <p:nvCxnSpPr>
              <p:cNvPr id="55" name="Straight Arrow Connector 54"/>
              <p:cNvCxnSpPr/>
              <p:nvPr/>
            </p:nvCxnSpPr>
            <p:spPr>
              <a:xfrm>
                <a:off x="9096276" y="2574563"/>
                <a:ext cx="648343" cy="0"/>
              </a:xfrm>
              <a:prstGeom prst="straightConnector1">
                <a:avLst/>
              </a:prstGeom>
              <a:noFill/>
              <a:ln w="38100" cap="flat" cmpd="sng" algn="ctr">
                <a:solidFill>
                  <a:srgbClr val="5B9BD5"/>
                </a:solidFill>
                <a:prstDash val="solid"/>
                <a:miter lim="800000"/>
                <a:tailEnd type="triangle" w="lg" len="lg"/>
              </a:ln>
              <a:effectLst/>
            </p:spPr>
          </p:cxnSp>
          <p:cxnSp>
            <p:nvCxnSpPr>
              <p:cNvPr id="56" name="Straight Arrow Connector 55"/>
              <p:cNvCxnSpPr/>
              <p:nvPr/>
            </p:nvCxnSpPr>
            <p:spPr>
              <a:xfrm>
                <a:off x="9096276" y="3583568"/>
                <a:ext cx="648343" cy="0"/>
              </a:xfrm>
              <a:prstGeom prst="straightConnector1">
                <a:avLst/>
              </a:prstGeom>
              <a:noFill/>
              <a:ln w="38100" cap="flat" cmpd="sng" algn="ctr">
                <a:solidFill>
                  <a:srgbClr val="5B9BD5"/>
                </a:solidFill>
                <a:prstDash val="solid"/>
                <a:miter lim="800000"/>
                <a:tailEnd type="triangle" w="lg" len="lg"/>
              </a:ln>
              <a:effectLst/>
            </p:spPr>
          </p:cxnSp>
          <p:cxnSp>
            <p:nvCxnSpPr>
              <p:cNvPr id="57" name="Straight Arrow Connector 56"/>
              <p:cNvCxnSpPr/>
              <p:nvPr/>
            </p:nvCxnSpPr>
            <p:spPr>
              <a:xfrm>
                <a:off x="9096276" y="4612435"/>
                <a:ext cx="648343" cy="0"/>
              </a:xfrm>
              <a:prstGeom prst="straightConnector1">
                <a:avLst/>
              </a:prstGeom>
              <a:noFill/>
              <a:ln w="38100" cap="flat" cmpd="sng" algn="ctr">
                <a:solidFill>
                  <a:srgbClr val="5B9BD5"/>
                </a:solidFill>
                <a:prstDash val="solid"/>
                <a:miter lim="800000"/>
                <a:tailEnd type="triangle" w="lg" len="lg"/>
              </a:ln>
              <a:effectLst/>
            </p:spPr>
          </p:cxnSp>
        </p:grpSp>
        <p:sp>
          <p:nvSpPr>
            <p:cNvPr id="47" name="Bent Arrow 46"/>
            <p:cNvSpPr/>
            <p:nvPr/>
          </p:nvSpPr>
          <p:spPr>
            <a:xfrm rot="16200000">
              <a:off x="5998316" y="3689532"/>
              <a:ext cx="583738" cy="3296940"/>
            </a:xfrm>
            <a:prstGeom prst="bentArrow">
              <a:avLst>
                <a:gd name="adj1" fmla="val 12516"/>
                <a:gd name="adj2" fmla="val 37484"/>
                <a:gd name="adj3" fmla="val 33323"/>
                <a:gd name="adj4" fmla="val 43750"/>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48" name="TextBox 47"/>
            <p:cNvSpPr txBox="1"/>
            <p:nvPr/>
          </p:nvSpPr>
          <p:spPr>
            <a:xfrm>
              <a:off x="5935562" y="5251863"/>
              <a:ext cx="1472341" cy="603564"/>
            </a:xfrm>
            <a:prstGeom prst="rect">
              <a:avLst/>
            </a:prstGeom>
            <a:solidFill>
              <a:sysClr val="window" lastClr="FFFFFF"/>
            </a:solidFill>
            <a:ln w="38100">
              <a:solidFill>
                <a:srgbClr val="5B9BD5">
                  <a:shade val="50000"/>
                </a:srgbClr>
              </a:solid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panose="020F0502020204030204"/>
                  <a:ea typeface="+mn-ea"/>
                  <a:cs typeface="+mn-cs"/>
                </a:rPr>
                <a:t>Capability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panose="020F0502020204030204"/>
                  <a:ea typeface="+mn-ea"/>
                  <a:cs typeface="+mn-cs"/>
                </a:rPr>
                <a:t>Requirements</a:t>
              </a:r>
            </a:p>
          </p:txBody>
        </p:sp>
        <p:sp>
          <p:nvSpPr>
            <p:cNvPr id="49" name="U-Turn Arrow 48"/>
            <p:cNvSpPr/>
            <p:nvPr/>
          </p:nvSpPr>
          <p:spPr>
            <a:xfrm rot="10800000">
              <a:off x="7655545" y="5010537"/>
              <a:ext cx="2875850" cy="618644"/>
            </a:xfrm>
            <a:prstGeom prst="uturnArrow">
              <a:avLst>
                <a:gd name="adj1" fmla="val 10170"/>
                <a:gd name="adj2" fmla="val 25000"/>
                <a:gd name="adj3" fmla="val 29479"/>
                <a:gd name="adj4" fmla="val 30274"/>
                <a:gd name="adj5" fmla="val 100000"/>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50" name="TextBox 49"/>
            <p:cNvSpPr txBox="1"/>
            <p:nvPr/>
          </p:nvSpPr>
          <p:spPr>
            <a:xfrm>
              <a:off x="8394688" y="5251012"/>
              <a:ext cx="1354165" cy="603564"/>
            </a:xfrm>
            <a:prstGeom prst="rect">
              <a:avLst/>
            </a:prstGeom>
            <a:solidFill>
              <a:sysClr val="window" lastClr="FFFFFF"/>
            </a:solidFill>
            <a:ln w="38100">
              <a:solidFill>
                <a:srgbClr val="5B9BD5">
                  <a:shade val="50000"/>
                </a:srgbClr>
              </a:solid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panose="020F0502020204030204"/>
                  <a:ea typeface="+mn-ea"/>
                  <a:cs typeface="+mn-cs"/>
                </a:rPr>
                <a:t>Defence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Calibri" panose="020F0502020204030204"/>
                  <a:ea typeface="+mn-ea"/>
                  <a:cs typeface="+mn-cs"/>
                </a:rPr>
                <a:t>Pull &amp; Needs</a:t>
              </a:r>
            </a:p>
          </p:txBody>
        </p:sp>
      </p:grpSp>
    </p:spTree>
    <p:extLst>
      <p:ext uri="{BB962C8B-B14F-4D97-AF65-F5344CB8AC3E}">
        <p14:creationId xmlns:p14="http://schemas.microsoft.com/office/powerpoint/2010/main" val="2785788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4" y="597466"/>
            <a:ext cx="8229600" cy="729407"/>
          </a:xfrm>
        </p:spPr>
        <p:txBody>
          <a:bodyPr/>
          <a:lstStyle/>
          <a:p>
            <a:r>
              <a:rPr lang="en-AU" dirty="0" smtClean="0"/>
              <a:t>Agenda</a:t>
            </a:r>
            <a:endParaRPr lang="en-AU" dirty="0"/>
          </a:p>
        </p:txBody>
      </p:sp>
      <p:sp>
        <p:nvSpPr>
          <p:cNvPr id="3" name="Content Placeholder 2"/>
          <p:cNvSpPr>
            <a:spLocks noGrp="1"/>
          </p:cNvSpPr>
          <p:nvPr>
            <p:ph idx="1"/>
          </p:nvPr>
        </p:nvSpPr>
        <p:spPr>
          <a:xfrm>
            <a:off x="609601" y="1556657"/>
            <a:ext cx="8273142" cy="4308946"/>
          </a:xfrm>
        </p:spPr>
        <p:txBody>
          <a:bodyPr/>
          <a:lstStyle/>
          <a:p>
            <a:pPr marL="719138" indent="-719138">
              <a:buNone/>
            </a:pPr>
            <a:r>
              <a:rPr lang="en-AU" sz="2400" dirty="0" smtClean="0"/>
              <a:t>0930</a:t>
            </a:r>
            <a:r>
              <a:rPr lang="en-AU" sz="2400" dirty="0"/>
              <a:t>	Reception</a:t>
            </a:r>
          </a:p>
          <a:p>
            <a:pPr marL="0" indent="0">
              <a:buNone/>
            </a:pPr>
            <a:r>
              <a:rPr lang="en-AU" sz="2400" dirty="0" smtClean="0"/>
              <a:t>1000 </a:t>
            </a:r>
            <a:r>
              <a:rPr lang="en-AU" sz="2400" dirty="0"/>
              <a:t>Background, </a:t>
            </a:r>
            <a:r>
              <a:rPr lang="en-AU" sz="2400" dirty="0" smtClean="0"/>
              <a:t>Motivation, Aims, Overview – </a:t>
            </a:r>
            <a:r>
              <a:rPr lang="en-AU" sz="2400" dirty="0"/>
              <a:t>Jason </a:t>
            </a:r>
            <a:r>
              <a:rPr lang="en-AU" sz="2400" dirty="0" smtClean="0"/>
              <a:t>Scholz</a:t>
            </a:r>
          </a:p>
          <a:p>
            <a:pPr marL="0" indent="0">
              <a:buNone/>
            </a:pPr>
            <a:r>
              <a:rPr lang="en-AU" sz="2400" dirty="0" smtClean="0">
                <a:solidFill>
                  <a:srgbClr val="FF0000"/>
                </a:solidFill>
              </a:rPr>
              <a:t>1030 Defence </a:t>
            </a:r>
            <a:r>
              <a:rPr lang="en-AU" sz="2400" dirty="0">
                <a:solidFill>
                  <a:srgbClr val="FF0000"/>
                </a:solidFill>
              </a:rPr>
              <a:t>Requirements – ADF </a:t>
            </a:r>
            <a:r>
              <a:rPr lang="en-AU" sz="2400" dirty="0" smtClean="0">
                <a:solidFill>
                  <a:srgbClr val="FF0000"/>
                </a:solidFill>
              </a:rPr>
              <a:t>representative</a:t>
            </a:r>
            <a:endParaRPr lang="en-AU" sz="2400" dirty="0">
              <a:solidFill>
                <a:srgbClr val="FF0000"/>
              </a:solidFill>
            </a:endParaRPr>
          </a:p>
          <a:p>
            <a:pPr marL="719138" indent="-719138">
              <a:buNone/>
            </a:pPr>
            <a:r>
              <a:rPr lang="en-AU" sz="2400" dirty="0"/>
              <a:t>1100	Current Research Projects </a:t>
            </a:r>
            <a:r>
              <a:rPr lang="en-AU" sz="2400" dirty="0" smtClean="0"/>
              <a:t>– Theme </a:t>
            </a:r>
            <a:r>
              <a:rPr lang="en-AU" sz="2400" dirty="0"/>
              <a:t>Leaders</a:t>
            </a:r>
          </a:p>
          <a:p>
            <a:pPr marL="719138" indent="-719138">
              <a:buNone/>
            </a:pPr>
            <a:r>
              <a:rPr lang="en-AU" sz="2400" dirty="0"/>
              <a:t>1200	Working Lunch</a:t>
            </a:r>
          </a:p>
          <a:p>
            <a:pPr marL="719138" indent="-719138">
              <a:buNone/>
            </a:pPr>
            <a:r>
              <a:rPr lang="en-AU" sz="2400" dirty="0"/>
              <a:t>1230	Open Q&amp;A / Discussion</a:t>
            </a:r>
          </a:p>
          <a:p>
            <a:pPr marL="719138" indent="-719138">
              <a:buNone/>
            </a:pPr>
            <a:r>
              <a:rPr lang="en-AU" sz="2400" dirty="0"/>
              <a:t>1330	</a:t>
            </a:r>
            <a:r>
              <a:rPr lang="en-AU" sz="2400" dirty="0" smtClean="0"/>
              <a:t>RFI and </a:t>
            </a:r>
            <a:r>
              <a:rPr lang="en-AU" sz="2400" dirty="0"/>
              <a:t>Next Steps</a:t>
            </a:r>
          </a:p>
          <a:p>
            <a:pPr marL="719138" indent="-719138">
              <a:buNone/>
            </a:pPr>
            <a:r>
              <a:rPr lang="en-AU" sz="2400" dirty="0"/>
              <a:t>1400	Close</a:t>
            </a:r>
          </a:p>
          <a:p>
            <a:endParaRPr lang="en-AU" sz="3200" dirty="0"/>
          </a:p>
        </p:txBody>
      </p:sp>
    </p:spTree>
    <p:extLst>
      <p:ext uri="{BB962C8B-B14F-4D97-AF65-F5344CB8AC3E}">
        <p14:creationId xmlns:p14="http://schemas.microsoft.com/office/powerpoint/2010/main" val="29593122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p:cNvSpPr>
          <p:nvPr>
            <p:ph type="ctrTitle" idx="4294967295"/>
          </p:nvPr>
        </p:nvSpPr>
        <p:spPr>
          <a:xfrm>
            <a:off x="285750" y="80963"/>
            <a:ext cx="5743575" cy="1468437"/>
          </a:xfrm>
        </p:spPr>
        <p:txBody>
          <a:bodyPr/>
          <a:lstStyle/>
          <a:p>
            <a:pPr algn="ctr"/>
            <a:r>
              <a:rPr lang="en-AU" altLang="en-US" sz="2800"/>
              <a:t>Why We Must Transform</a:t>
            </a:r>
          </a:p>
        </p:txBody>
      </p:sp>
      <p:sp>
        <p:nvSpPr>
          <p:cNvPr id="7171" name="Text Box 5"/>
          <p:cNvSpPr txBox="1">
            <a:spLocks noChangeArrowheads="1"/>
          </p:cNvSpPr>
          <p:nvPr/>
        </p:nvSpPr>
        <p:spPr bwMode="auto">
          <a:xfrm>
            <a:off x="730250" y="1492250"/>
            <a:ext cx="4951413" cy="195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AU" altLang="en-US" sz="1800">
                <a:solidFill>
                  <a:srgbClr val="FFFFFF"/>
                </a:solidFill>
                <a:ea typeface="ＭＳ Ｐゴシック"/>
              </a:rPr>
              <a:t>A rapidly changing strategic environment means we must look for new and better ways of staying ahead of our adversaries.  </a:t>
            </a:r>
          </a:p>
          <a:p>
            <a:endParaRPr lang="en-AU" altLang="en-US" sz="1800">
              <a:solidFill>
                <a:srgbClr val="FFFFFF"/>
              </a:solidFill>
              <a:ea typeface="ＭＳ Ｐゴシック"/>
            </a:endParaRPr>
          </a:p>
          <a:p>
            <a:endParaRPr lang="en-AU" altLang="en-US" sz="1800">
              <a:solidFill>
                <a:srgbClr val="FFFFFF"/>
              </a:solidFill>
              <a:ea typeface="ＭＳ Ｐゴシック"/>
            </a:endParaRPr>
          </a:p>
        </p:txBody>
      </p:sp>
      <p:pic>
        <p:nvPicPr>
          <p:cNvPr id="43012" name="Picture 6"/>
          <p:cNvPicPr>
            <a:picLocks noChangeAspect="1" noChangeArrowheads="1"/>
          </p:cNvPicPr>
          <p:nvPr/>
        </p:nvPicPr>
        <p:blipFill>
          <a:blip r:embed="rId3"/>
          <a:srcRect/>
          <a:stretch>
            <a:fillRect/>
          </a:stretch>
        </p:blipFill>
        <p:spPr bwMode="auto">
          <a:xfrm>
            <a:off x="5946775" y="1238250"/>
            <a:ext cx="2308225" cy="4149725"/>
          </a:xfrm>
          <a:prstGeom prst="rect">
            <a:avLst/>
          </a:prstGeom>
          <a:noFill/>
          <a:ln w="9525">
            <a:noFill/>
            <a:miter lim="800000"/>
            <a:headEnd/>
            <a:tailEnd/>
          </a:ln>
        </p:spPr>
      </p:pic>
      <p:cxnSp>
        <p:nvCxnSpPr>
          <p:cNvPr id="7173" name="AutoShape 7"/>
          <p:cNvCxnSpPr>
            <a:cxnSpLocks noChangeShapeType="1"/>
          </p:cNvCxnSpPr>
          <p:nvPr/>
        </p:nvCxnSpPr>
        <p:spPr bwMode="auto">
          <a:xfrm>
            <a:off x="5403850" y="2522538"/>
            <a:ext cx="2438400" cy="0"/>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43014" name="Picture 1"/>
          <p:cNvPicPr>
            <a:picLocks noChangeAspect="1"/>
          </p:cNvPicPr>
          <p:nvPr/>
        </p:nvPicPr>
        <p:blipFill>
          <a:blip r:embed="rId4"/>
          <a:srcRect/>
          <a:stretch>
            <a:fillRect/>
          </a:stretch>
        </p:blipFill>
        <p:spPr bwMode="auto">
          <a:xfrm>
            <a:off x="1465263" y="3160713"/>
            <a:ext cx="3203575" cy="2227262"/>
          </a:xfrm>
          <a:prstGeom prst="rect">
            <a:avLst/>
          </a:prstGeom>
          <a:noFill/>
          <a:ln w="9525">
            <a:noFill/>
            <a:miter lim="800000"/>
            <a:headEnd/>
            <a:tailEnd/>
          </a:ln>
        </p:spPr>
      </p:pic>
    </p:spTree>
    <p:extLst>
      <p:ext uri="{BB962C8B-B14F-4D97-AF65-F5344CB8AC3E}">
        <p14:creationId xmlns:p14="http://schemas.microsoft.com/office/powerpoint/2010/main" val="1616998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p:cNvSpPr>
          <p:nvPr>
            <p:ph type="title"/>
          </p:nvPr>
        </p:nvSpPr>
        <p:spPr>
          <a:xfrm>
            <a:off x="1066800" y="0"/>
            <a:ext cx="7272338" cy="1143000"/>
          </a:xfrm>
        </p:spPr>
        <p:txBody>
          <a:bodyPr/>
          <a:lstStyle/>
          <a:p>
            <a:r>
              <a:rPr lang="en-AU"/>
              <a:t>Subi and Fiery Cross Reefs</a:t>
            </a:r>
          </a:p>
        </p:txBody>
      </p:sp>
      <p:pic>
        <p:nvPicPr>
          <p:cNvPr id="34819" name="Picture 3"/>
          <p:cNvPicPr>
            <a:picLocks noChangeAspect="1" noChangeArrowheads="1"/>
          </p:cNvPicPr>
          <p:nvPr/>
        </p:nvPicPr>
        <p:blipFill>
          <a:blip r:embed="rId2"/>
          <a:srcRect/>
          <a:stretch>
            <a:fillRect/>
          </a:stretch>
        </p:blipFill>
        <p:spPr bwMode="auto">
          <a:xfrm>
            <a:off x="168275" y="1449388"/>
            <a:ext cx="4281488" cy="3602037"/>
          </a:xfrm>
          <a:prstGeom prst="rect">
            <a:avLst/>
          </a:prstGeom>
          <a:noFill/>
          <a:ln w="9525">
            <a:noFill/>
            <a:miter lim="800000"/>
            <a:headEnd/>
            <a:tailEnd/>
          </a:ln>
          <a:effectLst/>
        </p:spPr>
      </p:pic>
      <p:pic>
        <p:nvPicPr>
          <p:cNvPr id="34820" name="Picture 4"/>
          <p:cNvPicPr>
            <a:picLocks noChangeAspect="1" noChangeArrowheads="1"/>
          </p:cNvPicPr>
          <p:nvPr/>
        </p:nvPicPr>
        <p:blipFill>
          <a:blip r:embed="rId3"/>
          <a:srcRect/>
          <a:stretch>
            <a:fillRect/>
          </a:stretch>
        </p:blipFill>
        <p:spPr bwMode="auto">
          <a:xfrm>
            <a:off x="4556125" y="1468438"/>
            <a:ext cx="4211638" cy="3592512"/>
          </a:xfrm>
          <a:prstGeom prst="rect">
            <a:avLst/>
          </a:prstGeom>
          <a:noFill/>
          <a:ln w="9525">
            <a:noFill/>
            <a:miter lim="800000"/>
            <a:headEnd/>
            <a:tailEnd/>
          </a:ln>
          <a:effectLst/>
        </p:spPr>
      </p:pic>
    </p:spTree>
    <p:extLst>
      <p:ext uri="{BB962C8B-B14F-4D97-AF65-F5344CB8AC3E}">
        <p14:creationId xmlns:p14="http://schemas.microsoft.com/office/powerpoint/2010/main" val="23372657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Grp="1" noChangeAspect="1" noChangeArrowheads="1"/>
          </p:cNvPicPr>
          <p:nvPr>
            <p:ph type="title"/>
          </p:nvPr>
        </p:nvPicPr>
        <p:blipFill>
          <a:blip r:embed="rId2"/>
          <a:srcRect/>
          <a:stretch>
            <a:fillRect/>
          </a:stretch>
        </p:blipFill>
        <p:spPr>
          <a:xfrm>
            <a:off x="0" y="0"/>
            <a:ext cx="5321300" cy="6877050"/>
          </a:xfrm>
          <a:noFill/>
          <a:ln/>
        </p:spPr>
      </p:pic>
      <p:sp>
        <p:nvSpPr>
          <p:cNvPr id="35843" name="Rectangle 3"/>
          <p:cNvSpPr>
            <a:spLocks noGrp="1"/>
          </p:cNvSpPr>
          <p:nvPr>
            <p:ph type="body" idx="1"/>
          </p:nvPr>
        </p:nvSpPr>
        <p:spPr>
          <a:xfrm>
            <a:off x="5573713" y="1006475"/>
            <a:ext cx="3570287" cy="3775075"/>
          </a:xfrm>
        </p:spPr>
        <p:txBody>
          <a:bodyPr/>
          <a:lstStyle/>
          <a:p>
            <a:r>
              <a:rPr lang="en-AU" b="1"/>
              <a:t>Global Commons</a:t>
            </a:r>
          </a:p>
          <a:p>
            <a:endParaRPr lang="en-AU" b="1"/>
          </a:p>
          <a:p>
            <a:r>
              <a:rPr lang="en-AU" b="1"/>
              <a:t>Australia is within reach </a:t>
            </a:r>
          </a:p>
          <a:p>
            <a:endParaRPr lang="en-AU" b="1"/>
          </a:p>
        </p:txBody>
      </p:sp>
      <p:sp>
        <p:nvSpPr>
          <p:cNvPr id="35844" name="AutoShape 4"/>
          <p:cNvSpPr>
            <a:spLocks noChangeArrowheads="1"/>
          </p:cNvSpPr>
          <p:nvPr/>
        </p:nvSpPr>
        <p:spPr bwMode="auto">
          <a:xfrm>
            <a:off x="3479800" y="4908550"/>
            <a:ext cx="139700" cy="169863"/>
          </a:xfrm>
          <a:prstGeom prst="triangle">
            <a:avLst>
              <a:gd name="adj" fmla="val 50000"/>
            </a:avLst>
          </a:prstGeom>
          <a:solidFill>
            <a:srgbClr val="990000"/>
          </a:solidFill>
          <a:ln w="9525">
            <a:noFill/>
            <a:miter lim="800000"/>
            <a:headEnd/>
            <a:tailEnd/>
          </a:ln>
          <a:effectLst/>
        </p:spPr>
        <p:txBody>
          <a:bodyPr wrap="none" anchor="ctr"/>
          <a:lstStyle/>
          <a:p>
            <a:endParaRPr lang="en-US">
              <a:solidFill>
                <a:srgbClr val="000000"/>
              </a:solidFill>
              <a:ea typeface="ＭＳ Ｐゴシック"/>
            </a:endParaRPr>
          </a:p>
        </p:txBody>
      </p:sp>
    </p:spTree>
    <p:extLst>
      <p:ext uri="{BB962C8B-B14F-4D97-AF65-F5344CB8AC3E}">
        <p14:creationId xmlns:p14="http://schemas.microsoft.com/office/powerpoint/2010/main" val="18215123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4" y="597466"/>
            <a:ext cx="8229600" cy="729407"/>
          </a:xfrm>
        </p:spPr>
        <p:txBody>
          <a:bodyPr/>
          <a:lstStyle/>
          <a:p>
            <a:r>
              <a:rPr lang="en-AU" dirty="0" smtClean="0"/>
              <a:t>Agenda</a:t>
            </a:r>
            <a:endParaRPr lang="en-AU" dirty="0"/>
          </a:p>
        </p:txBody>
      </p:sp>
      <p:sp>
        <p:nvSpPr>
          <p:cNvPr id="3" name="Content Placeholder 2"/>
          <p:cNvSpPr>
            <a:spLocks noGrp="1"/>
          </p:cNvSpPr>
          <p:nvPr>
            <p:ph idx="1"/>
          </p:nvPr>
        </p:nvSpPr>
        <p:spPr>
          <a:xfrm>
            <a:off x="609601" y="1556657"/>
            <a:ext cx="8273142" cy="4308946"/>
          </a:xfrm>
        </p:spPr>
        <p:txBody>
          <a:bodyPr/>
          <a:lstStyle/>
          <a:p>
            <a:pPr marL="719138" indent="-719138">
              <a:buNone/>
            </a:pPr>
            <a:r>
              <a:rPr lang="en-AU" sz="2400" dirty="0" smtClean="0"/>
              <a:t>0930</a:t>
            </a:r>
            <a:r>
              <a:rPr lang="en-AU" sz="2400" dirty="0"/>
              <a:t>	Reception</a:t>
            </a:r>
          </a:p>
          <a:p>
            <a:pPr marL="0" indent="0">
              <a:buNone/>
            </a:pPr>
            <a:r>
              <a:rPr lang="en-AU" sz="2400" dirty="0" smtClean="0"/>
              <a:t>1000 </a:t>
            </a:r>
            <a:r>
              <a:rPr lang="en-AU" sz="2400" dirty="0"/>
              <a:t>Background, </a:t>
            </a:r>
            <a:r>
              <a:rPr lang="en-AU" sz="2400" dirty="0" smtClean="0"/>
              <a:t>Motivation, Aims, Overview – </a:t>
            </a:r>
            <a:r>
              <a:rPr lang="en-AU" sz="2400" dirty="0"/>
              <a:t>Jason </a:t>
            </a:r>
            <a:r>
              <a:rPr lang="en-AU" sz="2400" dirty="0" smtClean="0"/>
              <a:t>Scholz</a:t>
            </a:r>
          </a:p>
          <a:p>
            <a:pPr marL="0" indent="0">
              <a:buNone/>
            </a:pPr>
            <a:r>
              <a:rPr lang="en-AU" sz="2400" dirty="0" smtClean="0"/>
              <a:t>1030 Defence </a:t>
            </a:r>
            <a:r>
              <a:rPr lang="en-AU" sz="2400" dirty="0"/>
              <a:t>Requirements – ADF </a:t>
            </a:r>
            <a:r>
              <a:rPr lang="en-AU" sz="2400" dirty="0" smtClean="0"/>
              <a:t>representative</a:t>
            </a:r>
            <a:endParaRPr lang="en-AU" sz="2400" dirty="0"/>
          </a:p>
          <a:p>
            <a:pPr marL="719138" indent="-719138">
              <a:buNone/>
            </a:pPr>
            <a:r>
              <a:rPr lang="en-AU" sz="2400" dirty="0"/>
              <a:t>1100	Current Research Projects </a:t>
            </a:r>
            <a:r>
              <a:rPr lang="en-AU" sz="2400" dirty="0" smtClean="0"/>
              <a:t>– Theme </a:t>
            </a:r>
            <a:r>
              <a:rPr lang="en-AU" sz="2400" dirty="0"/>
              <a:t>Leaders</a:t>
            </a:r>
          </a:p>
          <a:p>
            <a:pPr marL="719138" indent="-719138">
              <a:buNone/>
            </a:pPr>
            <a:r>
              <a:rPr lang="en-AU" sz="2400" dirty="0"/>
              <a:t>1200	Working Lunch</a:t>
            </a:r>
          </a:p>
          <a:p>
            <a:pPr marL="719138" indent="-719138">
              <a:buNone/>
            </a:pPr>
            <a:r>
              <a:rPr lang="en-AU" sz="2400" dirty="0"/>
              <a:t>1230	Open Q&amp;A / Discussion</a:t>
            </a:r>
          </a:p>
          <a:p>
            <a:pPr marL="719138" indent="-719138">
              <a:buNone/>
            </a:pPr>
            <a:r>
              <a:rPr lang="en-AU" sz="2400" dirty="0"/>
              <a:t>1330	</a:t>
            </a:r>
            <a:r>
              <a:rPr lang="en-AU" sz="2400" dirty="0" smtClean="0"/>
              <a:t>Request For Information (RFI) and </a:t>
            </a:r>
            <a:r>
              <a:rPr lang="en-AU" sz="2400" dirty="0"/>
              <a:t>Next Steps</a:t>
            </a:r>
          </a:p>
          <a:p>
            <a:pPr marL="719138" indent="-719138">
              <a:buNone/>
            </a:pPr>
            <a:r>
              <a:rPr lang="en-AU" sz="2400" dirty="0"/>
              <a:t>1400	Close</a:t>
            </a:r>
          </a:p>
          <a:p>
            <a:endParaRPr lang="en-AU" sz="3200" dirty="0"/>
          </a:p>
        </p:txBody>
      </p:sp>
    </p:spTree>
    <p:extLst>
      <p:ext uri="{BB962C8B-B14F-4D97-AF65-F5344CB8AC3E}">
        <p14:creationId xmlns:p14="http://schemas.microsoft.com/office/powerpoint/2010/main" val="7495182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7" y="111532"/>
            <a:ext cx="8229600" cy="729407"/>
          </a:xfrm>
        </p:spPr>
        <p:txBody>
          <a:bodyPr/>
          <a:lstStyle/>
          <a:p>
            <a:pPr algn="ctr"/>
            <a:r>
              <a:rPr lang="en-AU" dirty="0" smtClean="0">
                <a:solidFill>
                  <a:schemeClr val="bg1"/>
                </a:solidFill>
              </a:rPr>
              <a:t>Emerging Business Cases </a:t>
            </a:r>
            <a:r>
              <a:rPr lang="en-AU" dirty="0" smtClean="0"/>
              <a:t/>
            </a:r>
            <a:br>
              <a:rPr lang="en-AU" dirty="0" smtClean="0"/>
            </a:br>
            <a:r>
              <a:rPr lang="en-AU" sz="2800" dirty="0" smtClean="0"/>
              <a:t>Example:</a:t>
            </a:r>
            <a:r>
              <a:rPr lang="en-AU" sz="2400" dirty="0" smtClean="0"/>
              <a:t> </a:t>
            </a:r>
            <a:r>
              <a:rPr lang="en-AU" sz="2800" dirty="0" smtClean="0"/>
              <a:t>Future Warfare - US Third Offset Strategy</a:t>
            </a:r>
            <a:endParaRPr lang="en-AU" sz="2800"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395537" y="1905000"/>
            <a:ext cx="5890964" cy="4427186"/>
          </a:xfrm>
          <a:prstGeom prst="rect">
            <a:avLst/>
          </a:prstGeom>
          <a:noFill/>
          <a:ln>
            <a:noFill/>
          </a:ln>
        </p:spPr>
      </p:pic>
      <p:sp>
        <p:nvSpPr>
          <p:cNvPr id="5" name="TextBox 4"/>
          <p:cNvSpPr txBox="1"/>
          <p:nvPr/>
        </p:nvSpPr>
        <p:spPr>
          <a:xfrm>
            <a:off x="6286501" y="1905000"/>
            <a:ext cx="2628898" cy="3970318"/>
          </a:xfrm>
          <a:prstGeom prst="rect">
            <a:avLst/>
          </a:prstGeom>
          <a:noFill/>
        </p:spPr>
        <p:txBody>
          <a:bodyPr wrap="square" rtlCol="0">
            <a:spAutoFit/>
          </a:bodyPr>
          <a:lstStyle/>
          <a:p>
            <a:pPr marL="285750" indent="-285750">
              <a:buFont typeface="Arial" panose="020B0604020202020204" pitchFamily="34" charset="0"/>
              <a:buChar char="•"/>
            </a:pPr>
            <a:r>
              <a:rPr lang="en-AU" sz="1800" dirty="0">
                <a:solidFill>
                  <a:prstClr val="black"/>
                </a:solidFill>
              </a:rPr>
              <a:t>Close-in ports and airbases are vulnerable to attack, </a:t>
            </a:r>
            <a:endParaRPr lang="en-AU" sz="1800" dirty="0" smtClean="0">
              <a:solidFill>
                <a:prstClr val="black"/>
              </a:solidFill>
            </a:endParaRPr>
          </a:p>
          <a:p>
            <a:pPr marL="285750" indent="-285750">
              <a:buFont typeface="Arial" panose="020B0604020202020204" pitchFamily="34" charset="0"/>
              <a:buChar char="•"/>
            </a:pPr>
            <a:r>
              <a:rPr lang="en-AU" sz="1800" dirty="0" smtClean="0">
                <a:solidFill>
                  <a:prstClr val="black"/>
                </a:solidFill>
              </a:rPr>
              <a:t>Surface </a:t>
            </a:r>
            <a:r>
              <a:rPr lang="en-AU" sz="1800" dirty="0">
                <a:solidFill>
                  <a:prstClr val="black"/>
                </a:solidFill>
              </a:rPr>
              <a:t>ships and aircraft carriers are easier to detect and track at range, </a:t>
            </a:r>
            <a:endParaRPr lang="en-AU" sz="1800" dirty="0" smtClean="0">
              <a:solidFill>
                <a:prstClr val="black"/>
              </a:solidFill>
            </a:endParaRPr>
          </a:p>
          <a:p>
            <a:pPr marL="285750" indent="-285750">
              <a:buFont typeface="Arial" panose="020B0604020202020204" pitchFamily="34" charset="0"/>
              <a:buChar char="•"/>
            </a:pPr>
            <a:r>
              <a:rPr lang="en-AU" sz="1800" dirty="0">
                <a:solidFill>
                  <a:prstClr val="black"/>
                </a:solidFill>
              </a:rPr>
              <a:t>N</a:t>
            </a:r>
            <a:r>
              <a:rPr lang="en-AU" sz="1800" dirty="0" smtClean="0">
                <a:solidFill>
                  <a:prstClr val="black"/>
                </a:solidFill>
              </a:rPr>
              <a:t>on-stealthy </a:t>
            </a:r>
            <a:r>
              <a:rPr lang="en-AU" sz="1800" dirty="0">
                <a:solidFill>
                  <a:prstClr val="black"/>
                </a:solidFill>
              </a:rPr>
              <a:t>aircraft are vulnerable to modern integrated area defence systems </a:t>
            </a:r>
            <a:endParaRPr lang="en-AU" sz="1800" dirty="0" smtClean="0">
              <a:solidFill>
                <a:prstClr val="black"/>
              </a:solidFill>
            </a:endParaRPr>
          </a:p>
          <a:p>
            <a:pPr marL="285750" indent="-285750">
              <a:buFont typeface="Arial" panose="020B0604020202020204" pitchFamily="34" charset="0"/>
              <a:buChar char="•"/>
            </a:pPr>
            <a:r>
              <a:rPr lang="en-AU" sz="1800" dirty="0" smtClean="0">
                <a:solidFill>
                  <a:prstClr val="black"/>
                </a:solidFill>
              </a:rPr>
              <a:t>Space </a:t>
            </a:r>
            <a:r>
              <a:rPr lang="en-AU" sz="1800" dirty="0">
                <a:solidFill>
                  <a:prstClr val="black"/>
                </a:solidFill>
              </a:rPr>
              <a:t>is no longer a sanctuary</a:t>
            </a:r>
          </a:p>
        </p:txBody>
      </p:sp>
      <p:sp>
        <p:nvSpPr>
          <p:cNvPr id="6" name="Rectangle 5"/>
          <p:cNvSpPr/>
          <p:nvPr/>
        </p:nvSpPr>
        <p:spPr>
          <a:xfrm>
            <a:off x="337998" y="1049804"/>
            <a:ext cx="8577401" cy="646331"/>
          </a:xfrm>
          <a:prstGeom prst="rect">
            <a:avLst/>
          </a:prstGeom>
        </p:spPr>
        <p:txBody>
          <a:bodyPr wrap="square">
            <a:spAutoFit/>
          </a:bodyPr>
          <a:lstStyle/>
          <a:p>
            <a:r>
              <a:rPr lang="en-US" altLang="en-US" sz="1800" dirty="0">
                <a:solidFill>
                  <a:prstClr val="black"/>
                </a:solidFill>
              </a:rPr>
              <a:t>Adversaries are developing their own ISR-strike networks—with emphasis on missile systems – to challenge conventional US power </a:t>
            </a:r>
            <a:r>
              <a:rPr lang="en-AU" altLang="en-US" sz="1800" dirty="0" smtClean="0">
                <a:solidFill>
                  <a:prstClr val="black"/>
                </a:solidFill>
              </a:rPr>
              <a:t>projection.</a:t>
            </a:r>
            <a:endParaRPr lang="en-AU" altLang="en-US" sz="1800" dirty="0">
              <a:solidFill>
                <a:prstClr val="black"/>
              </a:solidFill>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28788" b="31241"/>
          <a:stretch/>
        </p:blipFill>
        <p:spPr>
          <a:xfrm>
            <a:off x="395537" y="2598718"/>
            <a:ext cx="1524000" cy="456868"/>
          </a:xfrm>
          <a:prstGeom prst="rect">
            <a:avLst/>
          </a:prstGeom>
        </p:spPr>
      </p:pic>
    </p:spTree>
    <p:extLst>
      <p:ext uri="{BB962C8B-B14F-4D97-AF65-F5344CB8AC3E}">
        <p14:creationId xmlns:p14="http://schemas.microsoft.com/office/powerpoint/2010/main" val="31922807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628" y="728094"/>
            <a:ext cx="8229600" cy="729407"/>
          </a:xfrm>
        </p:spPr>
        <p:txBody>
          <a:bodyPr/>
          <a:lstStyle/>
          <a:p>
            <a:r>
              <a:rPr lang="en-AU" dirty="0" smtClean="0"/>
              <a:t>3</a:t>
            </a:r>
            <a:r>
              <a:rPr lang="en-AU" baseline="30000" dirty="0" smtClean="0"/>
              <a:t>rd</a:t>
            </a:r>
            <a:r>
              <a:rPr lang="en-AU" dirty="0" smtClean="0"/>
              <a:t> Offset Operations (CSBA quotes)</a:t>
            </a:r>
            <a:endParaRPr lang="en-AU" dirty="0"/>
          </a:p>
        </p:txBody>
      </p:sp>
      <p:sp>
        <p:nvSpPr>
          <p:cNvPr id="3" name="Content Placeholder 2"/>
          <p:cNvSpPr>
            <a:spLocks noGrp="1"/>
          </p:cNvSpPr>
          <p:nvPr>
            <p:ph idx="1"/>
          </p:nvPr>
        </p:nvSpPr>
        <p:spPr>
          <a:xfrm>
            <a:off x="426463" y="1719943"/>
            <a:ext cx="8229600" cy="4015672"/>
          </a:xfrm>
        </p:spPr>
        <p:txBody>
          <a:bodyPr/>
          <a:lstStyle/>
          <a:p>
            <a:r>
              <a:rPr lang="en-AU" sz="1800" b="1" dirty="0" smtClean="0"/>
              <a:t>Manned </a:t>
            </a:r>
            <a:r>
              <a:rPr lang="en-AU" sz="1800" b="1" dirty="0"/>
              <a:t>“combat endurance”</a:t>
            </a:r>
            <a:r>
              <a:rPr lang="en-AU" sz="1800" dirty="0"/>
              <a:t> - the portion of the mission spent inside enemy airspace – should also be considered </a:t>
            </a:r>
            <a:r>
              <a:rPr lang="en-AU" sz="1800" b="1" dirty="0"/>
              <a:t>very limited </a:t>
            </a:r>
            <a:r>
              <a:rPr lang="en-AU" sz="1800" dirty="0"/>
              <a:t>with even five hours “in the box” viewed as </a:t>
            </a:r>
            <a:r>
              <a:rPr lang="en-AU" sz="1800" dirty="0" smtClean="0"/>
              <a:t>extreme.</a:t>
            </a:r>
            <a:endParaRPr lang="en-AU" sz="1800" dirty="0"/>
          </a:p>
          <a:p>
            <a:r>
              <a:rPr lang="en-AU" sz="1800" dirty="0"/>
              <a:t>In wartime, </a:t>
            </a:r>
            <a:r>
              <a:rPr lang="en-AU" sz="1800" b="1" dirty="0"/>
              <a:t>unmanned aircraft </a:t>
            </a:r>
            <a:r>
              <a:rPr lang="en-AU" sz="1800" dirty="0"/>
              <a:t>would provide a critical operational </a:t>
            </a:r>
            <a:r>
              <a:rPr lang="en-AU" sz="1800" b="1" dirty="0"/>
              <a:t>hedge against the loss of space</a:t>
            </a:r>
            <a:r>
              <a:rPr lang="en-AU" sz="1800" dirty="0"/>
              <a:t> both for ISR, precision navigation and timing (</a:t>
            </a:r>
            <a:r>
              <a:rPr lang="en-AU" sz="1800" dirty="0" err="1"/>
              <a:t>e.g.GPS</a:t>
            </a:r>
            <a:r>
              <a:rPr lang="en-AU" sz="1800" dirty="0"/>
              <a:t> ‘pseudo </a:t>
            </a:r>
            <a:r>
              <a:rPr lang="en-AU" sz="1800" dirty="0" err="1"/>
              <a:t>lites</a:t>
            </a:r>
            <a:r>
              <a:rPr lang="en-AU" sz="1800" dirty="0"/>
              <a:t>’) and long-haul communications (airborne communications relays</a:t>
            </a:r>
            <a:r>
              <a:rPr lang="en-AU" sz="1800" dirty="0" smtClean="0"/>
              <a:t>).</a:t>
            </a:r>
          </a:p>
          <a:p>
            <a:r>
              <a:rPr lang="en-AU" sz="1800" dirty="0"/>
              <a:t>To preserve the U.S. ability to reach into well-defended, close-in littoral waters, it will be likely necessary to field: A family of </a:t>
            </a:r>
            <a:r>
              <a:rPr lang="en-AU" sz="1800" b="1" dirty="0"/>
              <a:t>increasingly autonomous, difficult-to-detect, long range UUVs</a:t>
            </a:r>
            <a:r>
              <a:rPr lang="en-AU" sz="1800" dirty="0"/>
              <a:t>, which could be </a:t>
            </a:r>
            <a:r>
              <a:rPr lang="en-AU" sz="1800" b="1" dirty="0"/>
              <a:t>supported forward by manned </a:t>
            </a:r>
            <a:r>
              <a:rPr lang="en-AU" sz="1800" dirty="0"/>
              <a:t>SSNs… UUVs could help offset limited SSN/SSGN capacity by taking on a number of additional missions. UUVs hosted by a nuclear-powered submarine would, in effect, </a:t>
            </a:r>
            <a:r>
              <a:rPr lang="en-AU" sz="1800" b="1" dirty="0"/>
              <a:t>expand</a:t>
            </a:r>
            <a:r>
              <a:rPr lang="en-AU" sz="1800" dirty="0"/>
              <a:t> its </a:t>
            </a:r>
            <a:r>
              <a:rPr lang="en-AU" sz="1800" b="1" dirty="0"/>
              <a:t>geographic footprint </a:t>
            </a:r>
            <a:r>
              <a:rPr lang="en-AU" sz="1800" dirty="0"/>
              <a:t>and </a:t>
            </a:r>
            <a:r>
              <a:rPr lang="en-AU" sz="1800" b="1" dirty="0"/>
              <a:t>extend</a:t>
            </a:r>
            <a:r>
              <a:rPr lang="en-AU" sz="1800" dirty="0"/>
              <a:t> its </a:t>
            </a:r>
            <a:r>
              <a:rPr lang="en-AU" sz="1800" b="1" dirty="0"/>
              <a:t>reach into </a:t>
            </a:r>
            <a:r>
              <a:rPr lang="en-AU" sz="1800" dirty="0"/>
              <a:t>more hazardous shallow and constricted </a:t>
            </a:r>
            <a:r>
              <a:rPr lang="en-AU" sz="1800" b="1" dirty="0"/>
              <a:t>littoral waters</a:t>
            </a:r>
            <a:r>
              <a:rPr lang="en-AU" sz="1800" dirty="0" smtClean="0"/>
              <a:t>.</a:t>
            </a:r>
            <a:endParaRPr lang="en-AU" sz="1800" dirty="0"/>
          </a:p>
          <a:p>
            <a:endParaRPr lang="en-AU" sz="1800" dirty="0"/>
          </a:p>
          <a:p>
            <a:endParaRPr lang="en-AU" sz="1800" dirty="0"/>
          </a:p>
        </p:txBody>
      </p:sp>
    </p:spTree>
    <p:extLst>
      <p:ext uri="{BB962C8B-B14F-4D97-AF65-F5344CB8AC3E}">
        <p14:creationId xmlns:p14="http://schemas.microsoft.com/office/powerpoint/2010/main" val="3051816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Line 2"/>
          <p:cNvSpPr>
            <a:spLocks noChangeShapeType="1"/>
          </p:cNvSpPr>
          <p:nvPr/>
        </p:nvSpPr>
        <p:spPr bwMode="auto">
          <a:xfrm>
            <a:off x="755650" y="1728788"/>
            <a:ext cx="77120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000000"/>
              </a:solidFill>
              <a:ea typeface="ＭＳ Ｐゴシック" charset="-128"/>
              <a:cs typeface="+mn-cs"/>
            </a:endParaRPr>
          </a:p>
        </p:txBody>
      </p:sp>
      <p:sp>
        <p:nvSpPr>
          <p:cNvPr id="8195" name="Rectangle 3"/>
          <p:cNvSpPr>
            <a:spLocks noChangeArrowheads="1"/>
          </p:cNvSpPr>
          <p:nvPr/>
        </p:nvSpPr>
        <p:spPr bwMode="auto">
          <a:xfrm>
            <a:off x="801688" y="1428750"/>
            <a:ext cx="1784350" cy="4897438"/>
          </a:xfrm>
          <a:prstGeom prst="rect">
            <a:avLst/>
          </a:prstGeom>
          <a:solidFill>
            <a:srgbClr val="3399FF"/>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80975" indent="-180975">
              <a:spcAft>
                <a:spcPct val="50000"/>
              </a:spcAft>
              <a:buFont typeface="Wingdings" pitchFamily="2" charset="2"/>
              <a:buChar char="§"/>
            </a:pPr>
            <a:r>
              <a:rPr lang="en-AU" altLang="en-US" sz="1200">
                <a:solidFill>
                  <a:srgbClr val="FFFFFF"/>
                </a:solidFill>
                <a:ea typeface="ＭＳ Ｐゴシック"/>
              </a:rPr>
              <a:t>Evolving Threats</a:t>
            </a:r>
          </a:p>
          <a:p>
            <a:pPr marL="180975" indent="-180975">
              <a:spcAft>
                <a:spcPct val="50000"/>
              </a:spcAft>
              <a:buFont typeface="Wingdings" pitchFamily="2" charset="2"/>
              <a:buChar char="§"/>
            </a:pPr>
            <a:r>
              <a:rPr lang="en-AU" altLang="en-US" sz="1200">
                <a:solidFill>
                  <a:srgbClr val="FFFFFF"/>
                </a:solidFill>
                <a:ea typeface="ＭＳ Ｐゴシック"/>
              </a:rPr>
              <a:t>Increased competition for global commons</a:t>
            </a:r>
          </a:p>
          <a:p>
            <a:pPr marL="180975" indent="-180975">
              <a:spcAft>
                <a:spcPct val="50000"/>
              </a:spcAft>
              <a:buFont typeface="Wingdings" pitchFamily="2" charset="2"/>
              <a:buChar char="§"/>
            </a:pPr>
            <a:r>
              <a:rPr lang="en-AU" altLang="en-US" sz="1200">
                <a:solidFill>
                  <a:srgbClr val="FFFFFF"/>
                </a:solidFill>
                <a:ea typeface="ＭＳ Ｐゴシック"/>
              </a:rPr>
              <a:t>Unprecedented ability to access data</a:t>
            </a:r>
          </a:p>
          <a:p>
            <a:pPr marL="180975" indent="-180975">
              <a:spcAft>
                <a:spcPct val="50000"/>
              </a:spcAft>
              <a:buFont typeface="Wingdings" pitchFamily="2" charset="2"/>
              <a:buChar char="§"/>
            </a:pPr>
            <a:r>
              <a:rPr lang="en-AU" altLang="en-US" sz="1200">
                <a:solidFill>
                  <a:srgbClr val="FFFFFF"/>
                </a:solidFill>
                <a:ea typeface="ＭＳ Ｐゴシック"/>
              </a:rPr>
              <a:t>Government needs rapid and agile military options</a:t>
            </a:r>
          </a:p>
          <a:p>
            <a:pPr marL="180975" indent="-180975">
              <a:spcAft>
                <a:spcPct val="50000"/>
              </a:spcAft>
              <a:buFont typeface="Wingdings" pitchFamily="2" charset="2"/>
              <a:buChar char="§"/>
            </a:pPr>
            <a:r>
              <a:rPr lang="en-AU" altLang="en-US" sz="1200">
                <a:solidFill>
                  <a:srgbClr val="FFFFFF"/>
                </a:solidFill>
                <a:ea typeface="ＭＳ Ｐゴシック"/>
              </a:rPr>
              <a:t>Introduction of 5</a:t>
            </a:r>
            <a:r>
              <a:rPr lang="en-AU" altLang="en-US" sz="1200" baseline="30000">
                <a:solidFill>
                  <a:srgbClr val="FFFFFF"/>
                </a:solidFill>
                <a:ea typeface="ＭＳ Ｐゴシック"/>
              </a:rPr>
              <a:t>th</a:t>
            </a:r>
            <a:r>
              <a:rPr lang="en-AU" altLang="en-US" sz="1200">
                <a:solidFill>
                  <a:srgbClr val="FFFFFF"/>
                </a:solidFill>
                <a:ea typeface="ＭＳ Ｐゴシック"/>
              </a:rPr>
              <a:t> generation technology</a:t>
            </a:r>
          </a:p>
          <a:p>
            <a:pPr marL="180975" indent="-180975">
              <a:spcAft>
                <a:spcPct val="50000"/>
              </a:spcAft>
            </a:pPr>
            <a:endParaRPr lang="en-AU" altLang="en-US" sz="1200">
              <a:solidFill>
                <a:srgbClr val="FFFFFF"/>
              </a:solidFill>
              <a:ea typeface="ＭＳ Ｐゴシック"/>
            </a:endParaRPr>
          </a:p>
        </p:txBody>
      </p:sp>
      <p:sp>
        <p:nvSpPr>
          <p:cNvPr id="8196" name="Rectangle 4"/>
          <p:cNvSpPr>
            <a:spLocks noChangeArrowheads="1"/>
          </p:cNvSpPr>
          <p:nvPr/>
        </p:nvSpPr>
        <p:spPr bwMode="auto">
          <a:xfrm>
            <a:off x="801688" y="1019175"/>
            <a:ext cx="1784350" cy="409575"/>
          </a:xfrm>
          <a:prstGeom prst="rect">
            <a:avLst/>
          </a:prstGeom>
          <a:solidFill>
            <a:srgbClr val="FF9933"/>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AU" altLang="en-US" sz="1200" b="1">
                <a:solidFill>
                  <a:srgbClr val="FFFFFF"/>
                </a:solidFill>
                <a:ea typeface="ＭＳ Ｐゴシック"/>
              </a:rPr>
              <a:t>Why Transform</a:t>
            </a:r>
          </a:p>
        </p:txBody>
      </p:sp>
      <p:sp>
        <p:nvSpPr>
          <p:cNvPr id="8197" name="Rectangle 5"/>
          <p:cNvSpPr>
            <a:spLocks noChangeArrowheads="1"/>
          </p:cNvSpPr>
          <p:nvPr/>
        </p:nvSpPr>
        <p:spPr bwMode="auto">
          <a:xfrm>
            <a:off x="3071813" y="1430338"/>
            <a:ext cx="2932112" cy="4899025"/>
          </a:xfrm>
          <a:prstGeom prst="rect">
            <a:avLst/>
          </a:prstGeom>
          <a:solidFill>
            <a:srgbClr val="158AFF"/>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spcAft>
                <a:spcPct val="50000"/>
              </a:spcAft>
            </a:pPr>
            <a:endParaRPr lang="en-AU" altLang="en-US" sz="1000">
              <a:solidFill>
                <a:srgbClr val="FFFFFF"/>
              </a:solidFill>
              <a:ea typeface="ＭＳ Ｐゴシック"/>
            </a:endParaRPr>
          </a:p>
        </p:txBody>
      </p:sp>
      <p:sp>
        <p:nvSpPr>
          <p:cNvPr id="8198" name="Rectangle 6"/>
          <p:cNvSpPr>
            <a:spLocks noChangeArrowheads="1"/>
          </p:cNvSpPr>
          <p:nvPr/>
        </p:nvSpPr>
        <p:spPr bwMode="auto">
          <a:xfrm>
            <a:off x="3071813" y="1019175"/>
            <a:ext cx="2932112" cy="411163"/>
          </a:xfrm>
          <a:prstGeom prst="rect">
            <a:avLst/>
          </a:prstGeom>
          <a:solidFill>
            <a:srgbClr val="FF9933"/>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AU" altLang="en-US" sz="1200" b="1">
                <a:solidFill>
                  <a:srgbClr val="FFFFFF"/>
                </a:solidFill>
                <a:ea typeface="ＭＳ Ｐゴシック"/>
              </a:rPr>
              <a:t>Implementation</a:t>
            </a:r>
            <a:r>
              <a:rPr lang="en-AU" altLang="en-US" sz="1200">
                <a:solidFill>
                  <a:srgbClr val="FFFFFF"/>
                </a:solidFill>
                <a:ea typeface="ＭＳ Ｐゴシック"/>
              </a:rPr>
              <a:t> </a:t>
            </a:r>
            <a:r>
              <a:rPr lang="en-AU" altLang="en-US" sz="1200" b="1">
                <a:solidFill>
                  <a:srgbClr val="FFFFFF"/>
                </a:solidFill>
                <a:ea typeface="ＭＳ Ｐゴシック"/>
              </a:rPr>
              <a:t>Themes</a:t>
            </a:r>
          </a:p>
        </p:txBody>
      </p:sp>
      <p:sp>
        <p:nvSpPr>
          <p:cNvPr id="8199" name="Rectangle 7"/>
          <p:cNvSpPr>
            <a:spLocks noChangeArrowheads="1"/>
          </p:cNvSpPr>
          <p:nvPr/>
        </p:nvSpPr>
        <p:spPr bwMode="auto">
          <a:xfrm>
            <a:off x="3200400" y="1517650"/>
            <a:ext cx="2676525" cy="596900"/>
          </a:xfrm>
          <a:prstGeom prst="rect">
            <a:avLst/>
          </a:prstGeom>
          <a:solidFill>
            <a:srgbClr val="FF9933"/>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AU" altLang="en-US" sz="1000" b="1">
                <a:solidFill>
                  <a:srgbClr val="FFFFFF"/>
                </a:solidFill>
                <a:ea typeface="ＭＳ Ｐゴシック"/>
              </a:rPr>
              <a:t>Harness the combat potential of a fully integrated force</a:t>
            </a:r>
          </a:p>
        </p:txBody>
      </p:sp>
      <p:sp>
        <p:nvSpPr>
          <p:cNvPr id="8200" name="Text Box 8"/>
          <p:cNvSpPr txBox="1">
            <a:spLocks noChangeArrowheads="1"/>
          </p:cNvSpPr>
          <p:nvPr/>
        </p:nvSpPr>
        <p:spPr bwMode="auto">
          <a:xfrm>
            <a:off x="3235325" y="2130425"/>
            <a:ext cx="2716213" cy="95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179388" indent="-179388">
              <a:spcAft>
                <a:spcPct val="20000"/>
              </a:spcAft>
              <a:buFontTx/>
              <a:buChar char="•"/>
              <a:tabLst>
                <a:tab pos="177800" algn="l"/>
              </a:tabLst>
            </a:pPr>
            <a:r>
              <a:rPr lang="en-AU" altLang="en-US" sz="900">
                <a:solidFill>
                  <a:srgbClr val="FFFFFF"/>
                </a:solidFill>
                <a:ea typeface="ＭＳ Ｐゴシック"/>
              </a:rPr>
              <a:t>Future Air and Space CONOPs</a:t>
            </a:r>
          </a:p>
          <a:p>
            <a:pPr marL="179388" indent="-179388">
              <a:spcAft>
                <a:spcPct val="20000"/>
              </a:spcAft>
              <a:buFontTx/>
              <a:buChar char="•"/>
              <a:tabLst>
                <a:tab pos="177800" algn="l"/>
              </a:tabLst>
            </a:pPr>
            <a:r>
              <a:rPr lang="en-AU" altLang="en-US" sz="900">
                <a:solidFill>
                  <a:srgbClr val="FFFFFF"/>
                </a:solidFill>
                <a:ea typeface="ＭＳ Ｐゴシック"/>
              </a:rPr>
              <a:t>Enhanced C2 through Decision Superiority</a:t>
            </a:r>
          </a:p>
          <a:p>
            <a:pPr marL="179388" indent="-179388">
              <a:spcAft>
                <a:spcPct val="20000"/>
              </a:spcAft>
              <a:buFontTx/>
              <a:buChar char="•"/>
              <a:tabLst>
                <a:tab pos="177800" algn="l"/>
              </a:tabLst>
            </a:pPr>
            <a:r>
              <a:rPr lang="en-AU" altLang="en-US" sz="900">
                <a:solidFill>
                  <a:srgbClr val="FFFFFF"/>
                </a:solidFill>
                <a:ea typeface="ＭＳ Ｐゴシック"/>
              </a:rPr>
              <a:t>Train as we fight</a:t>
            </a:r>
          </a:p>
          <a:p>
            <a:pPr marL="179388" indent="-179388">
              <a:spcAft>
                <a:spcPct val="20000"/>
              </a:spcAft>
              <a:buFontTx/>
              <a:buChar char="•"/>
              <a:tabLst>
                <a:tab pos="177800" algn="l"/>
              </a:tabLst>
            </a:pPr>
            <a:r>
              <a:rPr lang="en-AU" altLang="en-US" sz="900">
                <a:solidFill>
                  <a:srgbClr val="FFFFFF"/>
                </a:solidFill>
                <a:ea typeface="ＭＳ Ｐゴシック"/>
              </a:rPr>
              <a:t>Integrated simulation and experimentation</a:t>
            </a:r>
          </a:p>
        </p:txBody>
      </p:sp>
      <p:sp>
        <p:nvSpPr>
          <p:cNvPr id="8201" name="Rectangle 9"/>
          <p:cNvSpPr>
            <a:spLocks noChangeArrowheads="1"/>
          </p:cNvSpPr>
          <p:nvPr/>
        </p:nvSpPr>
        <p:spPr bwMode="auto">
          <a:xfrm>
            <a:off x="3200400" y="3146425"/>
            <a:ext cx="2676525" cy="571500"/>
          </a:xfrm>
          <a:prstGeom prst="rect">
            <a:avLst/>
          </a:prstGeom>
          <a:solidFill>
            <a:srgbClr val="FF9933"/>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AU" altLang="en-US" sz="1000" b="1">
                <a:solidFill>
                  <a:srgbClr val="FFFFFF"/>
                </a:solidFill>
                <a:ea typeface="ＭＳ Ｐゴシック"/>
              </a:rPr>
              <a:t>Develop an innovative and empowered workforce</a:t>
            </a:r>
          </a:p>
        </p:txBody>
      </p:sp>
      <p:sp>
        <p:nvSpPr>
          <p:cNvPr id="8202" name="Text Box 10"/>
          <p:cNvSpPr txBox="1">
            <a:spLocks noChangeArrowheads="1"/>
          </p:cNvSpPr>
          <p:nvPr/>
        </p:nvSpPr>
        <p:spPr bwMode="auto">
          <a:xfrm>
            <a:off x="3235325" y="3713163"/>
            <a:ext cx="2878138" cy="1141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179388" indent="-179388">
              <a:spcAft>
                <a:spcPct val="20000"/>
              </a:spcAft>
              <a:buFont typeface="Arial" charset="0"/>
              <a:buChar char="•"/>
              <a:tabLst>
                <a:tab pos="177800" algn="l"/>
              </a:tabLst>
            </a:pPr>
            <a:r>
              <a:rPr lang="en-AU" altLang="en-US" sz="900">
                <a:solidFill>
                  <a:srgbClr val="FFFFFF"/>
                </a:solidFill>
                <a:ea typeface="ＭＳ Ｐゴシック"/>
              </a:rPr>
              <a:t>Culture of innovation</a:t>
            </a:r>
          </a:p>
          <a:p>
            <a:pPr marL="179388" indent="-179388">
              <a:spcAft>
                <a:spcPct val="20000"/>
              </a:spcAft>
              <a:buFont typeface="Arial" charset="0"/>
              <a:buChar char="•"/>
              <a:tabLst>
                <a:tab pos="177800" algn="l"/>
              </a:tabLst>
            </a:pPr>
            <a:r>
              <a:rPr lang="en-AU" altLang="en-US" sz="900">
                <a:solidFill>
                  <a:srgbClr val="FFFFFF"/>
                </a:solidFill>
                <a:ea typeface="ＭＳ Ｐゴシック"/>
              </a:rPr>
              <a:t>Contemporary trade structures</a:t>
            </a:r>
          </a:p>
          <a:p>
            <a:pPr marL="179388" indent="-179388">
              <a:spcAft>
                <a:spcPct val="20000"/>
              </a:spcAft>
              <a:buFont typeface="Arial" charset="0"/>
              <a:buChar char="•"/>
              <a:tabLst>
                <a:tab pos="177800" algn="l"/>
              </a:tabLst>
            </a:pPr>
            <a:r>
              <a:rPr lang="en-AU" altLang="en-US" sz="900">
                <a:solidFill>
                  <a:srgbClr val="FFFFFF"/>
                </a:solidFill>
                <a:ea typeface="ＭＳ Ｐゴシック"/>
              </a:rPr>
              <a:t>System of systems thinking</a:t>
            </a:r>
          </a:p>
          <a:p>
            <a:pPr marL="179388" indent="-179388">
              <a:spcAft>
                <a:spcPct val="20000"/>
              </a:spcAft>
              <a:buFont typeface="Arial" charset="0"/>
              <a:buChar char="•"/>
              <a:tabLst>
                <a:tab pos="177800" algn="l"/>
              </a:tabLst>
            </a:pPr>
            <a:r>
              <a:rPr lang="en-AU" altLang="en-US" sz="900">
                <a:solidFill>
                  <a:srgbClr val="FFFFFF"/>
                </a:solidFill>
                <a:ea typeface="ＭＳ Ｐゴシック"/>
              </a:rPr>
              <a:t>Simplified horizontal and vertical organisational structures</a:t>
            </a:r>
          </a:p>
        </p:txBody>
      </p:sp>
      <p:sp>
        <p:nvSpPr>
          <p:cNvPr id="8203" name="Rectangle 11"/>
          <p:cNvSpPr>
            <a:spLocks noChangeArrowheads="1"/>
          </p:cNvSpPr>
          <p:nvPr/>
        </p:nvSpPr>
        <p:spPr bwMode="auto">
          <a:xfrm>
            <a:off x="3198813" y="4830763"/>
            <a:ext cx="2676525" cy="550862"/>
          </a:xfrm>
          <a:prstGeom prst="rect">
            <a:avLst/>
          </a:prstGeom>
          <a:solidFill>
            <a:srgbClr val="FF9933"/>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AU" altLang="en-US" sz="1000" b="1">
                <a:solidFill>
                  <a:srgbClr val="FFFFFF"/>
                </a:solidFill>
                <a:ea typeface="ＭＳ Ｐゴシック"/>
              </a:rPr>
              <a:t>Change the way we acquire and sustain capability</a:t>
            </a:r>
          </a:p>
        </p:txBody>
      </p:sp>
      <p:sp>
        <p:nvSpPr>
          <p:cNvPr id="8204" name="Text Box 12"/>
          <p:cNvSpPr txBox="1">
            <a:spLocks noChangeArrowheads="1"/>
          </p:cNvSpPr>
          <p:nvPr/>
        </p:nvSpPr>
        <p:spPr bwMode="auto">
          <a:xfrm>
            <a:off x="3214688" y="5372100"/>
            <a:ext cx="2611437" cy="95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179388" indent="-179388">
              <a:spcAft>
                <a:spcPct val="20000"/>
              </a:spcAft>
              <a:buFont typeface="Arial" charset="0"/>
              <a:buChar char="•"/>
              <a:tabLst>
                <a:tab pos="177800" algn="l"/>
              </a:tabLst>
            </a:pPr>
            <a:r>
              <a:rPr lang="en-AU" altLang="en-US" sz="900">
                <a:solidFill>
                  <a:srgbClr val="FFFFFF"/>
                </a:solidFill>
                <a:ea typeface="ＭＳ Ｐゴシック"/>
              </a:rPr>
              <a:t>Acquisition times match technology</a:t>
            </a:r>
          </a:p>
          <a:p>
            <a:pPr marL="179388" indent="-179388">
              <a:spcAft>
                <a:spcPct val="20000"/>
              </a:spcAft>
              <a:buFont typeface="Arial" charset="0"/>
              <a:buChar char="•"/>
              <a:tabLst>
                <a:tab pos="177800" algn="l"/>
              </a:tabLst>
            </a:pPr>
            <a:r>
              <a:rPr lang="en-AU" altLang="en-US" sz="900">
                <a:solidFill>
                  <a:srgbClr val="FFFFFF"/>
                </a:solidFill>
                <a:ea typeface="ＭＳ Ｐゴシック"/>
              </a:rPr>
              <a:t>New ways to sustain capabilities</a:t>
            </a:r>
          </a:p>
          <a:p>
            <a:pPr marL="179388" indent="-179388">
              <a:spcAft>
                <a:spcPct val="20000"/>
              </a:spcAft>
              <a:buFont typeface="Arial" charset="0"/>
              <a:buChar char="•"/>
              <a:tabLst>
                <a:tab pos="177800" algn="l"/>
              </a:tabLst>
            </a:pPr>
            <a:r>
              <a:rPr lang="en-AU" altLang="en-US" sz="900">
                <a:solidFill>
                  <a:srgbClr val="FFFFFF"/>
                </a:solidFill>
                <a:ea typeface="ＭＳ Ｐゴシック"/>
              </a:rPr>
              <a:t>Attending to the enablers</a:t>
            </a:r>
          </a:p>
          <a:p>
            <a:pPr marL="179388" indent="-179388">
              <a:spcAft>
                <a:spcPct val="20000"/>
              </a:spcAft>
              <a:buFont typeface="Arial" charset="0"/>
              <a:buChar char="•"/>
              <a:tabLst>
                <a:tab pos="177800" algn="l"/>
              </a:tabLst>
            </a:pPr>
            <a:r>
              <a:rPr lang="en-AU" altLang="en-US" sz="900">
                <a:solidFill>
                  <a:srgbClr val="FFFFFF"/>
                </a:solidFill>
                <a:ea typeface="ＭＳ Ｐゴシック"/>
              </a:rPr>
              <a:t>Force by design</a:t>
            </a:r>
          </a:p>
        </p:txBody>
      </p:sp>
      <p:sp>
        <p:nvSpPr>
          <p:cNvPr id="36877" name="Freeform 13"/>
          <p:cNvSpPr>
            <a:spLocks/>
          </p:cNvSpPr>
          <p:nvPr/>
        </p:nvSpPr>
        <p:spPr bwMode="auto">
          <a:xfrm>
            <a:off x="6500813" y="1428750"/>
            <a:ext cx="2052637" cy="4897438"/>
          </a:xfrm>
          <a:custGeom>
            <a:avLst/>
            <a:gdLst>
              <a:gd name="T0" fmla="*/ 0 w 1678"/>
              <a:gd name="T1" fmla="*/ 2147483647 h 3810"/>
              <a:gd name="T2" fmla="*/ 2147483647 w 1678"/>
              <a:gd name="T3" fmla="*/ 2147483647 h 3810"/>
              <a:gd name="T4" fmla="*/ 2147483647 w 1678"/>
              <a:gd name="T5" fmla="*/ 2147483647 h 3810"/>
              <a:gd name="T6" fmla="*/ 2147483647 w 1678"/>
              <a:gd name="T7" fmla="*/ 0 h 3810"/>
              <a:gd name="T8" fmla="*/ 0 w 1678"/>
              <a:gd name="T9" fmla="*/ 0 h 3810"/>
              <a:gd name="T10" fmla="*/ 0 w 1678"/>
              <a:gd name="T11" fmla="*/ 2147483647 h 38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78" h="3810">
                <a:moveTo>
                  <a:pt x="0" y="3810"/>
                </a:moveTo>
                <a:lnTo>
                  <a:pt x="1270" y="3810"/>
                </a:lnTo>
                <a:lnTo>
                  <a:pt x="1678" y="1769"/>
                </a:lnTo>
                <a:lnTo>
                  <a:pt x="1315" y="0"/>
                </a:lnTo>
                <a:lnTo>
                  <a:pt x="0" y="0"/>
                </a:lnTo>
                <a:lnTo>
                  <a:pt x="0" y="3810"/>
                </a:lnTo>
                <a:close/>
              </a:path>
            </a:pathLst>
          </a:custGeom>
          <a:solidFill>
            <a:srgbClr val="0079F2"/>
          </a:solidFill>
          <a:ln w="19050" cmpd="sng">
            <a:solidFill>
              <a:schemeClr val="bg1"/>
            </a:solidFill>
            <a:round/>
            <a:headEnd/>
            <a:tailEnd/>
          </a:ln>
          <a:effectLst/>
        </p:spPr>
        <p:txBody>
          <a:bodyPr/>
          <a:lstStyle/>
          <a:p>
            <a:endParaRPr lang="en-US">
              <a:solidFill>
                <a:srgbClr val="000000"/>
              </a:solidFill>
              <a:ea typeface="ＭＳ Ｐゴシック"/>
            </a:endParaRPr>
          </a:p>
        </p:txBody>
      </p:sp>
      <p:sp>
        <p:nvSpPr>
          <p:cNvPr id="36878" name="Freeform 14"/>
          <p:cNvSpPr>
            <a:spLocks/>
          </p:cNvSpPr>
          <p:nvPr/>
        </p:nvSpPr>
        <p:spPr bwMode="auto">
          <a:xfrm>
            <a:off x="6488113" y="1006475"/>
            <a:ext cx="1625600" cy="409575"/>
          </a:xfrm>
          <a:custGeom>
            <a:avLst/>
            <a:gdLst>
              <a:gd name="T0" fmla="*/ 0 w 1315"/>
              <a:gd name="T1" fmla="*/ 2147483647 h 318"/>
              <a:gd name="T2" fmla="*/ 0 w 1315"/>
              <a:gd name="T3" fmla="*/ 0 h 318"/>
              <a:gd name="T4" fmla="*/ 2147483647 w 1315"/>
              <a:gd name="T5" fmla="*/ 0 h 318"/>
              <a:gd name="T6" fmla="*/ 2147483647 w 1315"/>
              <a:gd name="T7" fmla="*/ 2147483647 h 318"/>
              <a:gd name="T8" fmla="*/ 0 w 1315"/>
              <a:gd name="T9" fmla="*/ 2147483647 h 3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15" h="318">
                <a:moveTo>
                  <a:pt x="0" y="318"/>
                </a:moveTo>
                <a:lnTo>
                  <a:pt x="0" y="0"/>
                </a:lnTo>
                <a:lnTo>
                  <a:pt x="1270" y="0"/>
                </a:lnTo>
                <a:lnTo>
                  <a:pt x="1315" y="318"/>
                </a:lnTo>
                <a:lnTo>
                  <a:pt x="0" y="318"/>
                </a:lnTo>
                <a:close/>
              </a:path>
            </a:pathLst>
          </a:custGeom>
          <a:solidFill>
            <a:srgbClr val="FF9933"/>
          </a:solidFill>
          <a:ln w="19050" cap="flat" cmpd="sng">
            <a:solidFill>
              <a:schemeClr val="bg1"/>
            </a:solidFill>
            <a:prstDash val="solid"/>
            <a:round/>
            <a:headEnd/>
            <a:tailEnd/>
          </a:ln>
          <a:effectLst/>
        </p:spPr>
        <p:txBody>
          <a:bodyPr wrap="none" anchor="ctr"/>
          <a:lstStyle/>
          <a:p>
            <a:endParaRPr lang="en-US">
              <a:solidFill>
                <a:srgbClr val="000000"/>
              </a:solidFill>
              <a:ea typeface="ＭＳ Ｐゴシック"/>
            </a:endParaRPr>
          </a:p>
        </p:txBody>
      </p:sp>
      <p:sp>
        <p:nvSpPr>
          <p:cNvPr id="8207" name="Text Box 15"/>
          <p:cNvSpPr txBox="1">
            <a:spLocks noChangeArrowheads="1"/>
          </p:cNvSpPr>
          <p:nvPr/>
        </p:nvSpPr>
        <p:spPr bwMode="auto">
          <a:xfrm>
            <a:off x="6550025" y="1085850"/>
            <a:ext cx="1460500" cy="268288"/>
          </a:xfrm>
          <a:prstGeom prst="rect">
            <a:avLst/>
          </a:prstGeom>
          <a:solidFill>
            <a:srgbClr val="FF9933"/>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AU" altLang="en-US" sz="1200" b="1">
                <a:solidFill>
                  <a:srgbClr val="FFFFFF"/>
                </a:solidFill>
                <a:ea typeface="ＭＳ Ｐゴシック"/>
              </a:rPr>
              <a:t>Vision</a:t>
            </a:r>
          </a:p>
        </p:txBody>
      </p:sp>
      <p:sp>
        <p:nvSpPr>
          <p:cNvPr id="8208" name="Text Box 16"/>
          <p:cNvSpPr txBox="1">
            <a:spLocks noChangeArrowheads="1"/>
          </p:cNvSpPr>
          <p:nvPr/>
        </p:nvSpPr>
        <p:spPr bwMode="auto">
          <a:xfrm>
            <a:off x="6757988" y="3571875"/>
            <a:ext cx="18415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AU" altLang="en-US" sz="1800">
              <a:solidFill>
                <a:srgbClr val="000000"/>
              </a:solidFill>
              <a:ea typeface="ＭＳ Ｐゴシック"/>
            </a:endParaRPr>
          </a:p>
        </p:txBody>
      </p:sp>
      <p:sp>
        <p:nvSpPr>
          <p:cNvPr id="8209" name="Text Box 17"/>
          <p:cNvSpPr txBox="1">
            <a:spLocks noChangeArrowheads="1"/>
          </p:cNvSpPr>
          <p:nvPr/>
        </p:nvSpPr>
        <p:spPr bwMode="auto">
          <a:xfrm>
            <a:off x="6557963" y="2757488"/>
            <a:ext cx="1797050" cy="213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Aft>
                <a:spcPct val="50000"/>
              </a:spcAft>
            </a:pPr>
            <a:r>
              <a:rPr lang="en-AU" altLang="en-US" sz="1800">
                <a:solidFill>
                  <a:srgbClr val="FFFFFF"/>
                </a:solidFill>
                <a:ea typeface="ＭＳ Ｐゴシック"/>
              </a:rPr>
              <a:t>Agile</a:t>
            </a:r>
          </a:p>
          <a:p>
            <a:pPr>
              <a:spcAft>
                <a:spcPct val="50000"/>
              </a:spcAft>
            </a:pPr>
            <a:r>
              <a:rPr lang="en-AU" altLang="en-US" sz="1800">
                <a:solidFill>
                  <a:srgbClr val="FFFFFF"/>
                </a:solidFill>
                <a:ea typeface="ＭＳ Ｐゴシック"/>
              </a:rPr>
              <a:t>Adaptive</a:t>
            </a:r>
          </a:p>
          <a:p>
            <a:pPr>
              <a:spcAft>
                <a:spcPct val="50000"/>
              </a:spcAft>
            </a:pPr>
            <a:r>
              <a:rPr lang="en-AU" altLang="en-US" sz="1800">
                <a:solidFill>
                  <a:srgbClr val="FFFFFF"/>
                </a:solidFill>
                <a:ea typeface="ＭＳ Ｐゴシック"/>
              </a:rPr>
              <a:t>Information Age</a:t>
            </a:r>
          </a:p>
          <a:p>
            <a:pPr>
              <a:spcAft>
                <a:spcPct val="50000"/>
              </a:spcAft>
            </a:pPr>
            <a:r>
              <a:rPr lang="en-AU" altLang="en-US" sz="1800">
                <a:solidFill>
                  <a:srgbClr val="FFFFFF"/>
                </a:solidFill>
                <a:ea typeface="ＭＳ Ｐゴシック"/>
              </a:rPr>
              <a:t>Truly Joint</a:t>
            </a:r>
          </a:p>
        </p:txBody>
      </p:sp>
      <p:sp>
        <p:nvSpPr>
          <p:cNvPr id="36882" name="AutoShape 18"/>
          <p:cNvSpPr>
            <a:spLocks noChangeArrowheads="1"/>
          </p:cNvSpPr>
          <p:nvPr/>
        </p:nvSpPr>
        <p:spPr bwMode="auto">
          <a:xfrm>
            <a:off x="755650" y="6370638"/>
            <a:ext cx="7632700" cy="487362"/>
          </a:xfrm>
          <a:custGeom>
            <a:avLst/>
            <a:gdLst>
              <a:gd name="T0" fmla="*/ 2147483647 w 21600"/>
              <a:gd name="T1" fmla="*/ 0 h 21600"/>
              <a:gd name="T2" fmla="*/ 0 w 21600"/>
              <a:gd name="T3" fmla="*/ 881812407 h 21600"/>
              <a:gd name="T4" fmla="*/ 2147483647 w 21600"/>
              <a:gd name="T5" fmla="*/ 1763619946 h 21600"/>
              <a:gd name="T6" fmla="*/ 2147483647 w 21600"/>
              <a:gd name="T7" fmla="*/ 881812407 h 21600"/>
              <a:gd name="T8" fmla="*/ 17694720 60000 65536"/>
              <a:gd name="T9" fmla="*/ 11796480 60000 65536"/>
              <a:gd name="T10" fmla="*/ 5898240 60000 65536"/>
              <a:gd name="T11" fmla="*/ 0 60000 65536"/>
              <a:gd name="T12" fmla="*/ 3375 w 21600"/>
              <a:gd name="T13" fmla="*/ 3642 h 21600"/>
              <a:gd name="T14" fmla="*/ 21013 w 21600"/>
              <a:gd name="T15" fmla="*/ 17958 h 21600"/>
            </a:gdLst>
            <a:ahLst/>
            <a:cxnLst>
              <a:cxn ang="T8">
                <a:pos x="T0" y="T1"/>
              </a:cxn>
              <a:cxn ang="T9">
                <a:pos x="T2" y="T3"/>
              </a:cxn>
              <a:cxn ang="T10">
                <a:pos x="T4" y="T5"/>
              </a:cxn>
              <a:cxn ang="T11">
                <a:pos x="T6" y="T7"/>
              </a:cxn>
            </a:cxnLst>
            <a:rect l="T12" t="T13" r="T14" b="T15"/>
            <a:pathLst>
              <a:path w="21600" h="21600">
                <a:moveTo>
                  <a:pt x="20715" y="0"/>
                </a:moveTo>
                <a:lnTo>
                  <a:pt x="20715" y="3642"/>
                </a:lnTo>
                <a:lnTo>
                  <a:pt x="3375" y="3642"/>
                </a:lnTo>
                <a:lnTo>
                  <a:pt x="3375" y="17958"/>
                </a:lnTo>
                <a:lnTo>
                  <a:pt x="20715" y="17958"/>
                </a:lnTo>
                <a:lnTo>
                  <a:pt x="20715" y="21600"/>
                </a:lnTo>
                <a:lnTo>
                  <a:pt x="21600" y="10800"/>
                </a:lnTo>
                <a:lnTo>
                  <a:pt x="20715" y="0"/>
                </a:lnTo>
                <a:close/>
              </a:path>
              <a:path w="21600" h="21600">
                <a:moveTo>
                  <a:pt x="1350" y="3642"/>
                </a:moveTo>
                <a:lnTo>
                  <a:pt x="1350" y="17958"/>
                </a:lnTo>
                <a:lnTo>
                  <a:pt x="2700" y="17958"/>
                </a:lnTo>
                <a:lnTo>
                  <a:pt x="2700" y="3642"/>
                </a:lnTo>
                <a:lnTo>
                  <a:pt x="1350" y="3642"/>
                </a:lnTo>
                <a:close/>
              </a:path>
              <a:path w="21600" h="21600">
                <a:moveTo>
                  <a:pt x="0" y="3642"/>
                </a:moveTo>
                <a:lnTo>
                  <a:pt x="0" y="17958"/>
                </a:lnTo>
                <a:lnTo>
                  <a:pt x="675" y="17958"/>
                </a:lnTo>
                <a:lnTo>
                  <a:pt x="675" y="3642"/>
                </a:lnTo>
                <a:lnTo>
                  <a:pt x="0" y="3642"/>
                </a:lnTo>
                <a:close/>
              </a:path>
            </a:pathLst>
          </a:custGeom>
          <a:gradFill rotWithShape="1">
            <a:gsLst>
              <a:gs pos="0">
                <a:srgbClr val="767676"/>
              </a:gs>
              <a:gs pos="100000">
                <a:schemeClr val="bg1"/>
              </a:gs>
            </a:gsLst>
            <a:lin ang="0" scaled="1"/>
          </a:gradFill>
          <a:ln w="9525">
            <a:solidFill>
              <a:schemeClr val="tx1"/>
            </a:solidFill>
            <a:miter lim="800000"/>
            <a:headEnd/>
            <a:tailEnd/>
          </a:ln>
          <a:effectLst/>
        </p:spPr>
        <p:txBody>
          <a:bodyPr wrap="none" anchor="ctr"/>
          <a:lstStyle/>
          <a:p>
            <a:endParaRPr lang="en-US">
              <a:solidFill>
                <a:srgbClr val="000000"/>
              </a:solidFill>
              <a:ea typeface="ＭＳ Ｐゴシック"/>
            </a:endParaRPr>
          </a:p>
        </p:txBody>
      </p:sp>
      <p:sp>
        <p:nvSpPr>
          <p:cNvPr id="8211" name="Rectangle 19"/>
          <p:cNvSpPr>
            <a:spLocks noChangeArrowheads="1"/>
          </p:cNvSpPr>
          <p:nvPr/>
        </p:nvSpPr>
        <p:spPr bwMode="auto">
          <a:xfrm>
            <a:off x="2805113" y="6405563"/>
            <a:ext cx="433387" cy="45243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AU" altLang="en-US">
              <a:solidFill>
                <a:srgbClr val="000000"/>
              </a:solidFill>
              <a:ea typeface="ＭＳ Ｐゴシック"/>
            </a:endParaRPr>
          </a:p>
        </p:txBody>
      </p:sp>
      <p:sp>
        <p:nvSpPr>
          <p:cNvPr id="8212" name="Text Box 20"/>
          <p:cNvSpPr txBox="1">
            <a:spLocks noChangeArrowheads="1"/>
          </p:cNvSpPr>
          <p:nvPr/>
        </p:nvSpPr>
        <p:spPr bwMode="auto">
          <a:xfrm>
            <a:off x="80963" y="6418263"/>
            <a:ext cx="63500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AU" altLang="en-US" sz="1600">
                <a:solidFill>
                  <a:srgbClr val="969696"/>
                </a:solidFill>
                <a:ea typeface="ＭＳ Ｐゴシック"/>
              </a:rPr>
              <a:t>2015</a:t>
            </a:r>
          </a:p>
        </p:txBody>
      </p:sp>
      <p:sp>
        <p:nvSpPr>
          <p:cNvPr id="8213" name="Text Box 21"/>
          <p:cNvSpPr txBox="1">
            <a:spLocks noChangeArrowheads="1"/>
          </p:cNvSpPr>
          <p:nvPr/>
        </p:nvSpPr>
        <p:spPr bwMode="auto">
          <a:xfrm>
            <a:off x="8388350" y="6418263"/>
            <a:ext cx="63500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AU" altLang="en-US" sz="1600">
                <a:solidFill>
                  <a:srgbClr val="FFFFFF"/>
                </a:solidFill>
                <a:ea typeface="ＭＳ Ｐゴシック"/>
              </a:rPr>
              <a:t>2025</a:t>
            </a:r>
          </a:p>
        </p:txBody>
      </p:sp>
      <p:sp>
        <p:nvSpPr>
          <p:cNvPr id="8214" name="Text Box 22"/>
          <p:cNvSpPr txBox="1">
            <a:spLocks noChangeArrowheads="1"/>
          </p:cNvSpPr>
          <p:nvPr/>
        </p:nvSpPr>
        <p:spPr bwMode="auto">
          <a:xfrm>
            <a:off x="4332288" y="6421438"/>
            <a:ext cx="2657475"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AU" altLang="en-US" sz="1400">
                <a:solidFill>
                  <a:srgbClr val="000000"/>
                </a:solidFill>
                <a:ea typeface="ＭＳ Ｐゴシック"/>
              </a:rPr>
              <a:t>Air Force Implementation Plans</a:t>
            </a:r>
          </a:p>
        </p:txBody>
      </p:sp>
      <p:sp>
        <p:nvSpPr>
          <p:cNvPr id="8215" name="AutoShape 24"/>
          <p:cNvSpPr>
            <a:spLocks noChangeArrowheads="1"/>
          </p:cNvSpPr>
          <p:nvPr/>
        </p:nvSpPr>
        <p:spPr bwMode="auto">
          <a:xfrm>
            <a:off x="6070600" y="3502025"/>
            <a:ext cx="412750" cy="596900"/>
          </a:xfrm>
          <a:prstGeom prst="rightArrow">
            <a:avLst>
              <a:gd name="adj1" fmla="val 43630"/>
              <a:gd name="adj2" fmla="val 49722"/>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AU" altLang="en-US">
              <a:solidFill>
                <a:srgbClr val="000000"/>
              </a:solidFill>
              <a:ea typeface="ＭＳ Ｐゴシック"/>
            </a:endParaRPr>
          </a:p>
        </p:txBody>
      </p:sp>
      <p:sp>
        <p:nvSpPr>
          <p:cNvPr id="8216" name="AutoShape 26"/>
          <p:cNvSpPr>
            <a:spLocks noChangeArrowheads="1"/>
          </p:cNvSpPr>
          <p:nvPr/>
        </p:nvSpPr>
        <p:spPr bwMode="auto">
          <a:xfrm>
            <a:off x="2609850" y="3509963"/>
            <a:ext cx="412750" cy="596900"/>
          </a:xfrm>
          <a:prstGeom prst="rightArrow">
            <a:avLst>
              <a:gd name="adj1" fmla="val 43630"/>
              <a:gd name="adj2" fmla="val 49722"/>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AU" altLang="en-US">
              <a:solidFill>
                <a:srgbClr val="000000"/>
              </a:solidFill>
              <a:ea typeface="ＭＳ Ｐゴシック"/>
            </a:endParaRPr>
          </a:p>
        </p:txBody>
      </p:sp>
      <p:sp>
        <p:nvSpPr>
          <p:cNvPr id="36889" name="Rectangle 28"/>
          <p:cNvSpPr>
            <a:spLocks/>
          </p:cNvSpPr>
          <p:nvPr/>
        </p:nvSpPr>
        <p:spPr bwMode="auto">
          <a:xfrm>
            <a:off x="1689100" y="-236538"/>
            <a:ext cx="5743575" cy="1468438"/>
          </a:xfrm>
          <a:prstGeom prst="rect">
            <a:avLst/>
          </a:prstGeom>
          <a:noFill/>
          <a:ln w="9525">
            <a:noFill/>
            <a:miter lim="800000"/>
            <a:headEnd/>
            <a:tailEnd/>
          </a:ln>
        </p:spPr>
        <p:txBody>
          <a:bodyPr anchor="ctr"/>
          <a:lstStyle/>
          <a:p>
            <a:pPr algn="ctr"/>
            <a:r>
              <a:rPr lang="en-AU" altLang="en-US" sz="3600">
                <a:solidFill>
                  <a:srgbClr val="01A5EF"/>
                </a:solidFill>
                <a:latin typeface="Arial Black" pitchFamily="34" charset="0"/>
                <a:ea typeface="ＭＳ Ｐゴシック"/>
              </a:rPr>
              <a:t>Jericho Overview</a:t>
            </a:r>
          </a:p>
        </p:txBody>
      </p:sp>
    </p:spTree>
    <p:extLst>
      <p:ext uri="{BB962C8B-B14F-4D97-AF65-F5344CB8AC3E}">
        <p14:creationId xmlns:p14="http://schemas.microsoft.com/office/powerpoint/2010/main" val="48047105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38914" name="Object 2"/>
          <p:cNvGraphicFramePr>
            <a:graphicFrameLocks noChangeAspect="1"/>
          </p:cNvGraphicFramePr>
          <p:nvPr>
            <p:custDataLst>
              <p:tags r:id="rId2"/>
            </p:custDataLst>
          </p:nvPr>
        </p:nvGraphicFramePr>
        <p:xfrm>
          <a:off x="4763" y="1588"/>
          <a:ext cx="1587" cy="3175"/>
        </p:xfrm>
        <a:graphic>
          <a:graphicData uri="http://schemas.openxmlformats.org/presentationml/2006/ole">
            <mc:AlternateContent xmlns:mc="http://schemas.openxmlformats.org/markup-compatibility/2006">
              <mc:Choice xmlns:v="urn:schemas-microsoft-com:vml" Requires="v">
                <p:oleObj spid="_x0000_s6183" name="think-cell Slide" r:id="rId5" imgW="360" imgH="360" progId="">
                  <p:embed/>
                </p:oleObj>
              </mc:Choice>
              <mc:Fallback>
                <p:oleObj name="think-cell Slide" r:id="rId5" imgW="360" imgH="36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3" y="1588"/>
                        <a:ext cx="1587" cy="3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 name="Rectangle 28"/>
          <p:cNvSpPr>
            <a:spLocks noChangeArrowheads="1"/>
          </p:cNvSpPr>
          <p:nvPr/>
        </p:nvSpPr>
        <p:spPr bwMode="auto">
          <a:xfrm>
            <a:off x="800100" y="6103938"/>
            <a:ext cx="7194550" cy="631825"/>
          </a:xfrm>
          <a:prstGeom prst="rect">
            <a:avLst/>
          </a:prstGeom>
          <a:noFill/>
          <a:ln w="12700" algn="ctr">
            <a:solidFill>
              <a:srgbClr val="41719C"/>
            </a:solidFill>
            <a:miter lim="800000"/>
            <a:headEnd/>
            <a:tailEnd/>
          </a:ln>
        </p:spPr>
        <p:txBody>
          <a:bodyPr lIns="65298" tIns="32649" rIns="65298" bIns="32649"/>
          <a:lstStyle/>
          <a:p>
            <a:r>
              <a:rPr lang="en-AU" sz="900" b="1">
                <a:solidFill>
                  <a:srgbClr val="000000"/>
                </a:solidFill>
                <a:ea typeface="ＭＳ Ｐゴシック"/>
                <a:cs typeface="Arial" charset="0"/>
              </a:rPr>
              <a:t>Legend</a:t>
            </a:r>
          </a:p>
        </p:txBody>
      </p:sp>
      <p:cxnSp>
        <p:nvCxnSpPr>
          <p:cNvPr id="38916" name="Straight Connector 4"/>
          <p:cNvCxnSpPr>
            <a:cxnSpLocks noChangeShapeType="1"/>
          </p:cNvCxnSpPr>
          <p:nvPr/>
        </p:nvCxnSpPr>
        <p:spPr bwMode="auto">
          <a:xfrm>
            <a:off x="825500" y="4038600"/>
            <a:ext cx="6743700" cy="0"/>
          </a:xfrm>
          <a:prstGeom prst="line">
            <a:avLst/>
          </a:prstGeom>
          <a:noFill/>
          <a:ln w="9525" algn="ctr">
            <a:solidFill>
              <a:srgbClr val="000000"/>
            </a:solidFill>
            <a:round/>
            <a:headEnd/>
            <a:tailEnd/>
          </a:ln>
        </p:spPr>
      </p:cxnSp>
      <p:sp>
        <p:nvSpPr>
          <p:cNvPr id="38917" name="TextBox 5"/>
          <p:cNvSpPr txBox="1">
            <a:spLocks noChangeArrowheads="1"/>
          </p:cNvSpPr>
          <p:nvPr/>
        </p:nvSpPr>
        <p:spPr bwMode="auto">
          <a:xfrm rot="-5400000">
            <a:off x="-153987" y="3597275"/>
            <a:ext cx="1511300" cy="219075"/>
          </a:xfrm>
          <a:prstGeom prst="rect">
            <a:avLst/>
          </a:prstGeom>
          <a:noFill/>
          <a:ln w="9525">
            <a:noFill/>
            <a:miter lim="800000"/>
            <a:headEnd/>
            <a:tailEnd/>
          </a:ln>
        </p:spPr>
        <p:txBody>
          <a:bodyPr lIns="65298" tIns="32649" rIns="65298" bIns="32649">
            <a:spAutoFit/>
          </a:bodyPr>
          <a:lstStyle/>
          <a:p>
            <a:pPr algn="ctr" defTabSz="1074738"/>
            <a:r>
              <a:rPr lang="en-AU" sz="1000">
                <a:solidFill>
                  <a:srgbClr val="000000"/>
                </a:solidFill>
                <a:ea typeface="ＭＳ Ｐゴシック"/>
                <a:cs typeface="Arial" charset="0"/>
              </a:rPr>
              <a:t>Capability</a:t>
            </a:r>
          </a:p>
        </p:txBody>
      </p:sp>
      <p:sp>
        <p:nvSpPr>
          <p:cNvPr id="38918" name="TextBox 6"/>
          <p:cNvSpPr txBox="1">
            <a:spLocks noChangeArrowheads="1"/>
          </p:cNvSpPr>
          <p:nvPr/>
        </p:nvSpPr>
        <p:spPr bwMode="auto">
          <a:xfrm>
            <a:off x="784225" y="5413375"/>
            <a:ext cx="6281738" cy="371475"/>
          </a:xfrm>
          <a:prstGeom prst="rect">
            <a:avLst/>
          </a:prstGeom>
          <a:noFill/>
          <a:ln w="9525">
            <a:noFill/>
            <a:miter lim="800000"/>
            <a:headEnd/>
            <a:tailEnd/>
          </a:ln>
        </p:spPr>
        <p:txBody>
          <a:bodyPr lIns="65298" tIns="32649" rIns="65298" bIns="32649">
            <a:spAutoFit/>
          </a:bodyPr>
          <a:lstStyle/>
          <a:p>
            <a:pPr defTabSz="1074738"/>
            <a:r>
              <a:rPr lang="en-AU" sz="1000">
                <a:solidFill>
                  <a:srgbClr val="000000"/>
                </a:solidFill>
                <a:ea typeface="ＭＳ Ｐゴシック"/>
                <a:cs typeface="Arial" charset="0"/>
              </a:rPr>
              <a:t>1950                1980              2000              2010               2016       2018      2020       2022      2024      2026	</a:t>
            </a:r>
          </a:p>
        </p:txBody>
      </p:sp>
      <p:cxnSp>
        <p:nvCxnSpPr>
          <p:cNvPr id="38919" name="Straight Connector 3"/>
          <p:cNvCxnSpPr>
            <a:cxnSpLocks noChangeShapeType="1"/>
          </p:cNvCxnSpPr>
          <p:nvPr/>
        </p:nvCxnSpPr>
        <p:spPr bwMode="auto">
          <a:xfrm>
            <a:off x="820738" y="1476375"/>
            <a:ext cx="0" cy="2566988"/>
          </a:xfrm>
          <a:prstGeom prst="line">
            <a:avLst/>
          </a:prstGeom>
          <a:noFill/>
          <a:ln w="9525" algn="ctr">
            <a:solidFill>
              <a:srgbClr val="000000"/>
            </a:solidFill>
            <a:round/>
            <a:headEnd/>
            <a:tailEnd/>
          </a:ln>
        </p:spPr>
      </p:cxnSp>
      <p:sp>
        <p:nvSpPr>
          <p:cNvPr id="37" name="Rectangle 36"/>
          <p:cNvSpPr>
            <a:spLocks noChangeArrowheads="1"/>
          </p:cNvSpPr>
          <p:nvPr/>
        </p:nvSpPr>
        <p:spPr bwMode="auto">
          <a:xfrm>
            <a:off x="814388" y="1089025"/>
            <a:ext cx="3089275" cy="781050"/>
          </a:xfrm>
          <a:prstGeom prst="rect">
            <a:avLst/>
          </a:prstGeom>
          <a:solidFill>
            <a:schemeClr val="bg1"/>
          </a:solidFill>
          <a:ln w="12700" algn="ctr">
            <a:solidFill>
              <a:srgbClr val="4472C4"/>
            </a:solidFill>
            <a:miter lim="800000"/>
            <a:headEnd/>
            <a:tailEnd/>
          </a:ln>
        </p:spPr>
        <p:txBody>
          <a:bodyPr lIns="91418" tIns="45710" rIns="91418" bIns="45710"/>
          <a:lstStyle/>
          <a:p>
            <a:pPr algn="ctr" eaLnBrk="0" hangingPunct="0"/>
            <a:r>
              <a:rPr lang="en-AU" sz="1000" b="1">
                <a:solidFill>
                  <a:srgbClr val="000000"/>
                </a:solidFill>
                <a:ea typeface="ＭＳ Ｐゴシック"/>
                <a:cs typeface="Arial" charset="0"/>
              </a:rPr>
              <a:t>In the past, slow and steady updates gave us a sustainable capability advantage in a relatively predictable environment</a:t>
            </a:r>
            <a:endParaRPr lang="en-AU" sz="1000">
              <a:solidFill>
                <a:srgbClr val="000000"/>
              </a:solidFill>
              <a:ea typeface="ＭＳ Ｐゴシック"/>
              <a:cs typeface="Arial" charset="0"/>
            </a:endParaRPr>
          </a:p>
          <a:p>
            <a:pPr algn="ctr" eaLnBrk="0" hangingPunct="0"/>
            <a:endParaRPr lang="en-AU" sz="800">
              <a:solidFill>
                <a:srgbClr val="000000"/>
              </a:solidFill>
              <a:ea typeface="ＭＳ Ｐゴシック"/>
              <a:cs typeface="Arial" charset="0"/>
            </a:endParaRPr>
          </a:p>
        </p:txBody>
      </p:sp>
      <p:sp>
        <p:nvSpPr>
          <p:cNvPr id="38921" name="Rectangle 37"/>
          <p:cNvSpPr>
            <a:spLocks noChangeArrowheads="1"/>
          </p:cNvSpPr>
          <p:nvPr/>
        </p:nvSpPr>
        <p:spPr bwMode="auto">
          <a:xfrm>
            <a:off x="4718050" y="1089025"/>
            <a:ext cx="3357563" cy="755650"/>
          </a:xfrm>
          <a:prstGeom prst="rect">
            <a:avLst/>
          </a:prstGeom>
          <a:solidFill>
            <a:schemeClr val="bg1"/>
          </a:solidFill>
          <a:ln w="12700" algn="ctr">
            <a:solidFill>
              <a:schemeClr val="accent1"/>
            </a:solidFill>
            <a:miter lim="800000"/>
            <a:headEnd/>
            <a:tailEnd/>
          </a:ln>
        </p:spPr>
        <p:txBody>
          <a:bodyPr lIns="91418" tIns="45710" rIns="91418" bIns="45710"/>
          <a:lstStyle/>
          <a:p>
            <a:pPr algn="ctr" eaLnBrk="0" hangingPunct="0"/>
            <a:r>
              <a:rPr lang="en-AU" sz="1000" b="1">
                <a:solidFill>
                  <a:srgbClr val="000000"/>
                </a:solidFill>
                <a:ea typeface="ＭＳ Ｐゴシック"/>
                <a:cs typeface="Arial" charset="0"/>
              </a:rPr>
              <a:t>Now, we need to move fast to achieve transient advantages to stay ahead of our adversaries in a relatively unpredictable environment</a:t>
            </a:r>
            <a:endParaRPr lang="en-AU" sz="1000">
              <a:solidFill>
                <a:srgbClr val="000000"/>
              </a:solidFill>
              <a:ea typeface="ＭＳ Ｐゴシック"/>
              <a:cs typeface="Arial" charset="0"/>
            </a:endParaRPr>
          </a:p>
        </p:txBody>
      </p:sp>
      <p:sp>
        <p:nvSpPr>
          <p:cNvPr id="38922" name="TextBox 47"/>
          <p:cNvSpPr txBox="1">
            <a:spLocks noChangeArrowheads="1"/>
          </p:cNvSpPr>
          <p:nvPr/>
        </p:nvSpPr>
        <p:spPr bwMode="auto">
          <a:xfrm>
            <a:off x="3087688" y="6275388"/>
            <a:ext cx="1490662" cy="339725"/>
          </a:xfrm>
          <a:prstGeom prst="rect">
            <a:avLst/>
          </a:prstGeom>
          <a:noFill/>
          <a:ln w="9525">
            <a:noFill/>
            <a:miter lim="800000"/>
            <a:headEnd/>
            <a:tailEnd/>
          </a:ln>
        </p:spPr>
        <p:txBody>
          <a:bodyPr lIns="65298" tIns="32649" rIns="65298" bIns="32649">
            <a:spAutoFit/>
          </a:bodyPr>
          <a:lstStyle/>
          <a:p>
            <a:r>
              <a:rPr lang="en-AU" sz="900">
                <a:solidFill>
                  <a:srgbClr val="000000"/>
                </a:solidFill>
                <a:ea typeface="ＭＳ Ｐゴシック"/>
                <a:cs typeface="Arial" charset="0"/>
              </a:rPr>
              <a:t>how Air Force previously responded</a:t>
            </a:r>
          </a:p>
        </p:txBody>
      </p:sp>
      <p:sp>
        <p:nvSpPr>
          <p:cNvPr id="38923" name="TextBox 49"/>
          <p:cNvSpPr txBox="1">
            <a:spLocks noChangeArrowheads="1"/>
          </p:cNvSpPr>
          <p:nvPr/>
        </p:nvSpPr>
        <p:spPr bwMode="auto">
          <a:xfrm>
            <a:off x="5238750" y="6275388"/>
            <a:ext cx="1851025" cy="339725"/>
          </a:xfrm>
          <a:prstGeom prst="rect">
            <a:avLst/>
          </a:prstGeom>
          <a:noFill/>
          <a:ln w="9525">
            <a:noFill/>
            <a:miter lim="800000"/>
            <a:headEnd/>
            <a:tailEnd/>
          </a:ln>
        </p:spPr>
        <p:txBody>
          <a:bodyPr lIns="65298" tIns="32649" rIns="65298" bIns="32649">
            <a:spAutoFit/>
          </a:bodyPr>
          <a:lstStyle/>
          <a:p>
            <a:r>
              <a:rPr lang="en-AU" sz="900">
                <a:solidFill>
                  <a:srgbClr val="000000"/>
                </a:solidFill>
                <a:ea typeface="ＭＳ Ｐゴシック"/>
                <a:cs typeface="Arial" charset="0"/>
              </a:rPr>
              <a:t>how Air Force needs to respond into the future</a:t>
            </a:r>
          </a:p>
        </p:txBody>
      </p:sp>
      <p:sp>
        <p:nvSpPr>
          <p:cNvPr id="51" name="Title 1"/>
          <p:cNvSpPr txBox="1">
            <a:spLocks/>
          </p:cNvSpPr>
          <p:nvPr/>
        </p:nvSpPr>
        <p:spPr bwMode="auto">
          <a:xfrm>
            <a:off x="395288" y="252413"/>
            <a:ext cx="8410575" cy="684212"/>
          </a:xfrm>
          <a:prstGeom prst="rect">
            <a:avLst/>
          </a:prstGeom>
          <a:noFill/>
          <a:ln w="9525">
            <a:noFill/>
            <a:miter lim="800000"/>
            <a:headEnd/>
            <a:tailEnd/>
          </a:ln>
        </p:spPr>
        <p:txBody>
          <a:bodyPr lIns="65298" tIns="32649" rIns="65298" bIns="32649" anchor="ctr"/>
          <a:lstStyle/>
          <a:p>
            <a:pPr algn="ctr" eaLnBrk="0" hangingPunct="0"/>
            <a:r>
              <a:rPr lang="en-AU" sz="2100" b="1">
                <a:solidFill>
                  <a:srgbClr val="0000FF"/>
                </a:solidFill>
                <a:latin typeface="Arial Black" pitchFamily="34" charset="0"/>
                <a:ea typeface="ＭＳ Ｐゴシック"/>
                <a:cs typeface="Arial" charset="0"/>
              </a:rPr>
              <a:t>TRANSIENT ADVANTAGE IS THE NEW NORMAL.</a:t>
            </a:r>
          </a:p>
        </p:txBody>
      </p:sp>
      <p:sp>
        <p:nvSpPr>
          <p:cNvPr id="56" name="Freeform 55"/>
          <p:cNvSpPr/>
          <p:nvPr/>
        </p:nvSpPr>
        <p:spPr bwMode="auto">
          <a:xfrm>
            <a:off x="4697413" y="6254750"/>
            <a:ext cx="425450" cy="319088"/>
          </a:xfrm>
          <a:custGeom>
            <a:avLst/>
            <a:gdLst>
              <a:gd name="connsiteX0" fmla="*/ 0 w 6959600"/>
              <a:gd name="connsiteY0" fmla="*/ 2120903 h 2120903"/>
              <a:gd name="connsiteX1" fmla="*/ 2019300 w 6959600"/>
              <a:gd name="connsiteY1" fmla="*/ 3 h 2120903"/>
              <a:gd name="connsiteX2" fmla="*/ 6959600 w 6959600"/>
              <a:gd name="connsiteY2" fmla="*/ 2108203 h 2120903"/>
            </a:gdLst>
            <a:ahLst/>
            <a:cxnLst>
              <a:cxn ang="0">
                <a:pos x="connsiteX0" y="connsiteY0"/>
              </a:cxn>
              <a:cxn ang="0">
                <a:pos x="connsiteX1" y="connsiteY1"/>
              </a:cxn>
              <a:cxn ang="0">
                <a:pos x="connsiteX2" y="connsiteY2"/>
              </a:cxn>
            </a:cxnLst>
            <a:rect l="l" t="t" r="r" b="b"/>
            <a:pathLst>
              <a:path w="6959600" h="2120903">
                <a:moveTo>
                  <a:pt x="0" y="2120903"/>
                </a:moveTo>
                <a:cubicBezTo>
                  <a:pt x="429683" y="1061511"/>
                  <a:pt x="859367" y="2120"/>
                  <a:pt x="2019300" y="3"/>
                </a:cubicBezTo>
                <a:cubicBezTo>
                  <a:pt x="3179233" y="-2114"/>
                  <a:pt x="5069416" y="1053044"/>
                  <a:pt x="6959600" y="2108203"/>
                </a:cubicBezTo>
              </a:path>
            </a:pathLst>
          </a:custGeom>
          <a:ln w="19050">
            <a:solidFill>
              <a:schemeClr val="accent1"/>
            </a:solidFill>
            <a:headEnd type="none" w="med" len="med"/>
            <a:tailEnd type="triangle" w="med" len="med"/>
          </a:ln>
        </p:spPr>
        <p:style>
          <a:lnRef idx="1">
            <a:schemeClr val="accent5"/>
          </a:lnRef>
          <a:fillRef idx="0">
            <a:schemeClr val="accent5"/>
          </a:fillRef>
          <a:effectRef idx="0">
            <a:schemeClr val="accent5"/>
          </a:effectRef>
          <a:fontRef idx="minor">
            <a:schemeClr val="tx1"/>
          </a:fontRef>
        </p:style>
        <p:txBody>
          <a:bodyPr lIns="128016" tIns="64008" rIns="128016" bIns="64008"/>
          <a:lstStyle/>
          <a:p>
            <a:pPr algn="ctr" defTabSz="1280160" eaLnBrk="0" hangingPunct="0">
              <a:defRPr/>
            </a:pPr>
            <a:endParaRPr lang="en-AU" sz="3360" kern="0">
              <a:solidFill>
                <a:srgbClr val="000000"/>
              </a:solidFill>
              <a:latin typeface="Arial" panose="020B0604020202020204" pitchFamily="34" charset="0"/>
              <a:cs typeface="Arial" panose="020B0604020202020204" pitchFamily="34" charset="0"/>
            </a:endParaRPr>
          </a:p>
        </p:txBody>
      </p:sp>
      <p:grpSp>
        <p:nvGrpSpPr>
          <p:cNvPr id="38926" name="Group 27"/>
          <p:cNvGrpSpPr>
            <a:grpSpLocks/>
          </p:cNvGrpSpPr>
          <p:nvPr/>
        </p:nvGrpSpPr>
        <p:grpSpPr bwMode="auto">
          <a:xfrm>
            <a:off x="4721225" y="2778125"/>
            <a:ext cx="2354263" cy="1792288"/>
            <a:chOff x="3742988" y="2386296"/>
            <a:chExt cx="1899416" cy="1364030"/>
          </a:xfrm>
        </p:grpSpPr>
        <p:cxnSp>
          <p:nvCxnSpPr>
            <p:cNvPr id="19" name="Curved Connector 18"/>
            <p:cNvCxnSpPr/>
            <p:nvPr/>
          </p:nvCxnSpPr>
          <p:spPr>
            <a:xfrm flipV="1">
              <a:off x="3742988" y="3294844"/>
              <a:ext cx="632712" cy="455482"/>
            </a:xfrm>
            <a:prstGeom prst="curvedConnector3">
              <a:avLst/>
            </a:prstGeom>
            <a:ln w="12700">
              <a:solidFill>
                <a:srgbClr val="FF0000"/>
              </a:solidFill>
            </a:ln>
          </p:spPr>
          <p:style>
            <a:lnRef idx="1">
              <a:schemeClr val="accent3"/>
            </a:lnRef>
            <a:fillRef idx="0">
              <a:schemeClr val="accent3"/>
            </a:fillRef>
            <a:effectRef idx="0">
              <a:schemeClr val="accent3"/>
            </a:effectRef>
            <a:fontRef idx="minor">
              <a:schemeClr val="tx1"/>
            </a:fontRef>
          </p:style>
        </p:cxnSp>
        <p:cxnSp>
          <p:nvCxnSpPr>
            <p:cNvPr id="20" name="Curved Connector 19"/>
            <p:cNvCxnSpPr/>
            <p:nvPr/>
          </p:nvCxnSpPr>
          <p:spPr>
            <a:xfrm flipV="1">
              <a:off x="4375700" y="2841778"/>
              <a:ext cx="633993" cy="453065"/>
            </a:xfrm>
            <a:prstGeom prst="curvedConnector3">
              <a:avLst>
                <a:gd name="adj1" fmla="val 54581"/>
              </a:avLst>
            </a:prstGeom>
            <a:ln w="12700">
              <a:solidFill>
                <a:srgbClr val="FF0000"/>
              </a:solidFill>
            </a:ln>
          </p:spPr>
          <p:style>
            <a:lnRef idx="1">
              <a:schemeClr val="accent3"/>
            </a:lnRef>
            <a:fillRef idx="0">
              <a:schemeClr val="accent3"/>
            </a:fillRef>
            <a:effectRef idx="0">
              <a:schemeClr val="accent3"/>
            </a:effectRef>
            <a:fontRef idx="minor">
              <a:schemeClr val="tx1"/>
            </a:fontRef>
          </p:style>
        </p:cxnSp>
        <p:cxnSp>
          <p:nvCxnSpPr>
            <p:cNvPr id="21" name="Curved Connector 20"/>
            <p:cNvCxnSpPr/>
            <p:nvPr/>
          </p:nvCxnSpPr>
          <p:spPr>
            <a:xfrm flipV="1">
              <a:off x="5009692" y="2386296"/>
              <a:ext cx="632712" cy="455482"/>
            </a:xfrm>
            <a:prstGeom prst="curvedConnector3">
              <a:avLst/>
            </a:prstGeom>
            <a:ln w="12700">
              <a:solidFill>
                <a:srgbClr val="FF0000"/>
              </a:solidFill>
            </a:ln>
          </p:spPr>
          <p:style>
            <a:lnRef idx="1">
              <a:schemeClr val="accent3"/>
            </a:lnRef>
            <a:fillRef idx="0">
              <a:schemeClr val="accent3"/>
            </a:fillRef>
            <a:effectRef idx="0">
              <a:schemeClr val="accent3"/>
            </a:effectRef>
            <a:fontRef idx="minor">
              <a:schemeClr val="tx1"/>
            </a:fontRef>
          </p:style>
        </p:cxnSp>
      </p:grpSp>
      <p:cxnSp>
        <p:nvCxnSpPr>
          <p:cNvPr id="38930" name="Elbow Connector 11"/>
          <p:cNvCxnSpPr>
            <a:cxnSpLocks noChangeShapeType="1"/>
          </p:cNvCxnSpPr>
          <p:nvPr/>
        </p:nvCxnSpPr>
        <p:spPr bwMode="auto">
          <a:xfrm flipV="1">
            <a:off x="1779588" y="3513138"/>
            <a:ext cx="2220912" cy="88900"/>
          </a:xfrm>
          <a:prstGeom prst="bentConnector3">
            <a:avLst>
              <a:gd name="adj1" fmla="val 49963"/>
            </a:avLst>
          </a:prstGeom>
          <a:noFill/>
          <a:ln w="12700" algn="ctr">
            <a:solidFill>
              <a:srgbClr val="FF0000"/>
            </a:solidFill>
            <a:miter lim="800000"/>
            <a:headEnd/>
            <a:tailEnd/>
          </a:ln>
        </p:spPr>
      </p:cxnSp>
      <p:cxnSp>
        <p:nvCxnSpPr>
          <p:cNvPr id="54" name="Straight Connector 53"/>
          <p:cNvCxnSpPr/>
          <p:nvPr/>
        </p:nvCxnSpPr>
        <p:spPr>
          <a:xfrm>
            <a:off x="3803650" y="9015413"/>
            <a:ext cx="404813" cy="0"/>
          </a:xfrm>
          <a:prstGeom prst="line">
            <a:avLst/>
          </a:prstGeom>
          <a:ln>
            <a:solidFill>
              <a:schemeClr val="accent5"/>
            </a:solidFill>
          </a:ln>
        </p:spPr>
        <p:style>
          <a:lnRef idx="3">
            <a:schemeClr val="accent5"/>
          </a:lnRef>
          <a:fillRef idx="0">
            <a:schemeClr val="accent5"/>
          </a:fillRef>
          <a:effectRef idx="2">
            <a:schemeClr val="accent5"/>
          </a:effectRef>
          <a:fontRef idx="minor">
            <a:schemeClr val="tx1"/>
          </a:fontRef>
        </p:style>
      </p:cxnSp>
      <p:sp>
        <p:nvSpPr>
          <p:cNvPr id="66" name="Rectangular Callout 65"/>
          <p:cNvSpPr>
            <a:spLocks noChangeArrowheads="1"/>
          </p:cNvSpPr>
          <p:nvPr/>
        </p:nvSpPr>
        <p:spPr bwMode="auto">
          <a:xfrm>
            <a:off x="3573463" y="3021013"/>
            <a:ext cx="1460500" cy="830262"/>
          </a:xfrm>
          <a:prstGeom prst="wedgeRectCallout">
            <a:avLst>
              <a:gd name="adj1" fmla="val 37500"/>
              <a:gd name="adj2" fmla="val 78829"/>
            </a:avLst>
          </a:prstGeom>
          <a:solidFill>
            <a:srgbClr val="FFFFFF"/>
          </a:solidFill>
          <a:ln w="12700" algn="ctr">
            <a:solidFill>
              <a:srgbClr val="D0CECE"/>
            </a:solidFill>
            <a:miter lim="800000"/>
            <a:headEnd/>
            <a:tailEnd/>
          </a:ln>
        </p:spPr>
        <p:txBody>
          <a:bodyPr lIns="91418" tIns="45710" rIns="91418" bIns="45710"/>
          <a:lstStyle/>
          <a:p>
            <a:pPr algn="ctr" eaLnBrk="0" hangingPunct="0"/>
            <a:r>
              <a:rPr lang="en-AU" sz="900">
                <a:solidFill>
                  <a:srgbClr val="000000"/>
                </a:solidFill>
                <a:ea typeface="ＭＳ Ｐゴシック"/>
              </a:rPr>
              <a:t>We now only have a </a:t>
            </a:r>
            <a:r>
              <a:rPr lang="en-AU" sz="900" b="1">
                <a:solidFill>
                  <a:srgbClr val="000000"/>
                </a:solidFill>
                <a:ea typeface="ＭＳ Ｐゴシック"/>
              </a:rPr>
              <a:t>transient advantage </a:t>
            </a:r>
            <a:r>
              <a:rPr lang="en-AU" sz="900">
                <a:solidFill>
                  <a:srgbClr val="000000"/>
                </a:solidFill>
                <a:ea typeface="ＭＳ Ｐゴシック"/>
              </a:rPr>
              <a:t>when our capability exceeds our adversaries</a:t>
            </a:r>
          </a:p>
        </p:txBody>
      </p:sp>
      <p:sp>
        <p:nvSpPr>
          <p:cNvPr id="70" name="Rectangular Callout 69"/>
          <p:cNvSpPr>
            <a:spLocks noChangeArrowheads="1"/>
          </p:cNvSpPr>
          <p:nvPr/>
        </p:nvSpPr>
        <p:spPr bwMode="auto">
          <a:xfrm>
            <a:off x="5322888" y="2000250"/>
            <a:ext cx="2590800" cy="633413"/>
          </a:xfrm>
          <a:prstGeom prst="wedgeRectCallout">
            <a:avLst>
              <a:gd name="adj1" fmla="val -10111"/>
              <a:gd name="adj2" fmla="val 137667"/>
            </a:avLst>
          </a:prstGeom>
          <a:solidFill>
            <a:srgbClr val="FFFFFF"/>
          </a:solidFill>
          <a:ln w="12700" algn="ctr">
            <a:solidFill>
              <a:srgbClr val="D0CECE"/>
            </a:solidFill>
            <a:miter lim="800000"/>
            <a:headEnd/>
            <a:tailEnd/>
          </a:ln>
        </p:spPr>
        <p:txBody>
          <a:bodyPr lIns="91418" tIns="45710" rIns="91418" bIns="45710"/>
          <a:lstStyle/>
          <a:p>
            <a:pPr algn="ctr" eaLnBrk="0" hangingPunct="0"/>
            <a:r>
              <a:rPr lang="en-AU" sz="900">
                <a:solidFill>
                  <a:srgbClr val="000000"/>
                </a:solidFill>
                <a:ea typeface="ＭＳ Ｐゴシック"/>
              </a:rPr>
              <a:t>We need to continuously identify and deliver against our next source of </a:t>
            </a:r>
            <a:r>
              <a:rPr lang="en-AU" sz="900" b="1">
                <a:solidFill>
                  <a:srgbClr val="000000"/>
                </a:solidFill>
                <a:ea typeface="ＭＳ Ｐゴシック"/>
              </a:rPr>
              <a:t>transient advantage </a:t>
            </a:r>
            <a:r>
              <a:rPr lang="en-AU" sz="900">
                <a:solidFill>
                  <a:srgbClr val="000000"/>
                </a:solidFill>
                <a:ea typeface="ＭＳ Ｐゴシック"/>
              </a:rPr>
              <a:t>to stay ahead of our adversaries</a:t>
            </a:r>
          </a:p>
        </p:txBody>
      </p:sp>
      <p:sp>
        <p:nvSpPr>
          <p:cNvPr id="38934" name="Oval 70"/>
          <p:cNvSpPr>
            <a:spLocks noChangeArrowheads="1"/>
          </p:cNvSpPr>
          <p:nvPr/>
        </p:nvSpPr>
        <p:spPr bwMode="auto">
          <a:xfrm>
            <a:off x="5884863" y="2998788"/>
            <a:ext cx="234950" cy="231775"/>
          </a:xfrm>
          <a:prstGeom prst="ellipse">
            <a:avLst/>
          </a:prstGeom>
          <a:solidFill>
            <a:schemeClr val="bg1"/>
          </a:solidFill>
          <a:ln w="28575" algn="ctr">
            <a:solidFill>
              <a:schemeClr val="accent1"/>
            </a:solidFill>
            <a:miter lim="800000"/>
            <a:headEnd/>
            <a:tailEnd/>
          </a:ln>
        </p:spPr>
        <p:txBody>
          <a:bodyPr lIns="65298" tIns="32649" rIns="65298" bIns="32649" anchor="ctr"/>
          <a:lstStyle/>
          <a:p>
            <a:pPr algn="ctr"/>
            <a:r>
              <a:rPr lang="en-AU" sz="900">
                <a:solidFill>
                  <a:srgbClr val="000000"/>
                </a:solidFill>
                <a:ea typeface="ＭＳ Ｐゴシック"/>
                <a:cs typeface="Arial" charset="0"/>
              </a:rPr>
              <a:t>4</a:t>
            </a:r>
          </a:p>
        </p:txBody>
      </p:sp>
      <p:cxnSp>
        <p:nvCxnSpPr>
          <p:cNvPr id="38935" name="Straight Connector 41"/>
          <p:cNvCxnSpPr>
            <a:cxnSpLocks noChangeShapeType="1"/>
          </p:cNvCxnSpPr>
          <p:nvPr/>
        </p:nvCxnSpPr>
        <p:spPr bwMode="auto">
          <a:xfrm>
            <a:off x="1422400" y="9015413"/>
            <a:ext cx="404813" cy="0"/>
          </a:xfrm>
          <a:prstGeom prst="line">
            <a:avLst/>
          </a:prstGeom>
          <a:noFill/>
          <a:ln w="19050" algn="ctr">
            <a:solidFill>
              <a:srgbClr val="FF0000"/>
            </a:solidFill>
            <a:miter lim="800000"/>
            <a:headEnd/>
            <a:tailEnd/>
          </a:ln>
        </p:spPr>
      </p:cxnSp>
      <p:sp>
        <p:nvSpPr>
          <p:cNvPr id="38936" name="TextBox 42"/>
          <p:cNvSpPr txBox="1">
            <a:spLocks noChangeArrowheads="1"/>
          </p:cNvSpPr>
          <p:nvPr/>
        </p:nvSpPr>
        <p:spPr bwMode="auto">
          <a:xfrm>
            <a:off x="1387475" y="6275388"/>
            <a:ext cx="1320800" cy="339725"/>
          </a:xfrm>
          <a:prstGeom prst="rect">
            <a:avLst/>
          </a:prstGeom>
          <a:noFill/>
          <a:ln w="9525">
            <a:noFill/>
            <a:miter lim="800000"/>
            <a:headEnd/>
            <a:tailEnd/>
          </a:ln>
        </p:spPr>
        <p:txBody>
          <a:bodyPr lIns="65298" tIns="32649" rIns="65298" bIns="32649">
            <a:spAutoFit/>
          </a:bodyPr>
          <a:lstStyle/>
          <a:p>
            <a:r>
              <a:rPr lang="en-AU" sz="900">
                <a:solidFill>
                  <a:srgbClr val="000000"/>
                </a:solidFill>
                <a:ea typeface="ＭＳ Ｐゴシック"/>
                <a:cs typeface="Arial" charset="0"/>
              </a:rPr>
              <a:t>Our adversaries capability (aggregate)</a:t>
            </a:r>
          </a:p>
        </p:txBody>
      </p:sp>
      <p:sp>
        <p:nvSpPr>
          <p:cNvPr id="24" name="Double Brace 23"/>
          <p:cNvSpPr>
            <a:spLocks noChangeArrowheads="1"/>
          </p:cNvSpPr>
          <p:nvPr/>
        </p:nvSpPr>
        <p:spPr bwMode="auto">
          <a:xfrm>
            <a:off x="4051300" y="4324350"/>
            <a:ext cx="527050" cy="495300"/>
          </a:xfrm>
          <a:prstGeom prst="bracePair">
            <a:avLst>
              <a:gd name="adj" fmla="val 8333"/>
            </a:avLst>
          </a:prstGeom>
          <a:noFill/>
          <a:ln w="6350" algn="ctr">
            <a:solidFill>
              <a:srgbClr val="A5A5A5"/>
            </a:solidFill>
            <a:miter lim="800000"/>
            <a:headEnd/>
            <a:tailEnd/>
          </a:ln>
        </p:spPr>
        <p:txBody>
          <a:bodyPr lIns="65298" tIns="32649" rIns="65298" bIns="32649" anchor="ctr"/>
          <a:lstStyle/>
          <a:p>
            <a:pPr algn="ctr"/>
            <a:r>
              <a:rPr lang="en-AU" sz="900" b="1">
                <a:solidFill>
                  <a:srgbClr val="000000"/>
                </a:solidFill>
                <a:ea typeface="ＭＳ Ｐゴシック"/>
                <a:cs typeface="Arial" charset="0"/>
              </a:rPr>
              <a:t>shift</a:t>
            </a:r>
          </a:p>
        </p:txBody>
      </p:sp>
      <p:sp>
        <p:nvSpPr>
          <p:cNvPr id="52" name="Double Brace 51"/>
          <p:cNvSpPr>
            <a:spLocks noChangeArrowheads="1"/>
          </p:cNvSpPr>
          <p:nvPr/>
        </p:nvSpPr>
        <p:spPr bwMode="auto">
          <a:xfrm>
            <a:off x="4051300" y="1131888"/>
            <a:ext cx="527050" cy="496887"/>
          </a:xfrm>
          <a:prstGeom prst="bracePair">
            <a:avLst>
              <a:gd name="adj" fmla="val 8333"/>
            </a:avLst>
          </a:prstGeom>
          <a:noFill/>
          <a:ln w="6350" algn="ctr">
            <a:solidFill>
              <a:srgbClr val="A5A5A5"/>
            </a:solidFill>
            <a:miter lim="800000"/>
            <a:headEnd/>
            <a:tailEnd/>
          </a:ln>
        </p:spPr>
        <p:txBody>
          <a:bodyPr lIns="65298" tIns="32649" rIns="65298" bIns="32649" anchor="ctr"/>
          <a:lstStyle/>
          <a:p>
            <a:pPr algn="ctr"/>
            <a:r>
              <a:rPr lang="en-AU" sz="900" b="1">
                <a:solidFill>
                  <a:srgbClr val="000000"/>
                </a:solidFill>
                <a:ea typeface="ＭＳ Ｐゴシック"/>
                <a:cs typeface="Arial" charset="0"/>
              </a:rPr>
              <a:t>shift</a:t>
            </a:r>
          </a:p>
        </p:txBody>
      </p:sp>
      <p:sp>
        <p:nvSpPr>
          <p:cNvPr id="53" name="Rectangular Callout 52"/>
          <p:cNvSpPr>
            <a:spLocks noChangeArrowheads="1"/>
          </p:cNvSpPr>
          <p:nvPr/>
        </p:nvSpPr>
        <p:spPr bwMode="auto">
          <a:xfrm>
            <a:off x="1277938" y="3389313"/>
            <a:ext cx="2152650" cy="815975"/>
          </a:xfrm>
          <a:prstGeom prst="wedgeRectCallout">
            <a:avLst>
              <a:gd name="adj1" fmla="val -16741"/>
              <a:gd name="adj2" fmla="val 88181"/>
            </a:avLst>
          </a:prstGeom>
          <a:solidFill>
            <a:srgbClr val="FFFFFF"/>
          </a:solidFill>
          <a:ln w="12700" algn="ctr">
            <a:solidFill>
              <a:srgbClr val="D0CECE"/>
            </a:solidFill>
            <a:miter lim="800000"/>
            <a:headEnd/>
            <a:tailEnd/>
          </a:ln>
        </p:spPr>
        <p:txBody>
          <a:bodyPr lIns="91418" tIns="45710" rIns="91418" bIns="45710"/>
          <a:lstStyle/>
          <a:p>
            <a:pPr eaLnBrk="0" hangingPunct="0"/>
            <a:r>
              <a:rPr lang="en-AU" sz="900">
                <a:solidFill>
                  <a:srgbClr val="000000"/>
                </a:solidFill>
                <a:ea typeface="ＭＳ Ｐゴシック"/>
                <a:cs typeface="Arial" charset="0"/>
              </a:rPr>
              <a:t>We could respond to our adversaries by using available platforms to maintain a </a:t>
            </a:r>
            <a:r>
              <a:rPr lang="en-AU" sz="900" b="1">
                <a:solidFill>
                  <a:srgbClr val="000000"/>
                </a:solidFill>
                <a:ea typeface="ＭＳ Ｐゴシック"/>
                <a:cs typeface="Arial" charset="0"/>
              </a:rPr>
              <a:t>sustainable capability advantage</a:t>
            </a:r>
            <a:endParaRPr lang="en-AU" sz="900">
              <a:solidFill>
                <a:srgbClr val="000000"/>
              </a:solidFill>
              <a:ea typeface="ＭＳ Ｐゴシック"/>
            </a:endParaRPr>
          </a:p>
        </p:txBody>
      </p:sp>
      <p:sp>
        <p:nvSpPr>
          <p:cNvPr id="67" name="Oval 66"/>
          <p:cNvSpPr>
            <a:spLocks noChangeArrowheads="1"/>
          </p:cNvSpPr>
          <p:nvPr/>
        </p:nvSpPr>
        <p:spPr bwMode="auto">
          <a:xfrm>
            <a:off x="1498600" y="4464050"/>
            <a:ext cx="230188" cy="234950"/>
          </a:xfrm>
          <a:prstGeom prst="ellipse">
            <a:avLst/>
          </a:prstGeom>
          <a:solidFill>
            <a:schemeClr val="bg1"/>
          </a:solidFill>
          <a:ln w="28575" algn="ctr">
            <a:solidFill>
              <a:srgbClr val="4472C4"/>
            </a:solidFill>
            <a:miter lim="800000"/>
            <a:headEnd/>
            <a:tailEnd/>
          </a:ln>
        </p:spPr>
        <p:txBody>
          <a:bodyPr lIns="65298" tIns="32649" rIns="65298" bIns="32649" anchor="ctr"/>
          <a:lstStyle/>
          <a:p>
            <a:pPr algn="ctr"/>
            <a:r>
              <a:rPr lang="en-AU" sz="900">
                <a:solidFill>
                  <a:srgbClr val="000000"/>
                </a:solidFill>
                <a:ea typeface="ＭＳ Ｐゴシック"/>
                <a:cs typeface="Arial" charset="0"/>
              </a:rPr>
              <a:t>1</a:t>
            </a:r>
          </a:p>
        </p:txBody>
      </p:sp>
      <p:sp>
        <p:nvSpPr>
          <p:cNvPr id="38941" name="Oval 56"/>
          <p:cNvSpPr>
            <a:spLocks noChangeArrowheads="1"/>
          </p:cNvSpPr>
          <p:nvPr/>
        </p:nvSpPr>
        <p:spPr bwMode="auto">
          <a:xfrm>
            <a:off x="4557713" y="4119563"/>
            <a:ext cx="230187" cy="234950"/>
          </a:xfrm>
          <a:prstGeom prst="ellipse">
            <a:avLst/>
          </a:prstGeom>
          <a:solidFill>
            <a:schemeClr val="bg1"/>
          </a:solidFill>
          <a:ln w="28575" algn="ctr">
            <a:solidFill>
              <a:schemeClr val="accent1"/>
            </a:solidFill>
            <a:prstDash val="sysDot"/>
            <a:miter lim="800000"/>
            <a:headEnd/>
            <a:tailEnd/>
          </a:ln>
        </p:spPr>
        <p:txBody>
          <a:bodyPr lIns="65298" tIns="32649" rIns="65298" bIns="32649" anchor="ctr"/>
          <a:lstStyle/>
          <a:p>
            <a:pPr algn="ctr"/>
            <a:r>
              <a:rPr lang="en-AU" sz="900">
                <a:solidFill>
                  <a:srgbClr val="000000"/>
                </a:solidFill>
                <a:ea typeface="ＭＳ Ｐゴシック"/>
                <a:cs typeface="Arial" charset="0"/>
              </a:rPr>
              <a:t>2</a:t>
            </a:r>
          </a:p>
        </p:txBody>
      </p:sp>
      <p:grpSp>
        <p:nvGrpSpPr>
          <p:cNvPr id="38942" name="Group 46"/>
          <p:cNvGrpSpPr>
            <a:grpSpLocks/>
          </p:cNvGrpSpPr>
          <p:nvPr/>
        </p:nvGrpSpPr>
        <p:grpSpPr bwMode="auto">
          <a:xfrm>
            <a:off x="4789488" y="3946525"/>
            <a:ext cx="1419225" cy="774700"/>
            <a:chOff x="6800343" y="5620793"/>
            <a:chExt cx="1988057" cy="1084807"/>
          </a:xfrm>
        </p:grpSpPr>
        <p:sp>
          <p:nvSpPr>
            <p:cNvPr id="49" name="Freeform 48"/>
            <p:cNvSpPr/>
            <p:nvPr/>
          </p:nvSpPr>
          <p:spPr bwMode="auto">
            <a:xfrm>
              <a:off x="6800343" y="5620793"/>
              <a:ext cx="1465469" cy="798045"/>
            </a:xfrm>
            <a:custGeom>
              <a:avLst/>
              <a:gdLst>
                <a:gd name="connsiteX0" fmla="*/ 0 w 6959600"/>
                <a:gd name="connsiteY0" fmla="*/ 2120903 h 2120903"/>
                <a:gd name="connsiteX1" fmla="*/ 2019300 w 6959600"/>
                <a:gd name="connsiteY1" fmla="*/ 3 h 2120903"/>
                <a:gd name="connsiteX2" fmla="*/ 6959600 w 6959600"/>
                <a:gd name="connsiteY2" fmla="*/ 2108203 h 2120903"/>
              </a:gdLst>
              <a:ahLst/>
              <a:cxnLst>
                <a:cxn ang="0">
                  <a:pos x="connsiteX0" y="connsiteY0"/>
                </a:cxn>
                <a:cxn ang="0">
                  <a:pos x="connsiteX1" y="connsiteY1"/>
                </a:cxn>
                <a:cxn ang="0">
                  <a:pos x="connsiteX2" y="connsiteY2"/>
                </a:cxn>
              </a:cxnLst>
              <a:rect l="l" t="t" r="r" b="b"/>
              <a:pathLst>
                <a:path w="6959600" h="2120903">
                  <a:moveTo>
                    <a:pt x="0" y="2120903"/>
                  </a:moveTo>
                  <a:cubicBezTo>
                    <a:pt x="429683" y="1061511"/>
                    <a:pt x="859367" y="2120"/>
                    <a:pt x="2019300" y="3"/>
                  </a:cubicBezTo>
                  <a:cubicBezTo>
                    <a:pt x="3179233" y="-2114"/>
                    <a:pt x="5069416" y="1053044"/>
                    <a:pt x="6959600" y="2108203"/>
                  </a:cubicBezTo>
                </a:path>
              </a:pathLst>
            </a:custGeom>
            <a:ln w="19050">
              <a:solidFill>
                <a:schemeClr val="accent1"/>
              </a:solidFill>
              <a:headEnd type="none" w="med" len="med"/>
              <a:tailEnd type="triangle" w="med" len="med"/>
            </a:ln>
          </p:spPr>
          <p:style>
            <a:lnRef idx="1">
              <a:schemeClr val="accent4"/>
            </a:lnRef>
            <a:fillRef idx="0">
              <a:schemeClr val="accent4"/>
            </a:fillRef>
            <a:effectRef idx="0">
              <a:schemeClr val="accent4"/>
            </a:effectRef>
            <a:fontRef idx="minor">
              <a:schemeClr val="tx1"/>
            </a:fontRef>
          </p:style>
          <p:txBody>
            <a:bodyPr lIns="128016" tIns="64008" rIns="128016" bIns="64008"/>
            <a:lstStyle/>
            <a:p>
              <a:pPr algn="ctr" defTabSz="1280160" eaLnBrk="0" hangingPunct="0">
                <a:defRPr/>
              </a:pPr>
              <a:endParaRPr lang="en-AU" sz="3360" kern="0">
                <a:solidFill>
                  <a:srgbClr val="000000"/>
                </a:solidFill>
                <a:latin typeface="Arial" panose="020B0604020202020204" pitchFamily="34" charset="0"/>
                <a:cs typeface="Arial" panose="020B0604020202020204" pitchFamily="34" charset="0"/>
              </a:endParaRPr>
            </a:p>
          </p:txBody>
        </p:sp>
        <p:sp>
          <p:nvSpPr>
            <p:cNvPr id="55" name="Rectangle 54"/>
            <p:cNvSpPr>
              <a:spLocks noChangeArrowheads="1"/>
            </p:cNvSpPr>
            <p:nvPr/>
          </p:nvSpPr>
          <p:spPr bwMode="auto">
            <a:xfrm>
              <a:off x="7532368" y="5727054"/>
              <a:ext cx="1256032" cy="978546"/>
            </a:xfrm>
            <a:prstGeom prst="rect">
              <a:avLst/>
            </a:prstGeom>
            <a:solidFill>
              <a:schemeClr val="bg1"/>
            </a:solidFill>
            <a:ln w="12700" algn="ctr">
              <a:noFill/>
              <a:miter lim="800000"/>
              <a:headEnd/>
              <a:tailEnd/>
            </a:ln>
          </p:spPr>
          <p:txBody>
            <a:bodyPr lIns="65298" tIns="32649" rIns="65298" bIns="32649" anchor="ctr"/>
            <a:lstStyle/>
            <a:p>
              <a:pPr algn="ctr"/>
              <a:endParaRPr lang="en-US" sz="1800">
                <a:solidFill>
                  <a:srgbClr val="FFFFFF"/>
                </a:solidFill>
                <a:latin typeface="Calibri" pitchFamily="34" charset="0"/>
                <a:ea typeface="ＭＳ Ｐゴシック"/>
              </a:endParaRPr>
            </a:p>
          </p:txBody>
        </p:sp>
        <p:sp>
          <p:nvSpPr>
            <p:cNvPr id="58" name="Freeform 57"/>
            <p:cNvSpPr/>
            <p:nvPr/>
          </p:nvSpPr>
          <p:spPr bwMode="auto">
            <a:xfrm>
              <a:off x="6800343" y="5620793"/>
              <a:ext cx="1465469" cy="798045"/>
            </a:xfrm>
            <a:custGeom>
              <a:avLst/>
              <a:gdLst>
                <a:gd name="connsiteX0" fmla="*/ 0 w 6959600"/>
                <a:gd name="connsiteY0" fmla="*/ 2120903 h 2120903"/>
                <a:gd name="connsiteX1" fmla="*/ 2019300 w 6959600"/>
                <a:gd name="connsiteY1" fmla="*/ 3 h 2120903"/>
                <a:gd name="connsiteX2" fmla="*/ 6959600 w 6959600"/>
                <a:gd name="connsiteY2" fmla="*/ 2108203 h 2120903"/>
              </a:gdLst>
              <a:ahLst/>
              <a:cxnLst>
                <a:cxn ang="0">
                  <a:pos x="connsiteX0" y="connsiteY0"/>
                </a:cxn>
                <a:cxn ang="0">
                  <a:pos x="connsiteX1" y="connsiteY1"/>
                </a:cxn>
                <a:cxn ang="0">
                  <a:pos x="connsiteX2" y="connsiteY2"/>
                </a:cxn>
              </a:cxnLst>
              <a:rect l="l" t="t" r="r" b="b"/>
              <a:pathLst>
                <a:path w="6959600" h="2120903">
                  <a:moveTo>
                    <a:pt x="0" y="2120903"/>
                  </a:moveTo>
                  <a:cubicBezTo>
                    <a:pt x="429683" y="1061511"/>
                    <a:pt x="859367" y="2120"/>
                    <a:pt x="2019300" y="3"/>
                  </a:cubicBezTo>
                  <a:cubicBezTo>
                    <a:pt x="3179233" y="-2114"/>
                    <a:pt x="5069416" y="1053044"/>
                    <a:pt x="6959600" y="2108203"/>
                  </a:cubicBezTo>
                </a:path>
              </a:pathLst>
            </a:custGeom>
            <a:ln w="19050">
              <a:solidFill>
                <a:schemeClr val="accent1"/>
              </a:solidFill>
              <a:prstDash val="dash"/>
              <a:headEnd type="none" w="med" len="med"/>
              <a:tailEnd type="triangle" w="med" len="med"/>
            </a:ln>
          </p:spPr>
          <p:style>
            <a:lnRef idx="1">
              <a:schemeClr val="accent4"/>
            </a:lnRef>
            <a:fillRef idx="0">
              <a:schemeClr val="accent4"/>
            </a:fillRef>
            <a:effectRef idx="0">
              <a:schemeClr val="accent4"/>
            </a:effectRef>
            <a:fontRef idx="minor">
              <a:schemeClr val="tx1"/>
            </a:fontRef>
          </p:style>
          <p:txBody>
            <a:bodyPr lIns="128016" tIns="64008" rIns="128016" bIns="64008"/>
            <a:lstStyle/>
            <a:p>
              <a:pPr algn="ctr" defTabSz="1280160" eaLnBrk="0" hangingPunct="0">
                <a:defRPr/>
              </a:pPr>
              <a:endParaRPr lang="en-AU" sz="3360" kern="0">
                <a:solidFill>
                  <a:srgbClr val="000000"/>
                </a:solidFill>
                <a:latin typeface="Arial" panose="020B0604020202020204" pitchFamily="34" charset="0"/>
                <a:cs typeface="Arial" panose="020B0604020202020204" pitchFamily="34" charset="0"/>
              </a:endParaRPr>
            </a:p>
          </p:txBody>
        </p:sp>
      </p:grpSp>
      <p:grpSp>
        <p:nvGrpSpPr>
          <p:cNvPr id="38946" name="Group 58"/>
          <p:cNvGrpSpPr>
            <a:grpSpLocks/>
          </p:cNvGrpSpPr>
          <p:nvPr/>
        </p:nvGrpSpPr>
        <p:grpSpPr bwMode="auto">
          <a:xfrm>
            <a:off x="5475288" y="3627438"/>
            <a:ext cx="1214437" cy="663575"/>
            <a:chOff x="6800343" y="5620793"/>
            <a:chExt cx="1988057" cy="1084807"/>
          </a:xfrm>
        </p:grpSpPr>
        <p:sp>
          <p:nvSpPr>
            <p:cNvPr id="60" name="Freeform 59"/>
            <p:cNvSpPr/>
            <p:nvPr/>
          </p:nvSpPr>
          <p:spPr bwMode="auto">
            <a:xfrm>
              <a:off x="6800343" y="5620793"/>
              <a:ext cx="1465705" cy="796735"/>
            </a:xfrm>
            <a:custGeom>
              <a:avLst/>
              <a:gdLst>
                <a:gd name="connsiteX0" fmla="*/ 0 w 6959600"/>
                <a:gd name="connsiteY0" fmla="*/ 2120903 h 2120903"/>
                <a:gd name="connsiteX1" fmla="*/ 2019300 w 6959600"/>
                <a:gd name="connsiteY1" fmla="*/ 3 h 2120903"/>
                <a:gd name="connsiteX2" fmla="*/ 6959600 w 6959600"/>
                <a:gd name="connsiteY2" fmla="*/ 2108203 h 2120903"/>
              </a:gdLst>
              <a:ahLst/>
              <a:cxnLst>
                <a:cxn ang="0">
                  <a:pos x="connsiteX0" y="connsiteY0"/>
                </a:cxn>
                <a:cxn ang="0">
                  <a:pos x="connsiteX1" y="connsiteY1"/>
                </a:cxn>
                <a:cxn ang="0">
                  <a:pos x="connsiteX2" y="connsiteY2"/>
                </a:cxn>
              </a:cxnLst>
              <a:rect l="l" t="t" r="r" b="b"/>
              <a:pathLst>
                <a:path w="6959600" h="2120903">
                  <a:moveTo>
                    <a:pt x="0" y="2120903"/>
                  </a:moveTo>
                  <a:cubicBezTo>
                    <a:pt x="429683" y="1061511"/>
                    <a:pt x="859367" y="2120"/>
                    <a:pt x="2019300" y="3"/>
                  </a:cubicBezTo>
                  <a:cubicBezTo>
                    <a:pt x="3179233" y="-2114"/>
                    <a:pt x="5069416" y="1053044"/>
                    <a:pt x="6959600" y="2108203"/>
                  </a:cubicBezTo>
                </a:path>
              </a:pathLst>
            </a:custGeom>
            <a:ln w="19050">
              <a:solidFill>
                <a:schemeClr val="accent1"/>
              </a:solidFill>
              <a:headEnd type="none" w="med" len="med"/>
              <a:tailEnd type="triangle" w="med" len="med"/>
            </a:ln>
          </p:spPr>
          <p:style>
            <a:lnRef idx="1">
              <a:schemeClr val="accent4"/>
            </a:lnRef>
            <a:fillRef idx="0">
              <a:schemeClr val="accent4"/>
            </a:fillRef>
            <a:effectRef idx="0">
              <a:schemeClr val="accent4"/>
            </a:effectRef>
            <a:fontRef idx="minor">
              <a:schemeClr val="tx1"/>
            </a:fontRef>
          </p:style>
          <p:txBody>
            <a:bodyPr lIns="128016" tIns="64008" rIns="128016" bIns="64008"/>
            <a:lstStyle/>
            <a:p>
              <a:pPr algn="ctr" defTabSz="1280160" eaLnBrk="0" hangingPunct="0">
                <a:defRPr/>
              </a:pPr>
              <a:endParaRPr lang="en-AU" sz="3360" kern="0">
                <a:solidFill>
                  <a:srgbClr val="000000"/>
                </a:solidFill>
                <a:latin typeface="Arial" panose="020B0604020202020204" pitchFamily="34" charset="0"/>
                <a:cs typeface="Arial" panose="020B0604020202020204" pitchFamily="34" charset="0"/>
              </a:endParaRPr>
            </a:p>
          </p:txBody>
        </p:sp>
        <p:sp>
          <p:nvSpPr>
            <p:cNvPr id="61" name="Rectangle 60"/>
            <p:cNvSpPr>
              <a:spLocks noChangeArrowheads="1"/>
            </p:cNvSpPr>
            <p:nvPr/>
          </p:nvSpPr>
          <p:spPr bwMode="auto">
            <a:xfrm>
              <a:off x="7533566" y="5728347"/>
              <a:ext cx="1254834" cy="977253"/>
            </a:xfrm>
            <a:prstGeom prst="rect">
              <a:avLst/>
            </a:prstGeom>
            <a:solidFill>
              <a:schemeClr val="bg1"/>
            </a:solidFill>
            <a:ln w="12700" algn="ctr">
              <a:noFill/>
              <a:miter lim="800000"/>
              <a:headEnd/>
              <a:tailEnd/>
            </a:ln>
          </p:spPr>
          <p:txBody>
            <a:bodyPr lIns="65298" tIns="32649" rIns="65298" bIns="32649" anchor="ctr"/>
            <a:lstStyle/>
            <a:p>
              <a:pPr algn="ctr"/>
              <a:endParaRPr lang="en-US" sz="1800">
                <a:solidFill>
                  <a:srgbClr val="FFFFFF"/>
                </a:solidFill>
                <a:latin typeface="Calibri" pitchFamily="34" charset="0"/>
                <a:ea typeface="ＭＳ Ｐゴシック"/>
              </a:endParaRPr>
            </a:p>
          </p:txBody>
        </p:sp>
        <p:sp>
          <p:nvSpPr>
            <p:cNvPr id="62" name="Freeform 61"/>
            <p:cNvSpPr/>
            <p:nvPr/>
          </p:nvSpPr>
          <p:spPr bwMode="auto">
            <a:xfrm>
              <a:off x="6800343" y="5620793"/>
              <a:ext cx="1465705" cy="796735"/>
            </a:xfrm>
            <a:custGeom>
              <a:avLst/>
              <a:gdLst>
                <a:gd name="connsiteX0" fmla="*/ 0 w 6959600"/>
                <a:gd name="connsiteY0" fmla="*/ 2120903 h 2120903"/>
                <a:gd name="connsiteX1" fmla="*/ 2019300 w 6959600"/>
                <a:gd name="connsiteY1" fmla="*/ 3 h 2120903"/>
                <a:gd name="connsiteX2" fmla="*/ 6959600 w 6959600"/>
                <a:gd name="connsiteY2" fmla="*/ 2108203 h 2120903"/>
              </a:gdLst>
              <a:ahLst/>
              <a:cxnLst>
                <a:cxn ang="0">
                  <a:pos x="connsiteX0" y="connsiteY0"/>
                </a:cxn>
                <a:cxn ang="0">
                  <a:pos x="connsiteX1" y="connsiteY1"/>
                </a:cxn>
                <a:cxn ang="0">
                  <a:pos x="connsiteX2" y="connsiteY2"/>
                </a:cxn>
              </a:cxnLst>
              <a:rect l="l" t="t" r="r" b="b"/>
              <a:pathLst>
                <a:path w="6959600" h="2120903">
                  <a:moveTo>
                    <a:pt x="0" y="2120903"/>
                  </a:moveTo>
                  <a:cubicBezTo>
                    <a:pt x="429683" y="1061511"/>
                    <a:pt x="859367" y="2120"/>
                    <a:pt x="2019300" y="3"/>
                  </a:cubicBezTo>
                  <a:cubicBezTo>
                    <a:pt x="3179233" y="-2114"/>
                    <a:pt x="5069416" y="1053044"/>
                    <a:pt x="6959600" y="2108203"/>
                  </a:cubicBezTo>
                </a:path>
              </a:pathLst>
            </a:custGeom>
            <a:ln w="19050">
              <a:solidFill>
                <a:schemeClr val="accent1"/>
              </a:solidFill>
              <a:prstDash val="dash"/>
              <a:headEnd type="none" w="med" len="med"/>
              <a:tailEnd type="triangle" w="med" len="med"/>
            </a:ln>
          </p:spPr>
          <p:style>
            <a:lnRef idx="1">
              <a:schemeClr val="accent4"/>
            </a:lnRef>
            <a:fillRef idx="0">
              <a:schemeClr val="accent4"/>
            </a:fillRef>
            <a:effectRef idx="0">
              <a:schemeClr val="accent4"/>
            </a:effectRef>
            <a:fontRef idx="minor">
              <a:schemeClr val="tx1"/>
            </a:fontRef>
          </p:style>
          <p:txBody>
            <a:bodyPr lIns="128016" tIns="64008" rIns="128016" bIns="64008"/>
            <a:lstStyle/>
            <a:p>
              <a:pPr algn="ctr" defTabSz="1280160" eaLnBrk="0" hangingPunct="0">
                <a:defRPr/>
              </a:pPr>
              <a:endParaRPr lang="en-AU" sz="3360" kern="0">
                <a:solidFill>
                  <a:srgbClr val="000000"/>
                </a:solidFill>
                <a:latin typeface="Arial" panose="020B0604020202020204" pitchFamily="34" charset="0"/>
                <a:cs typeface="Arial" panose="020B0604020202020204" pitchFamily="34" charset="0"/>
              </a:endParaRPr>
            </a:p>
          </p:txBody>
        </p:sp>
      </p:grpSp>
      <p:grpSp>
        <p:nvGrpSpPr>
          <p:cNvPr id="38950" name="Group 62"/>
          <p:cNvGrpSpPr>
            <a:grpSpLocks/>
          </p:cNvGrpSpPr>
          <p:nvPr/>
        </p:nvGrpSpPr>
        <p:grpSpPr bwMode="auto">
          <a:xfrm>
            <a:off x="6042025" y="3273425"/>
            <a:ext cx="1441450" cy="661988"/>
            <a:chOff x="6800343" y="5620793"/>
            <a:chExt cx="1988057" cy="1084807"/>
          </a:xfrm>
        </p:grpSpPr>
        <p:sp>
          <p:nvSpPr>
            <p:cNvPr id="64" name="Freeform 63"/>
            <p:cNvSpPr/>
            <p:nvPr/>
          </p:nvSpPr>
          <p:spPr bwMode="auto">
            <a:xfrm>
              <a:off x="6800343" y="5620793"/>
              <a:ext cx="1464770" cy="796045"/>
            </a:xfrm>
            <a:custGeom>
              <a:avLst/>
              <a:gdLst>
                <a:gd name="connsiteX0" fmla="*/ 0 w 6959600"/>
                <a:gd name="connsiteY0" fmla="*/ 2120903 h 2120903"/>
                <a:gd name="connsiteX1" fmla="*/ 2019300 w 6959600"/>
                <a:gd name="connsiteY1" fmla="*/ 3 h 2120903"/>
                <a:gd name="connsiteX2" fmla="*/ 6959600 w 6959600"/>
                <a:gd name="connsiteY2" fmla="*/ 2108203 h 2120903"/>
              </a:gdLst>
              <a:ahLst/>
              <a:cxnLst>
                <a:cxn ang="0">
                  <a:pos x="connsiteX0" y="connsiteY0"/>
                </a:cxn>
                <a:cxn ang="0">
                  <a:pos x="connsiteX1" y="connsiteY1"/>
                </a:cxn>
                <a:cxn ang="0">
                  <a:pos x="connsiteX2" y="connsiteY2"/>
                </a:cxn>
              </a:cxnLst>
              <a:rect l="l" t="t" r="r" b="b"/>
              <a:pathLst>
                <a:path w="6959600" h="2120903">
                  <a:moveTo>
                    <a:pt x="0" y="2120903"/>
                  </a:moveTo>
                  <a:cubicBezTo>
                    <a:pt x="429683" y="1061511"/>
                    <a:pt x="859367" y="2120"/>
                    <a:pt x="2019300" y="3"/>
                  </a:cubicBezTo>
                  <a:cubicBezTo>
                    <a:pt x="3179233" y="-2114"/>
                    <a:pt x="5069416" y="1053044"/>
                    <a:pt x="6959600" y="2108203"/>
                  </a:cubicBezTo>
                </a:path>
              </a:pathLst>
            </a:custGeom>
            <a:ln w="19050">
              <a:solidFill>
                <a:schemeClr val="accent1"/>
              </a:solidFill>
              <a:headEnd type="none" w="med" len="med"/>
              <a:tailEnd type="triangle" w="med" len="med"/>
            </a:ln>
          </p:spPr>
          <p:style>
            <a:lnRef idx="1">
              <a:schemeClr val="accent4"/>
            </a:lnRef>
            <a:fillRef idx="0">
              <a:schemeClr val="accent4"/>
            </a:fillRef>
            <a:effectRef idx="0">
              <a:schemeClr val="accent4"/>
            </a:effectRef>
            <a:fontRef idx="minor">
              <a:schemeClr val="tx1"/>
            </a:fontRef>
          </p:style>
          <p:txBody>
            <a:bodyPr lIns="128016" tIns="64008" rIns="128016" bIns="64008"/>
            <a:lstStyle/>
            <a:p>
              <a:pPr algn="ctr" defTabSz="1280160" eaLnBrk="0" hangingPunct="0">
                <a:defRPr/>
              </a:pPr>
              <a:endParaRPr lang="en-AU" sz="3360" kern="0">
                <a:solidFill>
                  <a:srgbClr val="000000"/>
                </a:solidFill>
                <a:latin typeface="Arial" panose="020B0604020202020204" pitchFamily="34" charset="0"/>
                <a:cs typeface="Arial" panose="020B0604020202020204" pitchFamily="34" charset="0"/>
              </a:endParaRPr>
            </a:p>
          </p:txBody>
        </p:sp>
        <p:sp>
          <p:nvSpPr>
            <p:cNvPr id="65" name="Rectangle 64"/>
            <p:cNvSpPr>
              <a:spLocks noChangeArrowheads="1"/>
            </p:cNvSpPr>
            <p:nvPr/>
          </p:nvSpPr>
          <p:spPr bwMode="auto">
            <a:xfrm>
              <a:off x="7532373" y="5728531"/>
              <a:ext cx="1256027" cy="977069"/>
            </a:xfrm>
            <a:prstGeom prst="rect">
              <a:avLst/>
            </a:prstGeom>
            <a:solidFill>
              <a:schemeClr val="bg1"/>
            </a:solidFill>
            <a:ln w="12700" algn="ctr">
              <a:noFill/>
              <a:miter lim="800000"/>
              <a:headEnd/>
              <a:tailEnd/>
            </a:ln>
          </p:spPr>
          <p:txBody>
            <a:bodyPr lIns="65298" tIns="32649" rIns="65298" bIns="32649" anchor="ctr"/>
            <a:lstStyle/>
            <a:p>
              <a:pPr algn="ctr"/>
              <a:endParaRPr lang="en-US" sz="1800">
                <a:solidFill>
                  <a:srgbClr val="FFFFFF"/>
                </a:solidFill>
                <a:latin typeface="Calibri" pitchFamily="34" charset="0"/>
                <a:ea typeface="ＭＳ Ｐゴシック"/>
              </a:endParaRPr>
            </a:p>
          </p:txBody>
        </p:sp>
        <p:sp>
          <p:nvSpPr>
            <p:cNvPr id="72" name="Freeform 71"/>
            <p:cNvSpPr/>
            <p:nvPr/>
          </p:nvSpPr>
          <p:spPr bwMode="auto">
            <a:xfrm>
              <a:off x="6800343" y="5620793"/>
              <a:ext cx="1464770" cy="796045"/>
            </a:xfrm>
            <a:custGeom>
              <a:avLst/>
              <a:gdLst>
                <a:gd name="connsiteX0" fmla="*/ 0 w 6959600"/>
                <a:gd name="connsiteY0" fmla="*/ 2120903 h 2120903"/>
                <a:gd name="connsiteX1" fmla="*/ 2019300 w 6959600"/>
                <a:gd name="connsiteY1" fmla="*/ 3 h 2120903"/>
                <a:gd name="connsiteX2" fmla="*/ 6959600 w 6959600"/>
                <a:gd name="connsiteY2" fmla="*/ 2108203 h 2120903"/>
              </a:gdLst>
              <a:ahLst/>
              <a:cxnLst>
                <a:cxn ang="0">
                  <a:pos x="connsiteX0" y="connsiteY0"/>
                </a:cxn>
                <a:cxn ang="0">
                  <a:pos x="connsiteX1" y="connsiteY1"/>
                </a:cxn>
                <a:cxn ang="0">
                  <a:pos x="connsiteX2" y="connsiteY2"/>
                </a:cxn>
              </a:cxnLst>
              <a:rect l="l" t="t" r="r" b="b"/>
              <a:pathLst>
                <a:path w="6959600" h="2120903">
                  <a:moveTo>
                    <a:pt x="0" y="2120903"/>
                  </a:moveTo>
                  <a:cubicBezTo>
                    <a:pt x="429683" y="1061511"/>
                    <a:pt x="859367" y="2120"/>
                    <a:pt x="2019300" y="3"/>
                  </a:cubicBezTo>
                  <a:cubicBezTo>
                    <a:pt x="3179233" y="-2114"/>
                    <a:pt x="5069416" y="1053044"/>
                    <a:pt x="6959600" y="2108203"/>
                  </a:cubicBezTo>
                </a:path>
              </a:pathLst>
            </a:custGeom>
            <a:ln w="19050">
              <a:solidFill>
                <a:schemeClr val="accent1"/>
              </a:solidFill>
              <a:prstDash val="dash"/>
              <a:headEnd type="none" w="med" len="med"/>
              <a:tailEnd type="triangle" w="med" len="med"/>
            </a:ln>
          </p:spPr>
          <p:style>
            <a:lnRef idx="1">
              <a:schemeClr val="accent4"/>
            </a:lnRef>
            <a:fillRef idx="0">
              <a:schemeClr val="accent4"/>
            </a:fillRef>
            <a:effectRef idx="0">
              <a:schemeClr val="accent4"/>
            </a:effectRef>
            <a:fontRef idx="minor">
              <a:schemeClr val="tx1"/>
            </a:fontRef>
          </p:style>
          <p:txBody>
            <a:bodyPr lIns="128016" tIns="64008" rIns="128016" bIns="64008"/>
            <a:lstStyle/>
            <a:p>
              <a:pPr algn="ctr" defTabSz="1280160" eaLnBrk="0" hangingPunct="0">
                <a:defRPr/>
              </a:pPr>
              <a:endParaRPr lang="en-AU" sz="3360" kern="0">
                <a:solidFill>
                  <a:srgbClr val="000000"/>
                </a:solidFill>
                <a:latin typeface="Arial" panose="020B0604020202020204" pitchFamily="34" charset="0"/>
                <a:cs typeface="Arial" panose="020B0604020202020204" pitchFamily="34" charset="0"/>
              </a:endParaRPr>
            </a:p>
          </p:txBody>
        </p:sp>
      </p:grpSp>
      <p:grpSp>
        <p:nvGrpSpPr>
          <p:cNvPr id="38954" name="Group 72"/>
          <p:cNvGrpSpPr>
            <a:grpSpLocks/>
          </p:cNvGrpSpPr>
          <p:nvPr/>
        </p:nvGrpSpPr>
        <p:grpSpPr bwMode="auto">
          <a:xfrm>
            <a:off x="6389688" y="2703513"/>
            <a:ext cx="1652587" cy="777875"/>
            <a:chOff x="6800343" y="5620793"/>
            <a:chExt cx="1988057" cy="1084807"/>
          </a:xfrm>
        </p:grpSpPr>
        <p:sp>
          <p:nvSpPr>
            <p:cNvPr id="74" name="Freeform 73"/>
            <p:cNvSpPr/>
            <p:nvPr/>
          </p:nvSpPr>
          <p:spPr bwMode="auto">
            <a:xfrm>
              <a:off x="6800343" y="5620793"/>
              <a:ext cx="1466694" cy="797001"/>
            </a:xfrm>
            <a:custGeom>
              <a:avLst/>
              <a:gdLst>
                <a:gd name="connsiteX0" fmla="*/ 0 w 6959600"/>
                <a:gd name="connsiteY0" fmla="*/ 2120903 h 2120903"/>
                <a:gd name="connsiteX1" fmla="*/ 2019300 w 6959600"/>
                <a:gd name="connsiteY1" fmla="*/ 3 h 2120903"/>
                <a:gd name="connsiteX2" fmla="*/ 6959600 w 6959600"/>
                <a:gd name="connsiteY2" fmla="*/ 2108203 h 2120903"/>
              </a:gdLst>
              <a:ahLst/>
              <a:cxnLst>
                <a:cxn ang="0">
                  <a:pos x="connsiteX0" y="connsiteY0"/>
                </a:cxn>
                <a:cxn ang="0">
                  <a:pos x="connsiteX1" y="connsiteY1"/>
                </a:cxn>
                <a:cxn ang="0">
                  <a:pos x="connsiteX2" y="connsiteY2"/>
                </a:cxn>
              </a:cxnLst>
              <a:rect l="l" t="t" r="r" b="b"/>
              <a:pathLst>
                <a:path w="6959600" h="2120903">
                  <a:moveTo>
                    <a:pt x="0" y="2120903"/>
                  </a:moveTo>
                  <a:cubicBezTo>
                    <a:pt x="429683" y="1061511"/>
                    <a:pt x="859367" y="2120"/>
                    <a:pt x="2019300" y="3"/>
                  </a:cubicBezTo>
                  <a:cubicBezTo>
                    <a:pt x="3179233" y="-2114"/>
                    <a:pt x="5069416" y="1053044"/>
                    <a:pt x="6959600" y="2108203"/>
                  </a:cubicBezTo>
                </a:path>
              </a:pathLst>
            </a:custGeom>
            <a:ln w="19050">
              <a:solidFill>
                <a:schemeClr val="accent1"/>
              </a:solidFill>
              <a:headEnd type="none" w="med" len="med"/>
              <a:tailEnd type="triangle" w="med" len="med"/>
            </a:ln>
          </p:spPr>
          <p:style>
            <a:lnRef idx="1">
              <a:schemeClr val="accent4"/>
            </a:lnRef>
            <a:fillRef idx="0">
              <a:schemeClr val="accent4"/>
            </a:fillRef>
            <a:effectRef idx="0">
              <a:schemeClr val="accent4"/>
            </a:effectRef>
            <a:fontRef idx="minor">
              <a:schemeClr val="tx1"/>
            </a:fontRef>
          </p:style>
          <p:txBody>
            <a:bodyPr lIns="128016" tIns="64008" rIns="128016" bIns="64008"/>
            <a:lstStyle/>
            <a:p>
              <a:pPr algn="ctr" defTabSz="1280160" eaLnBrk="0" hangingPunct="0">
                <a:defRPr/>
              </a:pPr>
              <a:endParaRPr lang="en-AU" sz="3360" kern="0">
                <a:solidFill>
                  <a:srgbClr val="000000"/>
                </a:solidFill>
                <a:latin typeface="Arial" panose="020B0604020202020204" pitchFamily="34" charset="0"/>
                <a:cs typeface="Arial" panose="020B0604020202020204" pitchFamily="34" charset="0"/>
              </a:endParaRPr>
            </a:p>
          </p:txBody>
        </p:sp>
        <p:sp>
          <p:nvSpPr>
            <p:cNvPr id="75" name="Rectangle 74"/>
            <p:cNvSpPr>
              <a:spLocks noChangeArrowheads="1"/>
            </p:cNvSpPr>
            <p:nvPr/>
          </p:nvSpPr>
          <p:spPr bwMode="auto">
            <a:xfrm>
              <a:off x="7532569" y="5728482"/>
              <a:ext cx="1255831" cy="977118"/>
            </a:xfrm>
            <a:prstGeom prst="rect">
              <a:avLst/>
            </a:prstGeom>
            <a:solidFill>
              <a:schemeClr val="bg1"/>
            </a:solidFill>
            <a:ln w="12700" algn="ctr">
              <a:noFill/>
              <a:miter lim="800000"/>
              <a:headEnd/>
              <a:tailEnd/>
            </a:ln>
          </p:spPr>
          <p:txBody>
            <a:bodyPr lIns="65298" tIns="32649" rIns="65298" bIns="32649" anchor="ctr"/>
            <a:lstStyle/>
            <a:p>
              <a:pPr algn="ctr"/>
              <a:endParaRPr lang="en-US" sz="1800">
                <a:solidFill>
                  <a:srgbClr val="FFFFFF"/>
                </a:solidFill>
                <a:latin typeface="Calibri" pitchFamily="34" charset="0"/>
                <a:ea typeface="ＭＳ Ｐゴシック"/>
              </a:endParaRPr>
            </a:p>
          </p:txBody>
        </p:sp>
        <p:sp>
          <p:nvSpPr>
            <p:cNvPr id="77" name="Freeform 76"/>
            <p:cNvSpPr/>
            <p:nvPr/>
          </p:nvSpPr>
          <p:spPr bwMode="auto">
            <a:xfrm>
              <a:off x="6800343" y="5620793"/>
              <a:ext cx="1466694" cy="797001"/>
            </a:xfrm>
            <a:custGeom>
              <a:avLst/>
              <a:gdLst>
                <a:gd name="connsiteX0" fmla="*/ 0 w 6959600"/>
                <a:gd name="connsiteY0" fmla="*/ 2120903 h 2120903"/>
                <a:gd name="connsiteX1" fmla="*/ 2019300 w 6959600"/>
                <a:gd name="connsiteY1" fmla="*/ 3 h 2120903"/>
                <a:gd name="connsiteX2" fmla="*/ 6959600 w 6959600"/>
                <a:gd name="connsiteY2" fmla="*/ 2108203 h 2120903"/>
              </a:gdLst>
              <a:ahLst/>
              <a:cxnLst>
                <a:cxn ang="0">
                  <a:pos x="connsiteX0" y="connsiteY0"/>
                </a:cxn>
                <a:cxn ang="0">
                  <a:pos x="connsiteX1" y="connsiteY1"/>
                </a:cxn>
                <a:cxn ang="0">
                  <a:pos x="connsiteX2" y="connsiteY2"/>
                </a:cxn>
              </a:cxnLst>
              <a:rect l="l" t="t" r="r" b="b"/>
              <a:pathLst>
                <a:path w="6959600" h="2120903">
                  <a:moveTo>
                    <a:pt x="0" y="2120903"/>
                  </a:moveTo>
                  <a:cubicBezTo>
                    <a:pt x="429683" y="1061511"/>
                    <a:pt x="859367" y="2120"/>
                    <a:pt x="2019300" y="3"/>
                  </a:cubicBezTo>
                  <a:cubicBezTo>
                    <a:pt x="3179233" y="-2114"/>
                    <a:pt x="5069416" y="1053044"/>
                    <a:pt x="6959600" y="2108203"/>
                  </a:cubicBezTo>
                </a:path>
              </a:pathLst>
            </a:custGeom>
            <a:ln w="19050">
              <a:solidFill>
                <a:schemeClr val="accent1"/>
              </a:solidFill>
              <a:prstDash val="dash"/>
              <a:headEnd type="none" w="med" len="med"/>
              <a:tailEnd type="triangle" w="med" len="med"/>
            </a:ln>
          </p:spPr>
          <p:style>
            <a:lnRef idx="1">
              <a:schemeClr val="accent4"/>
            </a:lnRef>
            <a:fillRef idx="0">
              <a:schemeClr val="accent4"/>
            </a:fillRef>
            <a:effectRef idx="0">
              <a:schemeClr val="accent4"/>
            </a:effectRef>
            <a:fontRef idx="minor">
              <a:schemeClr val="tx1"/>
            </a:fontRef>
          </p:style>
          <p:txBody>
            <a:bodyPr lIns="128016" tIns="64008" rIns="128016" bIns="64008"/>
            <a:lstStyle/>
            <a:p>
              <a:pPr algn="ctr" defTabSz="1280160" eaLnBrk="0" hangingPunct="0">
                <a:defRPr/>
              </a:pPr>
              <a:endParaRPr lang="en-AU" sz="3360" kern="0">
                <a:solidFill>
                  <a:srgbClr val="000000"/>
                </a:solidFill>
                <a:latin typeface="Arial" panose="020B0604020202020204" pitchFamily="34" charset="0"/>
                <a:cs typeface="Arial" panose="020B0604020202020204" pitchFamily="34" charset="0"/>
              </a:endParaRPr>
            </a:p>
          </p:txBody>
        </p:sp>
      </p:grpSp>
      <p:sp>
        <p:nvSpPr>
          <p:cNvPr id="68" name="Rectangular Callout 67"/>
          <p:cNvSpPr>
            <a:spLocks noChangeArrowheads="1"/>
          </p:cNvSpPr>
          <p:nvPr/>
        </p:nvSpPr>
        <p:spPr bwMode="auto">
          <a:xfrm>
            <a:off x="5668963" y="4702175"/>
            <a:ext cx="2016125" cy="476250"/>
          </a:xfrm>
          <a:prstGeom prst="wedgeRectCallout">
            <a:avLst>
              <a:gd name="adj1" fmla="val -53227"/>
              <a:gd name="adj2" fmla="val -181556"/>
            </a:avLst>
          </a:prstGeom>
          <a:solidFill>
            <a:srgbClr val="FFFFFF"/>
          </a:solidFill>
          <a:ln w="12700" algn="ctr">
            <a:solidFill>
              <a:srgbClr val="D0CECE"/>
            </a:solidFill>
            <a:miter lim="800000"/>
            <a:headEnd/>
            <a:tailEnd/>
          </a:ln>
        </p:spPr>
        <p:txBody>
          <a:bodyPr lIns="91418" tIns="45710" rIns="91418" bIns="45710"/>
          <a:lstStyle/>
          <a:p>
            <a:pPr algn="ctr" eaLnBrk="0" hangingPunct="0"/>
            <a:r>
              <a:rPr lang="en-AU" sz="900">
                <a:solidFill>
                  <a:srgbClr val="000000"/>
                </a:solidFill>
                <a:ea typeface="ＭＳ Ｐゴシック"/>
              </a:rPr>
              <a:t>We can quickly lose this advantage as our adversaries catch up</a:t>
            </a:r>
          </a:p>
        </p:txBody>
      </p:sp>
      <p:sp>
        <p:nvSpPr>
          <p:cNvPr id="38959" name="Oval 68"/>
          <p:cNvSpPr>
            <a:spLocks noChangeArrowheads="1"/>
          </p:cNvSpPr>
          <p:nvPr/>
        </p:nvSpPr>
        <p:spPr bwMode="auto">
          <a:xfrm>
            <a:off x="5708650" y="3929063"/>
            <a:ext cx="234950" cy="233362"/>
          </a:xfrm>
          <a:prstGeom prst="ellipse">
            <a:avLst/>
          </a:prstGeom>
          <a:solidFill>
            <a:schemeClr val="bg1"/>
          </a:solidFill>
          <a:ln w="28575" algn="ctr">
            <a:solidFill>
              <a:srgbClr val="FF0000"/>
            </a:solidFill>
            <a:prstDash val="sysDot"/>
            <a:miter lim="800000"/>
            <a:headEnd/>
            <a:tailEnd/>
          </a:ln>
        </p:spPr>
        <p:txBody>
          <a:bodyPr lIns="65298" tIns="32649" rIns="65298" bIns="32649" anchor="ctr"/>
          <a:lstStyle/>
          <a:p>
            <a:pPr algn="ctr"/>
            <a:r>
              <a:rPr lang="en-AU" sz="900">
                <a:solidFill>
                  <a:srgbClr val="000000"/>
                </a:solidFill>
                <a:ea typeface="ＭＳ Ｐゴシック"/>
                <a:cs typeface="Arial" charset="0"/>
              </a:rPr>
              <a:t>3</a:t>
            </a:r>
          </a:p>
        </p:txBody>
      </p:sp>
      <p:sp>
        <p:nvSpPr>
          <p:cNvPr id="38960" name="TextBox 6"/>
          <p:cNvSpPr txBox="1">
            <a:spLocks noChangeArrowheads="1"/>
          </p:cNvSpPr>
          <p:nvPr/>
        </p:nvSpPr>
        <p:spPr bwMode="auto">
          <a:xfrm>
            <a:off x="3571875" y="5668963"/>
            <a:ext cx="1220788" cy="220662"/>
          </a:xfrm>
          <a:prstGeom prst="rect">
            <a:avLst/>
          </a:prstGeom>
          <a:noFill/>
          <a:ln w="9525">
            <a:noFill/>
            <a:miter lim="800000"/>
            <a:headEnd/>
            <a:tailEnd/>
          </a:ln>
        </p:spPr>
        <p:txBody>
          <a:bodyPr lIns="65298" tIns="32649" rIns="65298" bIns="32649">
            <a:spAutoFit/>
          </a:bodyPr>
          <a:lstStyle/>
          <a:p>
            <a:pPr algn="ctr" defTabSz="1074738"/>
            <a:r>
              <a:rPr lang="en-AU" sz="1000">
                <a:solidFill>
                  <a:srgbClr val="000000"/>
                </a:solidFill>
                <a:ea typeface="ＭＳ Ｐゴシック"/>
                <a:cs typeface="Arial" charset="0"/>
              </a:rPr>
              <a:t>Time</a:t>
            </a:r>
          </a:p>
        </p:txBody>
      </p:sp>
      <p:sp>
        <p:nvSpPr>
          <p:cNvPr id="38961" name="Freeform 77" descr="30%"/>
          <p:cNvSpPr>
            <a:spLocks/>
          </p:cNvSpPr>
          <p:nvPr/>
        </p:nvSpPr>
        <p:spPr bwMode="auto">
          <a:xfrm>
            <a:off x="5300663" y="3979863"/>
            <a:ext cx="196850" cy="149225"/>
          </a:xfrm>
          <a:custGeom>
            <a:avLst/>
            <a:gdLst>
              <a:gd name="T0" fmla="*/ 0 w 174"/>
              <a:gd name="T1" fmla="*/ 42 h 132"/>
              <a:gd name="T2" fmla="*/ 141 w 174"/>
              <a:gd name="T3" fmla="*/ 132 h 132"/>
              <a:gd name="T4" fmla="*/ 174 w 174"/>
              <a:gd name="T5" fmla="*/ 0 h 132"/>
              <a:gd name="T6" fmla="*/ 93 w 174"/>
              <a:gd name="T7" fmla="*/ 9 h 132"/>
              <a:gd name="T8" fmla="*/ 0 w 174"/>
              <a:gd name="T9" fmla="*/ 42 h 132"/>
              <a:gd name="T10" fmla="*/ 0 60000 65536"/>
              <a:gd name="T11" fmla="*/ 0 60000 65536"/>
              <a:gd name="T12" fmla="*/ 0 60000 65536"/>
              <a:gd name="T13" fmla="*/ 0 60000 65536"/>
              <a:gd name="T14" fmla="*/ 0 60000 65536"/>
              <a:gd name="T15" fmla="*/ 0 w 174"/>
              <a:gd name="T16" fmla="*/ 0 h 132"/>
              <a:gd name="T17" fmla="*/ 174 w 174"/>
              <a:gd name="T18" fmla="*/ 132 h 132"/>
            </a:gdLst>
            <a:ahLst/>
            <a:cxnLst>
              <a:cxn ang="T10">
                <a:pos x="T0" y="T1"/>
              </a:cxn>
              <a:cxn ang="T11">
                <a:pos x="T2" y="T3"/>
              </a:cxn>
              <a:cxn ang="T12">
                <a:pos x="T4" y="T5"/>
              </a:cxn>
              <a:cxn ang="T13">
                <a:pos x="T6" y="T7"/>
              </a:cxn>
              <a:cxn ang="T14">
                <a:pos x="T8" y="T9"/>
              </a:cxn>
            </a:cxnLst>
            <a:rect l="T15" t="T16" r="T17" b="T18"/>
            <a:pathLst>
              <a:path w="174" h="132">
                <a:moveTo>
                  <a:pt x="0" y="42"/>
                </a:moveTo>
                <a:lnTo>
                  <a:pt x="141" y="132"/>
                </a:lnTo>
                <a:lnTo>
                  <a:pt x="174" y="0"/>
                </a:lnTo>
                <a:lnTo>
                  <a:pt x="93" y="9"/>
                </a:lnTo>
                <a:lnTo>
                  <a:pt x="0" y="42"/>
                </a:lnTo>
                <a:close/>
              </a:path>
            </a:pathLst>
          </a:custGeom>
          <a:pattFill prst="pct30">
            <a:fgClr>
              <a:srgbClr val="FF0000"/>
            </a:fgClr>
            <a:bgClr>
              <a:schemeClr val="bg1"/>
            </a:bgClr>
          </a:pattFill>
          <a:ln w="9525">
            <a:noFill/>
            <a:round/>
            <a:headEnd/>
            <a:tailEnd/>
          </a:ln>
        </p:spPr>
        <p:txBody>
          <a:bodyPr/>
          <a:lstStyle/>
          <a:p>
            <a:endParaRPr lang="en-US">
              <a:solidFill>
                <a:srgbClr val="000000"/>
              </a:solidFill>
              <a:ea typeface="ＭＳ Ｐゴシック"/>
            </a:endParaRPr>
          </a:p>
        </p:txBody>
      </p:sp>
      <p:sp>
        <p:nvSpPr>
          <p:cNvPr id="38962" name="Freeform 78" descr="30%"/>
          <p:cNvSpPr>
            <a:spLocks/>
          </p:cNvSpPr>
          <p:nvPr/>
        </p:nvSpPr>
        <p:spPr bwMode="auto">
          <a:xfrm>
            <a:off x="5929313" y="3411538"/>
            <a:ext cx="207962" cy="344487"/>
          </a:xfrm>
          <a:custGeom>
            <a:avLst/>
            <a:gdLst>
              <a:gd name="T0" fmla="*/ 0 w 183"/>
              <a:gd name="T1" fmla="*/ 255 h 303"/>
              <a:gd name="T2" fmla="*/ 87 w 183"/>
              <a:gd name="T3" fmla="*/ 303 h 303"/>
              <a:gd name="T4" fmla="*/ 72 w 183"/>
              <a:gd name="T5" fmla="*/ 300 h 303"/>
              <a:gd name="T6" fmla="*/ 87 w 183"/>
              <a:gd name="T7" fmla="*/ 288 h 303"/>
              <a:gd name="T8" fmla="*/ 99 w 183"/>
              <a:gd name="T9" fmla="*/ 264 h 303"/>
              <a:gd name="T10" fmla="*/ 183 w 183"/>
              <a:gd name="T11" fmla="*/ 0 h 303"/>
              <a:gd name="T12" fmla="*/ 132 w 183"/>
              <a:gd name="T13" fmla="*/ 39 h 303"/>
              <a:gd name="T14" fmla="*/ 84 w 183"/>
              <a:gd name="T15" fmla="*/ 72 h 303"/>
              <a:gd name="T16" fmla="*/ 33 w 183"/>
              <a:gd name="T17" fmla="*/ 138 h 303"/>
              <a:gd name="T18" fmla="*/ 0 w 183"/>
              <a:gd name="T19" fmla="*/ 255 h 3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3"/>
              <a:gd name="T31" fmla="*/ 0 h 303"/>
              <a:gd name="T32" fmla="*/ 183 w 183"/>
              <a:gd name="T33" fmla="*/ 303 h 30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3" h="303">
                <a:moveTo>
                  <a:pt x="0" y="255"/>
                </a:moveTo>
                <a:lnTo>
                  <a:pt x="87" y="303"/>
                </a:lnTo>
                <a:lnTo>
                  <a:pt x="72" y="300"/>
                </a:lnTo>
                <a:lnTo>
                  <a:pt x="87" y="288"/>
                </a:lnTo>
                <a:lnTo>
                  <a:pt x="99" y="264"/>
                </a:lnTo>
                <a:lnTo>
                  <a:pt x="183" y="0"/>
                </a:lnTo>
                <a:lnTo>
                  <a:pt x="132" y="39"/>
                </a:lnTo>
                <a:lnTo>
                  <a:pt x="84" y="72"/>
                </a:lnTo>
                <a:lnTo>
                  <a:pt x="33" y="138"/>
                </a:lnTo>
                <a:lnTo>
                  <a:pt x="0" y="255"/>
                </a:lnTo>
                <a:close/>
              </a:path>
            </a:pathLst>
          </a:custGeom>
          <a:pattFill prst="pct30">
            <a:fgClr>
              <a:srgbClr val="FF0000"/>
            </a:fgClr>
            <a:bgClr>
              <a:schemeClr val="bg1"/>
            </a:bgClr>
          </a:pattFill>
          <a:ln w="9525">
            <a:noFill/>
            <a:round/>
            <a:headEnd/>
            <a:tailEnd/>
          </a:ln>
        </p:spPr>
        <p:txBody>
          <a:bodyPr/>
          <a:lstStyle/>
          <a:p>
            <a:endParaRPr lang="en-US">
              <a:solidFill>
                <a:srgbClr val="000000"/>
              </a:solidFill>
              <a:ea typeface="ＭＳ Ｐゴシック"/>
            </a:endParaRPr>
          </a:p>
        </p:txBody>
      </p:sp>
      <p:sp>
        <p:nvSpPr>
          <p:cNvPr id="38963" name="Line 82"/>
          <p:cNvSpPr>
            <a:spLocks noChangeShapeType="1"/>
          </p:cNvSpPr>
          <p:nvPr/>
        </p:nvSpPr>
        <p:spPr bwMode="auto">
          <a:xfrm flipV="1">
            <a:off x="1285875" y="4887913"/>
            <a:ext cx="0" cy="519112"/>
          </a:xfrm>
          <a:prstGeom prst="line">
            <a:avLst/>
          </a:prstGeom>
          <a:noFill/>
          <a:ln w="12700">
            <a:solidFill>
              <a:schemeClr val="accent1"/>
            </a:solidFill>
            <a:round/>
            <a:headEnd/>
            <a:tailEnd/>
          </a:ln>
        </p:spPr>
        <p:txBody>
          <a:bodyPr/>
          <a:lstStyle/>
          <a:p>
            <a:endParaRPr lang="en-US">
              <a:solidFill>
                <a:srgbClr val="000000"/>
              </a:solidFill>
              <a:ea typeface="ＭＳ Ｐゴシック"/>
            </a:endParaRPr>
          </a:p>
        </p:txBody>
      </p:sp>
      <p:sp>
        <p:nvSpPr>
          <p:cNvPr id="38964" name="Line 83"/>
          <p:cNvSpPr>
            <a:spLocks noChangeShapeType="1"/>
          </p:cNvSpPr>
          <p:nvPr/>
        </p:nvSpPr>
        <p:spPr bwMode="auto">
          <a:xfrm flipH="1" flipV="1">
            <a:off x="2025650" y="4562475"/>
            <a:ext cx="0" cy="327025"/>
          </a:xfrm>
          <a:prstGeom prst="line">
            <a:avLst/>
          </a:prstGeom>
          <a:noFill/>
          <a:ln w="12700">
            <a:solidFill>
              <a:schemeClr val="accent1"/>
            </a:solidFill>
            <a:round/>
            <a:headEnd/>
            <a:tailEnd/>
          </a:ln>
        </p:spPr>
        <p:txBody>
          <a:bodyPr/>
          <a:lstStyle/>
          <a:p>
            <a:endParaRPr lang="en-US">
              <a:solidFill>
                <a:srgbClr val="000000"/>
              </a:solidFill>
              <a:ea typeface="ＭＳ Ｐゴシック"/>
            </a:endParaRPr>
          </a:p>
        </p:txBody>
      </p:sp>
      <p:sp>
        <p:nvSpPr>
          <p:cNvPr id="38965" name="Line 84"/>
          <p:cNvSpPr>
            <a:spLocks noChangeShapeType="1"/>
          </p:cNvSpPr>
          <p:nvPr/>
        </p:nvSpPr>
        <p:spPr bwMode="auto">
          <a:xfrm flipH="1" flipV="1">
            <a:off x="1287463" y="4892675"/>
            <a:ext cx="741362" cy="0"/>
          </a:xfrm>
          <a:prstGeom prst="line">
            <a:avLst/>
          </a:prstGeom>
          <a:noFill/>
          <a:ln w="12700">
            <a:solidFill>
              <a:schemeClr val="accent1"/>
            </a:solidFill>
            <a:round/>
            <a:headEnd/>
            <a:tailEnd/>
          </a:ln>
        </p:spPr>
        <p:txBody>
          <a:bodyPr/>
          <a:lstStyle/>
          <a:p>
            <a:endParaRPr lang="en-US">
              <a:solidFill>
                <a:srgbClr val="000000"/>
              </a:solidFill>
              <a:ea typeface="ＭＳ Ｐゴシック"/>
            </a:endParaRPr>
          </a:p>
        </p:txBody>
      </p:sp>
      <p:sp>
        <p:nvSpPr>
          <p:cNvPr id="38966" name="Line 85"/>
          <p:cNvSpPr>
            <a:spLocks noChangeShapeType="1"/>
          </p:cNvSpPr>
          <p:nvPr/>
        </p:nvSpPr>
        <p:spPr bwMode="auto">
          <a:xfrm flipH="1" flipV="1">
            <a:off x="2025650" y="4565650"/>
            <a:ext cx="1981200" cy="0"/>
          </a:xfrm>
          <a:prstGeom prst="line">
            <a:avLst/>
          </a:prstGeom>
          <a:noFill/>
          <a:ln w="12700">
            <a:solidFill>
              <a:schemeClr val="accent1"/>
            </a:solidFill>
            <a:round/>
            <a:headEnd/>
            <a:tailEnd/>
          </a:ln>
        </p:spPr>
        <p:txBody>
          <a:bodyPr/>
          <a:lstStyle/>
          <a:p>
            <a:endParaRPr lang="en-US">
              <a:solidFill>
                <a:srgbClr val="000000"/>
              </a:solidFill>
              <a:ea typeface="ＭＳ Ｐゴシック"/>
            </a:endParaRPr>
          </a:p>
        </p:txBody>
      </p:sp>
      <p:sp>
        <p:nvSpPr>
          <p:cNvPr id="38967" name="Line 82"/>
          <p:cNvSpPr>
            <a:spLocks noChangeShapeType="1"/>
          </p:cNvSpPr>
          <p:nvPr/>
        </p:nvSpPr>
        <p:spPr bwMode="auto">
          <a:xfrm flipV="1">
            <a:off x="1039813" y="5038725"/>
            <a:ext cx="4762" cy="342900"/>
          </a:xfrm>
          <a:prstGeom prst="line">
            <a:avLst/>
          </a:prstGeom>
          <a:noFill/>
          <a:ln w="12700">
            <a:solidFill>
              <a:srgbClr val="FF0000"/>
            </a:solidFill>
            <a:round/>
            <a:headEnd/>
            <a:tailEnd/>
          </a:ln>
        </p:spPr>
        <p:txBody>
          <a:bodyPr/>
          <a:lstStyle/>
          <a:p>
            <a:endParaRPr lang="en-US">
              <a:solidFill>
                <a:srgbClr val="000000"/>
              </a:solidFill>
              <a:ea typeface="ＭＳ Ｐゴシック"/>
            </a:endParaRPr>
          </a:p>
        </p:txBody>
      </p:sp>
      <p:sp>
        <p:nvSpPr>
          <p:cNvPr id="38968" name="Line 83"/>
          <p:cNvSpPr>
            <a:spLocks noChangeShapeType="1"/>
          </p:cNvSpPr>
          <p:nvPr/>
        </p:nvSpPr>
        <p:spPr bwMode="auto">
          <a:xfrm flipH="1" flipV="1">
            <a:off x="1779588" y="4794250"/>
            <a:ext cx="0" cy="241300"/>
          </a:xfrm>
          <a:prstGeom prst="line">
            <a:avLst/>
          </a:prstGeom>
          <a:noFill/>
          <a:ln w="12700">
            <a:solidFill>
              <a:srgbClr val="FF0000"/>
            </a:solidFill>
            <a:round/>
            <a:headEnd/>
            <a:tailEnd/>
          </a:ln>
        </p:spPr>
        <p:txBody>
          <a:bodyPr/>
          <a:lstStyle/>
          <a:p>
            <a:endParaRPr lang="en-US">
              <a:solidFill>
                <a:srgbClr val="000000"/>
              </a:solidFill>
              <a:ea typeface="ＭＳ Ｐゴシック"/>
            </a:endParaRPr>
          </a:p>
        </p:txBody>
      </p:sp>
      <p:sp>
        <p:nvSpPr>
          <p:cNvPr id="38969" name="Line 84"/>
          <p:cNvSpPr>
            <a:spLocks noChangeShapeType="1"/>
          </p:cNvSpPr>
          <p:nvPr/>
        </p:nvSpPr>
        <p:spPr bwMode="auto">
          <a:xfrm flipH="1" flipV="1">
            <a:off x="1041400" y="5033963"/>
            <a:ext cx="741363" cy="0"/>
          </a:xfrm>
          <a:prstGeom prst="line">
            <a:avLst/>
          </a:prstGeom>
          <a:noFill/>
          <a:ln w="12700">
            <a:solidFill>
              <a:srgbClr val="FF0000"/>
            </a:solidFill>
            <a:round/>
            <a:headEnd/>
            <a:tailEnd/>
          </a:ln>
        </p:spPr>
        <p:txBody>
          <a:bodyPr/>
          <a:lstStyle/>
          <a:p>
            <a:endParaRPr lang="en-US">
              <a:solidFill>
                <a:srgbClr val="000000"/>
              </a:solidFill>
              <a:ea typeface="ＭＳ Ｐゴシック"/>
            </a:endParaRPr>
          </a:p>
        </p:txBody>
      </p:sp>
      <p:sp>
        <p:nvSpPr>
          <p:cNvPr id="38970" name="Line 84"/>
          <p:cNvSpPr>
            <a:spLocks noChangeShapeType="1"/>
          </p:cNvSpPr>
          <p:nvPr/>
        </p:nvSpPr>
        <p:spPr bwMode="auto">
          <a:xfrm flipH="1" flipV="1">
            <a:off x="885825" y="6502400"/>
            <a:ext cx="427038" cy="0"/>
          </a:xfrm>
          <a:prstGeom prst="line">
            <a:avLst/>
          </a:prstGeom>
          <a:noFill/>
          <a:ln w="12700">
            <a:solidFill>
              <a:srgbClr val="FF0000"/>
            </a:solidFill>
            <a:round/>
            <a:headEnd/>
            <a:tailEnd/>
          </a:ln>
        </p:spPr>
        <p:txBody>
          <a:bodyPr/>
          <a:lstStyle/>
          <a:p>
            <a:endParaRPr lang="en-US">
              <a:solidFill>
                <a:srgbClr val="000000"/>
              </a:solidFill>
              <a:ea typeface="ＭＳ Ｐゴシック"/>
            </a:endParaRPr>
          </a:p>
        </p:txBody>
      </p:sp>
      <p:sp>
        <p:nvSpPr>
          <p:cNvPr id="38971" name="Line 84"/>
          <p:cNvSpPr>
            <a:spLocks noChangeShapeType="1"/>
          </p:cNvSpPr>
          <p:nvPr/>
        </p:nvSpPr>
        <p:spPr bwMode="auto">
          <a:xfrm flipH="1" flipV="1">
            <a:off x="2663825" y="6510338"/>
            <a:ext cx="427038" cy="0"/>
          </a:xfrm>
          <a:prstGeom prst="line">
            <a:avLst/>
          </a:prstGeom>
          <a:noFill/>
          <a:ln w="12700">
            <a:solidFill>
              <a:schemeClr val="accent1"/>
            </a:solidFill>
            <a:round/>
            <a:headEnd/>
            <a:tailEnd/>
          </a:ln>
        </p:spPr>
        <p:txBody>
          <a:bodyPr/>
          <a:lstStyle/>
          <a:p>
            <a:endParaRPr lang="en-US">
              <a:solidFill>
                <a:srgbClr val="000000"/>
              </a:solidFill>
              <a:ea typeface="ＭＳ Ｐゴシック"/>
            </a:endParaRPr>
          </a:p>
        </p:txBody>
      </p:sp>
    </p:spTree>
    <p:extLst>
      <p:ext uri="{BB962C8B-B14F-4D97-AF65-F5344CB8AC3E}">
        <p14:creationId xmlns:p14="http://schemas.microsoft.com/office/powerpoint/2010/main" val="8435442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bwMode="auto">
          <a:xfrm>
            <a:off x="457200" y="554038"/>
            <a:ext cx="8545513" cy="728662"/>
          </a:xfrm>
          <a:noFill/>
          <a:ln>
            <a:miter lim="800000"/>
            <a:headEnd/>
            <a:tailEnd/>
          </a:ln>
        </p:spPr>
        <p:txBody>
          <a:bodyPr vert="horz" wrap="square" lIns="91440" tIns="45720" rIns="91440" bIns="45720" numCol="1" anchor="t" anchorCtr="0" compatLnSpc="1">
            <a:prstTxWarp prst="textNoShape">
              <a:avLst/>
            </a:prstTxWarp>
          </a:bodyPr>
          <a:lstStyle/>
          <a:p>
            <a:r>
              <a:rPr lang="en-AU" smtClean="0">
                <a:ea typeface="ＭＳ Ｐゴシック"/>
                <a:cs typeface="ＭＳ Ｐゴシック"/>
              </a:rPr>
              <a:t>Australian Defence Requirements for Autonomy</a:t>
            </a:r>
          </a:p>
        </p:txBody>
      </p:sp>
      <p:sp>
        <p:nvSpPr>
          <p:cNvPr id="3" name="Content Placeholder 2"/>
          <p:cNvSpPr>
            <a:spLocks noGrp="1"/>
          </p:cNvSpPr>
          <p:nvPr>
            <p:ph idx="1"/>
          </p:nvPr>
        </p:nvSpPr>
        <p:spPr>
          <a:xfrm>
            <a:off x="369888" y="1143000"/>
            <a:ext cx="8229600" cy="4525963"/>
          </a:xfrm>
        </p:spPr>
        <p:txBody>
          <a:bodyPr/>
          <a:lstStyle/>
          <a:p>
            <a:pPr>
              <a:defRPr/>
            </a:pPr>
            <a:r>
              <a:rPr lang="en-AU" sz="1600" dirty="0" smtClean="0"/>
              <a:t>Wide area ocean surveillance</a:t>
            </a:r>
          </a:p>
          <a:p>
            <a:pPr>
              <a:defRPr/>
            </a:pPr>
            <a:r>
              <a:rPr lang="en-AU" sz="1600" dirty="0" smtClean="0"/>
              <a:t>Counter-insurgency Operations</a:t>
            </a:r>
          </a:p>
          <a:p>
            <a:pPr>
              <a:defRPr/>
            </a:pPr>
            <a:r>
              <a:rPr lang="en-AU" sz="1600" dirty="0" smtClean="0"/>
              <a:t>Cyber-Electronic Warfare Operations</a:t>
            </a:r>
          </a:p>
          <a:p>
            <a:pPr>
              <a:defRPr/>
            </a:pPr>
            <a:r>
              <a:rPr lang="en-AU" sz="1600" dirty="0" smtClean="0"/>
              <a:t>Urban &amp; Littoral Operations</a:t>
            </a:r>
          </a:p>
          <a:p>
            <a:pPr>
              <a:defRPr/>
            </a:pPr>
            <a:r>
              <a:rPr lang="en-AU" sz="1600" dirty="0" smtClean="0"/>
              <a:t>Humanitarian Assistance/Disaster Relief Operations</a:t>
            </a:r>
          </a:p>
          <a:p>
            <a:pPr marL="0" indent="0">
              <a:buFont typeface="Wingdings" charset="2"/>
              <a:buNone/>
              <a:defRPr/>
            </a:pPr>
            <a:endParaRPr lang="en-AU" sz="1200" dirty="0" smtClean="0"/>
          </a:p>
          <a:p>
            <a:pPr marL="0" indent="0">
              <a:buFont typeface="Wingdings" charset="2"/>
              <a:buNone/>
              <a:defRPr/>
            </a:pPr>
            <a:r>
              <a:rPr lang="en-AU" sz="2000" dirty="0" smtClean="0"/>
              <a:t>Requirements include:</a:t>
            </a:r>
            <a:endParaRPr lang="en-AU" sz="2000" dirty="0"/>
          </a:p>
        </p:txBody>
      </p:sp>
      <p:graphicFrame>
        <p:nvGraphicFramePr>
          <p:cNvPr id="4" name="Table 3"/>
          <p:cNvGraphicFramePr>
            <a:graphicFrameLocks noGrp="1"/>
          </p:cNvGraphicFramePr>
          <p:nvPr>
            <p:extLst>
              <p:ext uri="{D42A27DB-BD31-4B8C-83A1-F6EECF244321}">
                <p14:modId xmlns:p14="http://schemas.microsoft.com/office/powerpoint/2010/main" val="3447046066"/>
              </p:ext>
            </p:extLst>
          </p:nvPr>
        </p:nvGraphicFramePr>
        <p:xfrm>
          <a:off x="304800" y="3520168"/>
          <a:ext cx="8577942" cy="2722880"/>
        </p:xfrm>
        <a:graphic>
          <a:graphicData uri="http://schemas.openxmlformats.org/drawingml/2006/table">
            <a:tbl>
              <a:tblPr firstRow="1" bandRow="1">
                <a:tableStyleId>{5C22544A-7EE6-4342-B048-85BDC9FD1C3A}</a:tableStyleId>
              </a:tblPr>
              <a:tblGrid>
                <a:gridCol w="2841171"/>
                <a:gridCol w="2525486"/>
                <a:gridCol w="3211285"/>
              </a:tblGrid>
              <a:tr h="370840">
                <a:tc>
                  <a:txBody>
                    <a:bodyPr/>
                    <a:lstStyle/>
                    <a:p>
                      <a:pPr algn="ctr"/>
                      <a:r>
                        <a:rPr lang="en-AU" sz="1600" dirty="0" smtClean="0"/>
                        <a:t>Short Term</a:t>
                      </a:r>
                      <a:endParaRPr lang="en-AU" sz="1600" dirty="0"/>
                    </a:p>
                  </a:txBody>
                  <a:tcPr/>
                </a:tc>
                <a:tc>
                  <a:txBody>
                    <a:bodyPr/>
                    <a:lstStyle/>
                    <a:p>
                      <a:pPr algn="ctr"/>
                      <a:r>
                        <a:rPr lang="en-AU" sz="1600" dirty="0" smtClean="0"/>
                        <a:t>Medium Term</a:t>
                      </a:r>
                      <a:endParaRPr lang="en-AU" sz="1600" dirty="0"/>
                    </a:p>
                  </a:txBody>
                  <a:tcPr/>
                </a:tc>
                <a:tc>
                  <a:txBody>
                    <a:bodyPr/>
                    <a:lstStyle/>
                    <a:p>
                      <a:pPr algn="ctr"/>
                      <a:r>
                        <a:rPr lang="en-AU" sz="1600" dirty="0" smtClean="0"/>
                        <a:t>Long Term</a:t>
                      </a:r>
                      <a:endParaRPr lang="en-AU" sz="1600"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600" baseline="0" dirty="0" smtClean="0"/>
                        <a:t>Human-on-loop control</a:t>
                      </a:r>
                      <a:endParaRPr lang="en-AU" sz="1600" dirty="0" smtClean="0"/>
                    </a:p>
                  </a:txBody>
                  <a:tcPr/>
                </a:tc>
                <a:tc>
                  <a:txBody>
                    <a:bodyPr/>
                    <a:lstStyle/>
                    <a:p>
                      <a:r>
                        <a:rPr lang="en-AU" sz="1600" dirty="0" smtClean="0"/>
                        <a:t>Teaming with manned</a:t>
                      </a:r>
                      <a:r>
                        <a:rPr lang="en-AU" sz="1600" baseline="0" dirty="0" smtClean="0"/>
                        <a:t> platforms</a:t>
                      </a:r>
                    </a:p>
                  </a:txBody>
                  <a:tcPr/>
                </a:tc>
                <a:tc>
                  <a:txBody>
                    <a:bodyPr/>
                    <a:lstStyle/>
                    <a:p>
                      <a:r>
                        <a:rPr lang="en-AU" sz="1600" dirty="0" smtClean="0"/>
                        <a:t>Systemic integrity</a:t>
                      </a:r>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600" dirty="0" smtClean="0"/>
                        <a:t>Continuous, certifiable adaptation (improved smarts,</a:t>
                      </a:r>
                      <a:r>
                        <a:rPr lang="en-AU" sz="1600" baseline="0" dirty="0" smtClean="0"/>
                        <a:t> </a:t>
                      </a:r>
                      <a:r>
                        <a:rPr lang="en-AU" sz="1600" dirty="0" smtClean="0"/>
                        <a:t>mission type,</a:t>
                      </a:r>
                      <a:r>
                        <a:rPr lang="en-AU" sz="1600" baseline="0" dirty="0" smtClean="0"/>
                        <a:t> payloads, </a:t>
                      </a:r>
                      <a:r>
                        <a:rPr lang="en-AU" sz="1600" baseline="0" dirty="0" err="1" smtClean="0"/>
                        <a:t>etc</a:t>
                      </a:r>
                      <a:r>
                        <a:rPr lang="en-AU" sz="1600" baseline="0" dirty="0" smtClean="0"/>
                        <a:t>)</a:t>
                      </a:r>
                      <a:endParaRPr lang="en-AU" sz="1600"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600" dirty="0" smtClean="0"/>
                        <a:t>Trustworthy for operators to use</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600" baseline="0" dirty="0" smtClean="0"/>
                        <a:t>Autonomous multi-mission / resource managed</a:t>
                      </a:r>
                      <a:endParaRPr lang="en-AU" sz="1600" dirty="0" smtClean="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600" dirty="0" smtClean="0"/>
                        <a:t>High-fidelity</a:t>
                      </a:r>
                      <a:r>
                        <a:rPr lang="en-AU" sz="1600" baseline="0" dirty="0" smtClean="0"/>
                        <a:t> object recognition</a:t>
                      </a:r>
                      <a:endParaRPr lang="en-AU" sz="1600"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600" dirty="0" smtClean="0"/>
                        <a:t>Area denied operation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AU" sz="1600"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600" dirty="0" smtClean="0"/>
                        <a:t>High-fidelity</a:t>
                      </a:r>
                      <a:r>
                        <a:rPr lang="en-AU" sz="1600" baseline="0" dirty="0" smtClean="0"/>
                        <a:t> situation and threat assessment</a:t>
                      </a:r>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600" dirty="0" smtClean="0"/>
                        <a:t>Space  limited/denied operation</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600" dirty="0" smtClean="0"/>
                        <a:t>Alternate communications</a:t>
                      </a:r>
                    </a:p>
                  </a:txBody>
                  <a:tcPr/>
                </a:tc>
                <a:tc>
                  <a:txBody>
                    <a:bodyPr/>
                    <a:lstStyle/>
                    <a:p>
                      <a:r>
                        <a:rPr lang="en-AU" sz="1600" dirty="0" smtClean="0"/>
                        <a:t>Assured interoperability</a:t>
                      </a:r>
                      <a:endParaRPr lang="en-AU" sz="1600" dirty="0"/>
                    </a:p>
                  </a:txBody>
                  <a:tcPr/>
                </a:tc>
              </a:tr>
            </a:tbl>
          </a:graphicData>
        </a:graphic>
      </p:graphicFrame>
      <p:sp>
        <p:nvSpPr>
          <p:cNvPr id="17437" name="TextBox 4"/>
          <p:cNvSpPr txBox="1">
            <a:spLocks noChangeArrowheads="1"/>
          </p:cNvSpPr>
          <p:nvPr/>
        </p:nvSpPr>
        <p:spPr bwMode="auto">
          <a:xfrm>
            <a:off x="3406775" y="179388"/>
            <a:ext cx="2084388" cy="400050"/>
          </a:xfrm>
          <a:prstGeom prst="rect">
            <a:avLst/>
          </a:prstGeom>
          <a:noFill/>
          <a:ln w="9525">
            <a:noFill/>
            <a:miter lim="800000"/>
            <a:headEnd/>
            <a:tailEnd/>
          </a:ln>
        </p:spPr>
        <p:txBody>
          <a:bodyPr wrap="none">
            <a:spAutoFit/>
          </a:bodyPr>
          <a:lstStyle/>
          <a:p>
            <a:r>
              <a:rPr lang="en-AU" sz="2000" b="1">
                <a:solidFill>
                  <a:prstClr val="white"/>
                </a:solidFill>
              </a:rPr>
              <a:t>UNCLASSIFIED</a:t>
            </a:r>
          </a:p>
        </p:txBody>
      </p:sp>
    </p:spTree>
    <p:extLst>
      <p:ext uri="{BB962C8B-B14F-4D97-AF65-F5344CB8AC3E}">
        <p14:creationId xmlns:p14="http://schemas.microsoft.com/office/powerpoint/2010/main" val="10225449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4" y="597466"/>
            <a:ext cx="8229600" cy="729407"/>
          </a:xfrm>
        </p:spPr>
        <p:txBody>
          <a:bodyPr/>
          <a:lstStyle/>
          <a:p>
            <a:r>
              <a:rPr lang="en-AU" dirty="0" smtClean="0"/>
              <a:t>Agenda</a:t>
            </a:r>
            <a:endParaRPr lang="en-AU" dirty="0"/>
          </a:p>
        </p:txBody>
      </p:sp>
      <p:sp>
        <p:nvSpPr>
          <p:cNvPr id="3" name="Content Placeholder 2"/>
          <p:cNvSpPr>
            <a:spLocks noGrp="1"/>
          </p:cNvSpPr>
          <p:nvPr>
            <p:ph idx="1"/>
          </p:nvPr>
        </p:nvSpPr>
        <p:spPr>
          <a:xfrm>
            <a:off x="609601" y="1556657"/>
            <a:ext cx="8273142" cy="4308946"/>
          </a:xfrm>
        </p:spPr>
        <p:txBody>
          <a:bodyPr/>
          <a:lstStyle/>
          <a:p>
            <a:pPr marL="719138" indent="-719138">
              <a:buNone/>
            </a:pPr>
            <a:r>
              <a:rPr lang="en-AU" sz="2400" dirty="0" smtClean="0"/>
              <a:t>0930</a:t>
            </a:r>
            <a:r>
              <a:rPr lang="en-AU" sz="2400" dirty="0"/>
              <a:t>	Reception</a:t>
            </a:r>
          </a:p>
          <a:p>
            <a:pPr marL="0" indent="0">
              <a:buNone/>
            </a:pPr>
            <a:r>
              <a:rPr lang="en-AU" sz="2400" dirty="0" smtClean="0"/>
              <a:t>1000 </a:t>
            </a:r>
            <a:r>
              <a:rPr lang="en-AU" sz="2400" dirty="0"/>
              <a:t>Background, </a:t>
            </a:r>
            <a:r>
              <a:rPr lang="en-AU" sz="2400" dirty="0" smtClean="0"/>
              <a:t>Motivation, Aims, Overview – </a:t>
            </a:r>
            <a:r>
              <a:rPr lang="en-AU" sz="2400" dirty="0"/>
              <a:t>Jason </a:t>
            </a:r>
            <a:r>
              <a:rPr lang="en-AU" sz="2400" dirty="0" smtClean="0"/>
              <a:t>Scholz</a:t>
            </a:r>
          </a:p>
          <a:p>
            <a:pPr marL="0" indent="0">
              <a:buNone/>
            </a:pPr>
            <a:r>
              <a:rPr lang="en-AU" sz="2400" dirty="0" smtClean="0"/>
              <a:t>1030 Defence </a:t>
            </a:r>
            <a:r>
              <a:rPr lang="en-AU" sz="2400" dirty="0"/>
              <a:t>Requirements – ADF </a:t>
            </a:r>
            <a:r>
              <a:rPr lang="en-AU" sz="2400" dirty="0" smtClean="0"/>
              <a:t>representative</a:t>
            </a:r>
            <a:endParaRPr lang="en-AU" sz="2400" dirty="0"/>
          </a:p>
          <a:p>
            <a:pPr marL="719138" indent="-719138">
              <a:buNone/>
            </a:pPr>
            <a:r>
              <a:rPr lang="en-AU" sz="2400" dirty="0">
                <a:solidFill>
                  <a:srgbClr val="FF0000"/>
                </a:solidFill>
              </a:rPr>
              <a:t>1100	Current Research Projects </a:t>
            </a:r>
            <a:r>
              <a:rPr lang="en-AU" sz="2400" dirty="0" smtClean="0">
                <a:solidFill>
                  <a:srgbClr val="FF0000"/>
                </a:solidFill>
              </a:rPr>
              <a:t>– Theme </a:t>
            </a:r>
            <a:r>
              <a:rPr lang="en-AU" sz="2400" dirty="0">
                <a:solidFill>
                  <a:srgbClr val="FF0000"/>
                </a:solidFill>
              </a:rPr>
              <a:t>Leaders</a:t>
            </a:r>
          </a:p>
          <a:p>
            <a:pPr marL="719138" indent="-719138">
              <a:buNone/>
            </a:pPr>
            <a:r>
              <a:rPr lang="en-AU" sz="2400" dirty="0"/>
              <a:t>1200	Working Lunch</a:t>
            </a:r>
          </a:p>
          <a:p>
            <a:pPr marL="719138" indent="-719138">
              <a:buNone/>
            </a:pPr>
            <a:r>
              <a:rPr lang="en-AU" sz="2400" dirty="0"/>
              <a:t>1230	Open Q&amp;A / Discussion</a:t>
            </a:r>
          </a:p>
          <a:p>
            <a:pPr marL="719138" indent="-719138">
              <a:buNone/>
            </a:pPr>
            <a:r>
              <a:rPr lang="en-AU" sz="2400" dirty="0"/>
              <a:t>1330	</a:t>
            </a:r>
            <a:r>
              <a:rPr lang="en-AU" sz="2400" dirty="0" smtClean="0"/>
              <a:t>RFI and </a:t>
            </a:r>
            <a:r>
              <a:rPr lang="en-AU" sz="2400" dirty="0"/>
              <a:t>Next Steps</a:t>
            </a:r>
          </a:p>
          <a:p>
            <a:pPr marL="719138" indent="-719138">
              <a:buNone/>
            </a:pPr>
            <a:r>
              <a:rPr lang="en-AU" sz="2400" dirty="0"/>
              <a:t>1400	Close</a:t>
            </a:r>
          </a:p>
          <a:p>
            <a:endParaRPr lang="en-AU" sz="3200" dirty="0"/>
          </a:p>
        </p:txBody>
      </p:sp>
    </p:spTree>
    <p:extLst>
      <p:ext uri="{BB962C8B-B14F-4D97-AF65-F5344CB8AC3E}">
        <p14:creationId xmlns:p14="http://schemas.microsoft.com/office/powerpoint/2010/main" val="3073859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11963"/>
            <a:ext cx="8229600" cy="729407"/>
          </a:xfrm>
        </p:spPr>
        <p:txBody>
          <a:bodyPr/>
          <a:lstStyle/>
          <a:p>
            <a:r>
              <a:rPr lang="en-AU" sz="2800" dirty="0" smtClean="0">
                <a:solidFill>
                  <a:schemeClr val="bg1"/>
                </a:solidFill>
              </a:rPr>
              <a:t>Current Projects</a:t>
            </a:r>
            <a:endParaRPr lang="en-AU" sz="2800" dirty="0">
              <a:solidFill>
                <a:schemeClr val="bg1"/>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862872059"/>
              </p:ext>
            </p:extLst>
          </p:nvPr>
        </p:nvGraphicFramePr>
        <p:xfrm>
          <a:off x="1671816" y="653142"/>
          <a:ext cx="5893755" cy="57476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98784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Human Machine Integration</a:t>
            </a:r>
            <a:endParaRPr lang="en-AU" dirty="0"/>
          </a:p>
        </p:txBody>
      </p:sp>
      <p:sp>
        <p:nvSpPr>
          <p:cNvPr id="15" name="Content Placeholder 14"/>
          <p:cNvSpPr>
            <a:spLocks noGrp="1"/>
          </p:cNvSpPr>
          <p:nvPr>
            <p:ph idx="1"/>
          </p:nvPr>
        </p:nvSpPr>
        <p:spPr>
          <a:xfrm>
            <a:off x="447674" y="1115532"/>
            <a:ext cx="8229600" cy="4438650"/>
          </a:xfrm>
        </p:spPr>
        <p:txBody>
          <a:bodyPr/>
          <a:lstStyle/>
          <a:p>
            <a:r>
              <a:rPr lang="en-AU" dirty="0" smtClean="0">
                <a:ea typeface="Calibri"/>
                <a:cs typeface="Arial"/>
              </a:rPr>
              <a:t>More </a:t>
            </a:r>
            <a:r>
              <a:rPr lang="en-AU" dirty="0">
                <a:ea typeface="Calibri"/>
                <a:cs typeface="Arial"/>
              </a:rPr>
              <a:t>autonomous systems </a:t>
            </a:r>
            <a:r>
              <a:rPr lang="en-AU" dirty="0" smtClean="0">
                <a:ea typeface="Calibri"/>
                <a:cs typeface="Arial"/>
              </a:rPr>
              <a:t>in the battlespace</a:t>
            </a:r>
          </a:p>
          <a:p>
            <a:r>
              <a:rPr lang="en-US" dirty="0" smtClean="0">
                <a:cs typeface="Arial"/>
              </a:rPr>
              <a:t>Why the human element needs to be considered?</a:t>
            </a:r>
          </a:p>
          <a:p>
            <a:endParaRPr lang="en-US" dirty="0">
              <a:cs typeface="Arial"/>
            </a:endParaRPr>
          </a:p>
          <a:p>
            <a:endParaRPr lang="en-US" dirty="0" smtClean="0">
              <a:cs typeface="Arial"/>
            </a:endParaRPr>
          </a:p>
          <a:p>
            <a:endParaRPr lang="en-US" dirty="0">
              <a:cs typeface="Arial"/>
            </a:endParaRPr>
          </a:p>
          <a:p>
            <a:pPr marL="0" indent="0">
              <a:buNone/>
            </a:pPr>
            <a:endParaRPr lang="en-US" dirty="0" smtClean="0">
              <a:cs typeface="Arial"/>
            </a:endParaRPr>
          </a:p>
        </p:txBody>
      </p:sp>
      <p:sp>
        <p:nvSpPr>
          <p:cNvPr id="19" name="Rectangle 3"/>
          <p:cNvSpPr txBox="1">
            <a:spLocks noChangeArrowheads="1"/>
          </p:cNvSpPr>
          <p:nvPr/>
        </p:nvSpPr>
        <p:spPr>
          <a:xfrm>
            <a:off x="237929" y="2524082"/>
            <a:ext cx="8649091" cy="1441274"/>
          </a:xfrm>
          <a:prstGeom prst="rect">
            <a:avLst/>
          </a:prstGeom>
          <a:solidFill>
            <a:schemeClr val="accent1"/>
          </a:solidFill>
          <a:ln>
            <a:headEnd/>
            <a:tailEnd/>
          </a:ln>
          <a:extLst/>
        </p:spPr>
        <p:style>
          <a:lnRef idx="2">
            <a:schemeClr val="accent1">
              <a:shade val="50000"/>
            </a:schemeClr>
          </a:lnRef>
          <a:fillRef idx="1">
            <a:schemeClr val="accent1"/>
          </a:fillRef>
          <a:effectRef idx="0">
            <a:schemeClr val="accent1"/>
          </a:effectRef>
          <a:fontRef idx="minor">
            <a:schemeClr val="lt1"/>
          </a:fontRef>
        </p:style>
        <p:txBody>
          <a:bodyPr/>
          <a:lstStyle>
            <a:lvl1pPr marL="342900" indent="-342900" algn="l" defTabSz="457200" rtl="0" eaLnBrk="0" fontAlgn="base" hangingPunct="0">
              <a:spcBef>
                <a:spcPct val="20000"/>
              </a:spcBef>
              <a:spcAft>
                <a:spcPct val="0"/>
              </a:spcAft>
              <a:buClr>
                <a:schemeClr val="accent1"/>
              </a:buClr>
              <a:buFont typeface="Wingdings" charset="2"/>
              <a:buChar char="§"/>
              <a:defRPr sz="28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accent1"/>
              </a:buClr>
              <a:buFont typeface="Arial" charset="0"/>
              <a:buChar char="–"/>
              <a:defRPr sz="24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Clr>
                <a:schemeClr val="accent1"/>
              </a:buClr>
              <a:buFont typeface="Arial" charset="0"/>
              <a:buChar char="•"/>
              <a:defRPr sz="20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Clr>
                <a:schemeClr val="accent1"/>
              </a:buClr>
              <a:buFont typeface="Arial" charset="0"/>
              <a:buChar char="–"/>
              <a:defRPr sz="18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ct val="0"/>
              </a:spcBef>
              <a:buClr>
                <a:schemeClr val="tx2"/>
              </a:buClr>
              <a:buNone/>
              <a:defRPr/>
            </a:pPr>
            <a:r>
              <a:rPr lang="en-AU" altLang="en-US" dirty="0" smtClean="0">
                <a:solidFill>
                  <a:schemeClr val="bg1"/>
                </a:solidFill>
                <a:ea typeface="ＭＳ Ｐゴシック" pitchFamily="34" charset="-128"/>
              </a:rPr>
              <a:t>Intelligent machines seamlessly integrated with humans – Maximising mission performance in complex and contested environments </a:t>
            </a:r>
            <a:r>
              <a:rPr lang="en-AU" altLang="en-US" sz="2400" dirty="0" smtClean="0">
                <a:solidFill>
                  <a:schemeClr val="bg1"/>
                </a:solidFill>
                <a:ea typeface="ＭＳ Ｐゴシック" pitchFamily="34" charset="-128"/>
              </a:rPr>
              <a:t>(</a:t>
            </a:r>
            <a:r>
              <a:rPr lang="en-AU" altLang="en-US" sz="2400" i="1" dirty="0" smtClean="0">
                <a:solidFill>
                  <a:schemeClr val="bg1"/>
                </a:solidFill>
                <a:ea typeface="ＭＳ Ｐゴシック" pitchFamily="34" charset="-128"/>
              </a:rPr>
              <a:t>AFRL Autonomy S&amp;T Strategy</a:t>
            </a:r>
            <a:r>
              <a:rPr lang="en-AU" altLang="en-US" sz="2400" dirty="0" smtClean="0">
                <a:solidFill>
                  <a:schemeClr val="bg1"/>
                </a:solidFill>
                <a:ea typeface="ＭＳ Ｐゴシック" pitchFamily="34" charset="-128"/>
              </a:rPr>
              <a:t>)</a:t>
            </a:r>
            <a:r>
              <a:rPr lang="en-AU" altLang="en-US" dirty="0" smtClean="0">
                <a:solidFill>
                  <a:schemeClr val="bg1"/>
                </a:solidFill>
                <a:ea typeface="ＭＳ Ｐゴシック" pitchFamily="34" charset="-128"/>
              </a:rPr>
              <a:t> </a:t>
            </a:r>
          </a:p>
        </p:txBody>
      </p:sp>
    </p:spTree>
    <p:extLst>
      <p:ext uri="{BB962C8B-B14F-4D97-AF65-F5344CB8AC3E}">
        <p14:creationId xmlns:p14="http://schemas.microsoft.com/office/powerpoint/2010/main" val="6502024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085" y="662780"/>
            <a:ext cx="8229600" cy="729407"/>
          </a:xfrm>
        </p:spPr>
        <p:txBody>
          <a:bodyPr/>
          <a:lstStyle/>
          <a:p>
            <a:r>
              <a:rPr lang="en-US" dirty="0"/>
              <a:t>Human Autonomy Teaming</a:t>
            </a:r>
            <a:r>
              <a:rPr lang="en-US" sz="2000" b="0" dirty="0"/>
              <a:t> (Effectiveness and interaction)</a:t>
            </a:r>
          </a:p>
        </p:txBody>
      </p:sp>
      <p:sp>
        <p:nvSpPr>
          <p:cNvPr id="3" name="Content Placeholder 2"/>
          <p:cNvSpPr>
            <a:spLocks noGrp="1"/>
          </p:cNvSpPr>
          <p:nvPr>
            <p:ph idx="1"/>
          </p:nvPr>
        </p:nvSpPr>
        <p:spPr>
          <a:xfrm>
            <a:off x="511627" y="1520888"/>
            <a:ext cx="8229600" cy="4525963"/>
          </a:xfrm>
        </p:spPr>
        <p:txBody>
          <a:bodyPr/>
          <a:lstStyle/>
          <a:p>
            <a:r>
              <a:rPr lang="en-US" sz="2000" dirty="0" smtClean="0"/>
              <a:t>Background</a:t>
            </a:r>
            <a:r>
              <a:rPr lang="en-US" sz="2000" dirty="0"/>
              <a:t>: </a:t>
            </a:r>
            <a:r>
              <a:rPr lang="en-US" sz="2000" dirty="0" smtClean="0"/>
              <a:t>Current generation autonomous systems each require the support of one to many humans. </a:t>
            </a:r>
          </a:p>
          <a:p>
            <a:r>
              <a:rPr lang="en-US" sz="2000" dirty="0" smtClean="0"/>
              <a:t>Goal: Examine </a:t>
            </a:r>
            <a:r>
              <a:rPr lang="en-US" sz="2000" dirty="0"/>
              <a:t>how to achieve adaptive supervisory control of multiple </a:t>
            </a:r>
            <a:r>
              <a:rPr lang="en-US" sz="2000" dirty="0" smtClean="0"/>
              <a:t>unmanned assets. Understand the </a:t>
            </a:r>
            <a:r>
              <a:rPr lang="en-US" sz="2000" dirty="0"/>
              <a:t>fundamental underpinnings of Human Autonomy Teaming (</a:t>
            </a:r>
            <a:r>
              <a:rPr lang="en-US" sz="2000" dirty="0" smtClean="0"/>
              <a:t>HAT), its enhancement, and how it is tested in dynamic </a:t>
            </a:r>
            <a:r>
              <a:rPr lang="en-US" sz="2000" dirty="0"/>
              <a:t>uncertain </a:t>
            </a:r>
            <a:r>
              <a:rPr lang="en-US" sz="2000" dirty="0" smtClean="0"/>
              <a:t>environments. </a:t>
            </a:r>
            <a:endParaRPr lang="en-US" sz="2000" dirty="0"/>
          </a:p>
          <a:p>
            <a:r>
              <a:rPr lang="en-US" sz="2000" dirty="0" smtClean="0"/>
              <a:t>Research Agreements:  UWA (Autonomy Transparency), WSU (Trust in Human Machine Interaction)</a:t>
            </a:r>
          </a:p>
          <a:p>
            <a:r>
              <a:rPr lang="en-US" sz="2000" dirty="0" smtClean="0"/>
              <a:t>Industry: AOS &amp; Insitu Pacific (Intelligent Watch Dog), AOS &amp; Northrup Grumman (Intelligent Battlespace Advisor)</a:t>
            </a:r>
          </a:p>
          <a:p>
            <a:r>
              <a:rPr lang="en-US" sz="2000" dirty="0" smtClean="0"/>
              <a:t>Other Partners: TTCP Autonomy Strategic Challenge, MCMACE Project Agreement (4 eyes). </a:t>
            </a:r>
            <a:endParaRPr lang="en-US" sz="2000" dirty="0"/>
          </a:p>
          <a:p>
            <a:r>
              <a:rPr lang="en-AU" sz="2000" dirty="0" smtClean="0"/>
              <a:t>POC: Dr Michael Skinner</a:t>
            </a:r>
          </a:p>
        </p:txBody>
      </p:sp>
    </p:spTree>
    <p:extLst>
      <p:ext uri="{BB962C8B-B14F-4D97-AF65-F5344CB8AC3E}">
        <p14:creationId xmlns:p14="http://schemas.microsoft.com/office/powerpoint/2010/main" val="28664658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Legal Decisions for Autonomy</a:t>
            </a:r>
          </a:p>
        </p:txBody>
      </p:sp>
      <p:sp>
        <p:nvSpPr>
          <p:cNvPr id="3" name="Content Placeholder 2"/>
          <p:cNvSpPr>
            <a:spLocks noGrp="1"/>
          </p:cNvSpPr>
          <p:nvPr>
            <p:ph idx="1"/>
          </p:nvPr>
        </p:nvSpPr>
        <p:spPr>
          <a:xfrm>
            <a:off x="457200" y="1336336"/>
            <a:ext cx="8229600" cy="4525963"/>
          </a:xfrm>
        </p:spPr>
        <p:txBody>
          <a:bodyPr/>
          <a:lstStyle/>
          <a:p>
            <a:r>
              <a:rPr lang="en-US" sz="2000" dirty="0" smtClean="0"/>
              <a:t>Background: </a:t>
            </a:r>
            <a:r>
              <a:rPr lang="en-AU" sz="2000" dirty="0"/>
              <a:t>Increased use of autonomous systems will likely increase the workload for deployed legal officers, yet the nature of legal </a:t>
            </a:r>
            <a:r>
              <a:rPr lang="en-AU" sz="2000" dirty="0" smtClean="0"/>
              <a:t>decision making </a:t>
            </a:r>
            <a:r>
              <a:rPr lang="en-AU" sz="2000" dirty="0"/>
              <a:t>in operations has not been much studied from a psychological or cognitive perspective.</a:t>
            </a:r>
            <a:r>
              <a:rPr lang="en-US" sz="2000" dirty="0" smtClean="0"/>
              <a:t>  </a:t>
            </a:r>
          </a:p>
          <a:p>
            <a:r>
              <a:rPr lang="en-US" sz="2000" dirty="0" smtClean="0"/>
              <a:t>Goal: </a:t>
            </a:r>
            <a:r>
              <a:rPr lang="en-AU" sz="2000" dirty="0" smtClean="0"/>
              <a:t>To </a:t>
            </a:r>
            <a:r>
              <a:rPr lang="en-AU" sz="2000" dirty="0"/>
              <a:t>identify information and decision processes which would benefit from machine support to reliably meet national expectations of legal compliance and ethical </a:t>
            </a:r>
            <a:r>
              <a:rPr lang="en-AU" sz="2000" dirty="0" smtClean="0"/>
              <a:t>behaviour (particularly in relation to the use of autonomous systems). </a:t>
            </a:r>
            <a:r>
              <a:rPr lang="en-AU" sz="2000" dirty="0"/>
              <a:t>Then to develop and provide that support as more autonomous systems are introduced.</a:t>
            </a:r>
            <a:r>
              <a:rPr lang="en-US" sz="2000" dirty="0" smtClean="0"/>
              <a:t> </a:t>
            </a:r>
          </a:p>
          <a:p>
            <a:r>
              <a:rPr lang="en-US" sz="2000" dirty="0" smtClean="0"/>
              <a:t>Research Agreements:  Macquarie Uni (Legal/ethical decision making with autonomous systems)</a:t>
            </a:r>
          </a:p>
          <a:p>
            <a:r>
              <a:rPr lang="en-AU" sz="2000" dirty="0" smtClean="0"/>
              <a:t>POC: Mr Piers Duncan</a:t>
            </a:r>
          </a:p>
        </p:txBody>
      </p:sp>
    </p:spTree>
    <p:extLst>
      <p:ext uri="{BB962C8B-B14F-4D97-AF65-F5344CB8AC3E}">
        <p14:creationId xmlns:p14="http://schemas.microsoft.com/office/powerpoint/2010/main" val="23696316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4" y="597466"/>
            <a:ext cx="8229600" cy="729407"/>
          </a:xfrm>
        </p:spPr>
        <p:txBody>
          <a:bodyPr/>
          <a:lstStyle/>
          <a:p>
            <a:r>
              <a:rPr lang="en-AU" dirty="0" smtClean="0"/>
              <a:t>Agenda</a:t>
            </a:r>
            <a:endParaRPr lang="en-AU" dirty="0"/>
          </a:p>
        </p:txBody>
      </p:sp>
      <p:sp>
        <p:nvSpPr>
          <p:cNvPr id="3" name="Content Placeholder 2"/>
          <p:cNvSpPr>
            <a:spLocks noGrp="1"/>
          </p:cNvSpPr>
          <p:nvPr>
            <p:ph idx="1"/>
          </p:nvPr>
        </p:nvSpPr>
        <p:spPr>
          <a:xfrm>
            <a:off x="609601" y="1556657"/>
            <a:ext cx="8273142" cy="4308946"/>
          </a:xfrm>
        </p:spPr>
        <p:txBody>
          <a:bodyPr/>
          <a:lstStyle/>
          <a:p>
            <a:pPr marL="719138" indent="-719138">
              <a:buNone/>
            </a:pPr>
            <a:r>
              <a:rPr lang="en-AU" sz="2400" dirty="0" smtClean="0"/>
              <a:t>0930</a:t>
            </a:r>
            <a:r>
              <a:rPr lang="en-AU" sz="2400" dirty="0"/>
              <a:t>	Reception</a:t>
            </a:r>
          </a:p>
          <a:p>
            <a:pPr marL="0" indent="0">
              <a:buNone/>
            </a:pPr>
            <a:r>
              <a:rPr lang="en-AU" sz="2400" dirty="0" smtClean="0">
                <a:solidFill>
                  <a:srgbClr val="FF0000"/>
                </a:solidFill>
              </a:rPr>
              <a:t>1000 </a:t>
            </a:r>
            <a:r>
              <a:rPr lang="en-AU" sz="2400" dirty="0">
                <a:solidFill>
                  <a:srgbClr val="FF0000"/>
                </a:solidFill>
              </a:rPr>
              <a:t>Background, </a:t>
            </a:r>
            <a:r>
              <a:rPr lang="en-AU" sz="2400" dirty="0" smtClean="0">
                <a:solidFill>
                  <a:srgbClr val="FF0000"/>
                </a:solidFill>
              </a:rPr>
              <a:t>Motivation, Aims, Overview – </a:t>
            </a:r>
            <a:r>
              <a:rPr lang="en-AU" sz="2400" dirty="0">
                <a:solidFill>
                  <a:srgbClr val="FF0000"/>
                </a:solidFill>
              </a:rPr>
              <a:t>Jason </a:t>
            </a:r>
            <a:r>
              <a:rPr lang="en-AU" sz="2400" dirty="0" smtClean="0">
                <a:solidFill>
                  <a:srgbClr val="FF0000"/>
                </a:solidFill>
              </a:rPr>
              <a:t>Scholz</a:t>
            </a:r>
          </a:p>
          <a:p>
            <a:pPr marL="0" indent="0">
              <a:buNone/>
            </a:pPr>
            <a:r>
              <a:rPr lang="en-AU" sz="2400" dirty="0" smtClean="0"/>
              <a:t>1030 Defence </a:t>
            </a:r>
            <a:r>
              <a:rPr lang="en-AU" sz="2400" dirty="0"/>
              <a:t>Requirements – ADF </a:t>
            </a:r>
            <a:r>
              <a:rPr lang="en-AU" sz="2400" dirty="0" smtClean="0"/>
              <a:t>representative</a:t>
            </a:r>
            <a:endParaRPr lang="en-AU" sz="2400" dirty="0"/>
          </a:p>
          <a:p>
            <a:pPr marL="719138" indent="-719138">
              <a:buNone/>
            </a:pPr>
            <a:r>
              <a:rPr lang="en-AU" sz="2400" dirty="0"/>
              <a:t>1100	Current Research Projects </a:t>
            </a:r>
            <a:r>
              <a:rPr lang="en-AU" sz="2400" dirty="0" smtClean="0"/>
              <a:t>– Theme </a:t>
            </a:r>
            <a:r>
              <a:rPr lang="en-AU" sz="2400" dirty="0"/>
              <a:t>Leaders</a:t>
            </a:r>
          </a:p>
          <a:p>
            <a:pPr marL="719138" indent="-719138">
              <a:buNone/>
            </a:pPr>
            <a:r>
              <a:rPr lang="en-AU" sz="2400" dirty="0"/>
              <a:t>1200	Working Lunch</a:t>
            </a:r>
          </a:p>
          <a:p>
            <a:pPr marL="719138" indent="-719138">
              <a:buNone/>
            </a:pPr>
            <a:r>
              <a:rPr lang="en-AU" sz="2400" dirty="0"/>
              <a:t>1230	Open Q&amp;A / Discussion</a:t>
            </a:r>
          </a:p>
          <a:p>
            <a:pPr marL="719138" indent="-719138">
              <a:buNone/>
            </a:pPr>
            <a:r>
              <a:rPr lang="en-AU" sz="2400" dirty="0"/>
              <a:t>1330	</a:t>
            </a:r>
            <a:r>
              <a:rPr lang="en-AU" sz="2400" dirty="0" smtClean="0"/>
              <a:t>RFI and </a:t>
            </a:r>
            <a:r>
              <a:rPr lang="en-AU" sz="2400" dirty="0"/>
              <a:t>Next Steps</a:t>
            </a:r>
          </a:p>
          <a:p>
            <a:pPr marL="719138" indent="-719138">
              <a:buNone/>
            </a:pPr>
            <a:r>
              <a:rPr lang="en-AU" sz="2400" dirty="0"/>
              <a:t>1400	Close</a:t>
            </a:r>
          </a:p>
          <a:p>
            <a:endParaRPr lang="en-AU" sz="3200" dirty="0"/>
          </a:p>
        </p:txBody>
      </p:sp>
    </p:spTree>
    <p:extLst>
      <p:ext uri="{BB962C8B-B14F-4D97-AF65-F5344CB8AC3E}">
        <p14:creationId xmlns:p14="http://schemas.microsoft.com/office/powerpoint/2010/main" val="6557899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Socialised</a:t>
            </a:r>
            <a:r>
              <a:rPr lang="en-US" dirty="0"/>
              <a:t> Autonomy</a:t>
            </a:r>
          </a:p>
        </p:txBody>
      </p:sp>
      <p:sp>
        <p:nvSpPr>
          <p:cNvPr id="3" name="Content Placeholder 2"/>
          <p:cNvSpPr>
            <a:spLocks noGrp="1"/>
          </p:cNvSpPr>
          <p:nvPr>
            <p:ph idx="1"/>
          </p:nvPr>
        </p:nvSpPr>
        <p:spPr/>
        <p:txBody>
          <a:bodyPr/>
          <a:lstStyle/>
          <a:p>
            <a:r>
              <a:rPr lang="en-US" sz="2000" dirty="0" smtClean="0"/>
              <a:t>Background</a:t>
            </a:r>
            <a:r>
              <a:rPr lang="en-US" sz="2000" dirty="0"/>
              <a:t>: </a:t>
            </a:r>
            <a:r>
              <a:rPr lang="en-US" sz="2000" dirty="0" smtClean="0"/>
              <a:t>The impact of autonomous systems on social systems is unknown. How will headquarters command and control manage authority, accountability/responsibility, and competency </a:t>
            </a:r>
            <a:r>
              <a:rPr lang="en-US" sz="2000" dirty="0"/>
              <a:t>when both commanded force elements and </a:t>
            </a:r>
            <a:r>
              <a:rPr lang="en-US" sz="2000" dirty="0" smtClean="0"/>
              <a:t>HQ itself </a:t>
            </a:r>
            <a:r>
              <a:rPr lang="en-US" sz="2000" dirty="0"/>
              <a:t>consist of human-machine teams? </a:t>
            </a:r>
            <a:endParaRPr lang="en-US" sz="2000" dirty="0" smtClean="0"/>
          </a:p>
          <a:p>
            <a:r>
              <a:rPr lang="en-US" sz="2000" dirty="0" smtClean="0"/>
              <a:t>Goal: </a:t>
            </a:r>
            <a:r>
              <a:rPr lang="en-US" sz="2000" dirty="0"/>
              <a:t>Investigates how human and autonomous systems can leverage each other’s strengths and compensate each other’s weaknesses to manage uncertainty while improving coherence and performance of the overall socio-technical system, with a focus on operational level military headquarters (HQ). </a:t>
            </a:r>
          </a:p>
          <a:p>
            <a:r>
              <a:rPr lang="en-US" sz="2000" dirty="0" smtClean="0"/>
              <a:t>Research Agreements:  ANU (Human Autonomy Teams in Military HQ)</a:t>
            </a:r>
          </a:p>
          <a:p>
            <a:r>
              <a:rPr lang="en-AU" sz="2000" dirty="0" smtClean="0"/>
              <a:t>POC: Dr Sharon Boswell</a:t>
            </a:r>
          </a:p>
        </p:txBody>
      </p:sp>
    </p:spTree>
    <p:extLst>
      <p:ext uri="{BB962C8B-B14F-4D97-AF65-F5344CB8AC3E}">
        <p14:creationId xmlns:p14="http://schemas.microsoft.com/office/powerpoint/2010/main" val="3936377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Mobile Robot Interaction</a:t>
            </a:r>
          </a:p>
        </p:txBody>
      </p:sp>
      <p:sp>
        <p:nvSpPr>
          <p:cNvPr id="3" name="Content Placeholder 2"/>
          <p:cNvSpPr>
            <a:spLocks noGrp="1"/>
          </p:cNvSpPr>
          <p:nvPr>
            <p:ph idx="1"/>
          </p:nvPr>
        </p:nvSpPr>
        <p:spPr/>
        <p:txBody>
          <a:bodyPr/>
          <a:lstStyle/>
          <a:p>
            <a:r>
              <a:rPr lang="en-US" sz="2000" dirty="0" smtClean="0"/>
              <a:t>Background: There is nascent game-changing potential for autonomous systems in land </a:t>
            </a:r>
            <a:r>
              <a:rPr lang="en-US" sz="2000" dirty="0"/>
              <a:t>combat personnel protection </a:t>
            </a:r>
            <a:r>
              <a:rPr lang="en-US" sz="2000" dirty="0" smtClean="0"/>
              <a:t>(close combat). E.g. </a:t>
            </a:r>
            <a:r>
              <a:rPr lang="en-AU" sz="2000" dirty="0" smtClean="0"/>
              <a:t>Would a section able to orchestrate autonomous sensors</a:t>
            </a:r>
            <a:r>
              <a:rPr lang="en-AU" sz="2000" dirty="0"/>
              <a:t>, effectors and mobile armour to </a:t>
            </a:r>
            <a:r>
              <a:rPr lang="en-AU" sz="2000" dirty="0" smtClean="0"/>
              <a:t>protect themselves, have an advantage over six soldiers walking in on their own? </a:t>
            </a:r>
            <a:endParaRPr lang="en-AU" sz="2000" dirty="0"/>
          </a:p>
          <a:p>
            <a:r>
              <a:rPr lang="en-US" sz="2000" dirty="0" smtClean="0"/>
              <a:t>Goal: Research </a:t>
            </a:r>
            <a:r>
              <a:rPr lang="en-US" sz="2000" dirty="0"/>
              <a:t>bi-directional </a:t>
            </a:r>
            <a:r>
              <a:rPr lang="en-US" sz="2000" dirty="0" smtClean="0"/>
              <a:t>low-cognitive-load interaction between </a:t>
            </a:r>
            <a:r>
              <a:rPr lang="en-US" sz="2000" dirty="0"/>
              <a:t>mobile robots and their human </a:t>
            </a:r>
            <a:r>
              <a:rPr lang="en-US" sz="2000" dirty="0" smtClean="0"/>
              <a:t>operators under stress (e.g</a:t>
            </a:r>
            <a:r>
              <a:rPr lang="en-US" sz="2000" dirty="0"/>
              <a:t>. via hand-gesture, voice command; and the ability for robots to seek and accept new instructions from human operators, and query them if </a:t>
            </a:r>
            <a:r>
              <a:rPr lang="en-US" sz="2000" dirty="0" smtClean="0"/>
              <a:t>necessary.)</a:t>
            </a:r>
            <a:endParaRPr lang="en-US" sz="2000" dirty="0"/>
          </a:p>
          <a:p>
            <a:r>
              <a:rPr lang="en-US" sz="2000" dirty="0" smtClean="0"/>
              <a:t>Research Agreements: TBA</a:t>
            </a:r>
          </a:p>
          <a:p>
            <a:r>
              <a:rPr lang="en-AU" sz="2000" dirty="0" smtClean="0"/>
              <a:t>POC: Dr Michael Ling</a:t>
            </a:r>
          </a:p>
        </p:txBody>
      </p:sp>
    </p:spTree>
    <p:extLst>
      <p:ext uri="{BB962C8B-B14F-4D97-AF65-F5344CB8AC3E}">
        <p14:creationId xmlns:p14="http://schemas.microsoft.com/office/powerpoint/2010/main" val="3272243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4403"/>
            <a:ext cx="8229600" cy="729407"/>
          </a:xfrm>
        </p:spPr>
        <p:txBody>
          <a:bodyPr/>
          <a:lstStyle/>
          <a:p>
            <a:r>
              <a:rPr lang="en-AU" dirty="0" smtClean="0"/>
              <a:t>Human-Autonomy Teaming (HAT)</a:t>
            </a:r>
            <a:br>
              <a:rPr lang="en-AU" dirty="0" smtClean="0"/>
            </a:br>
            <a:r>
              <a:rPr lang="en-AU" sz="2400" dirty="0" smtClean="0"/>
              <a:t>Project Lead: </a:t>
            </a:r>
            <a:r>
              <a:rPr lang="en-AU" sz="2000" dirty="0" smtClean="0"/>
              <a:t>Dr </a:t>
            </a:r>
            <a:r>
              <a:rPr lang="en-AU" sz="2000" dirty="0" err="1" smtClean="0"/>
              <a:t>Glennn</a:t>
            </a:r>
            <a:r>
              <a:rPr lang="en-AU" sz="2000" dirty="0" smtClean="0"/>
              <a:t> Moy</a:t>
            </a:r>
            <a:endParaRPr lang="en-AU" sz="2000" dirty="0"/>
          </a:p>
        </p:txBody>
      </p:sp>
      <p:sp>
        <p:nvSpPr>
          <p:cNvPr id="3" name="Content Placeholder 2"/>
          <p:cNvSpPr>
            <a:spLocks noGrp="1"/>
          </p:cNvSpPr>
          <p:nvPr>
            <p:ph idx="1"/>
          </p:nvPr>
        </p:nvSpPr>
        <p:spPr>
          <a:xfrm>
            <a:off x="491613" y="1712754"/>
            <a:ext cx="5848298" cy="1042638"/>
          </a:xfrm>
        </p:spPr>
        <p:txBody>
          <a:bodyPr/>
          <a:lstStyle/>
          <a:p>
            <a:r>
              <a:rPr lang="en-AU" sz="1800" b="1" dirty="0" smtClean="0"/>
              <a:t>Goal: </a:t>
            </a:r>
            <a:r>
              <a:rPr lang="en-AU" sz="1800" dirty="0" smtClean="0"/>
              <a:t>Develop advanced Recommender systems to aid in the Command and Control (C2) of multiple autonomous vehicles.</a:t>
            </a:r>
          </a:p>
          <a:p>
            <a:pPr lvl="1"/>
            <a:r>
              <a:rPr lang="en-AU" sz="1800" dirty="0" smtClean="0"/>
              <a:t>From “Human in the loop” to “Human </a:t>
            </a:r>
            <a:r>
              <a:rPr lang="en-AU" sz="1800" i="1" dirty="0" smtClean="0"/>
              <a:t>on</a:t>
            </a:r>
            <a:r>
              <a:rPr lang="en-AU" sz="1800" dirty="0" smtClean="0"/>
              <a:t> the loop</a:t>
            </a:r>
            <a:r>
              <a:rPr lang="en-AU" sz="1800" i="1" dirty="0" smtClean="0"/>
              <a:t>”</a:t>
            </a:r>
            <a:endParaRPr lang="en-AU" sz="1800" dirty="0" smtClean="0"/>
          </a:p>
          <a:p>
            <a:pPr marL="914400" lvl="2" indent="0">
              <a:buNone/>
            </a:pPr>
            <a:endParaRPr lang="en-AU" sz="1400" dirty="0"/>
          </a:p>
        </p:txBody>
      </p:sp>
      <p:pic>
        <p:nvPicPr>
          <p:cNvPr id="6" name="TaskBasedSim.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9171" t="38270" b="5612"/>
          <a:stretch/>
        </p:blipFill>
        <p:spPr>
          <a:xfrm>
            <a:off x="5242561" y="4888992"/>
            <a:ext cx="3757158" cy="1365503"/>
          </a:xfrm>
          <a:prstGeom prst="rect">
            <a:avLst/>
          </a:prstGeom>
        </p:spPr>
      </p:pic>
      <p:pic>
        <p:nvPicPr>
          <p:cNvPr id="8" name="Content Placeholder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9911" y="1267745"/>
            <a:ext cx="2758271" cy="1463486"/>
          </a:xfrm>
          <a:prstGeom prst="rect">
            <a:avLst/>
          </a:prstGeom>
        </p:spPr>
      </p:pic>
      <p:sp>
        <p:nvSpPr>
          <p:cNvPr id="10" name="Content Placeholder 2"/>
          <p:cNvSpPr txBox="1">
            <a:spLocks/>
          </p:cNvSpPr>
          <p:nvPr/>
        </p:nvSpPr>
        <p:spPr>
          <a:xfrm>
            <a:off x="552572" y="3133344"/>
            <a:ext cx="5580004" cy="3787089"/>
          </a:xfrm>
          <a:prstGeom prst="rect">
            <a:avLst/>
          </a:prstGeom>
        </p:spPr>
        <p:txBody>
          <a:bodyPr/>
          <a:lstStyle>
            <a:lvl1pPr marL="342900" indent="-342900" algn="l" defTabSz="457200" rtl="0" eaLnBrk="0" fontAlgn="base" hangingPunct="0">
              <a:spcBef>
                <a:spcPct val="20000"/>
              </a:spcBef>
              <a:spcAft>
                <a:spcPct val="0"/>
              </a:spcAft>
              <a:buClr>
                <a:schemeClr val="accent1"/>
              </a:buClr>
              <a:buFont typeface="Wingdings" charset="2"/>
              <a:buChar char="§"/>
              <a:defRPr sz="28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accent1"/>
              </a:buClr>
              <a:buFont typeface="Arial" charset="0"/>
              <a:buChar char="–"/>
              <a:defRPr sz="24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Clr>
                <a:schemeClr val="accent1"/>
              </a:buClr>
              <a:buFont typeface="Arial" charset="0"/>
              <a:buChar char="•"/>
              <a:defRPr sz="20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Clr>
                <a:schemeClr val="accent1"/>
              </a:buClr>
              <a:buFont typeface="Arial" charset="0"/>
              <a:buChar char="–"/>
              <a:defRPr sz="18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1800" b="1" dirty="0" smtClean="0"/>
              <a:t>S&amp;T / Research Areas:</a:t>
            </a:r>
          </a:p>
          <a:p>
            <a:pPr lvl="1"/>
            <a:r>
              <a:rPr lang="en-AU" sz="1800" dirty="0" smtClean="0"/>
              <a:t>Developing Recommender Systems Techniques:</a:t>
            </a:r>
          </a:p>
          <a:p>
            <a:pPr lvl="2"/>
            <a:r>
              <a:rPr lang="en-AU" sz="1400" dirty="0" smtClean="0"/>
              <a:t>Reinforcement Learning (Deep Q Learning)</a:t>
            </a:r>
          </a:p>
          <a:p>
            <a:pPr lvl="2"/>
            <a:r>
              <a:rPr lang="en-AU" sz="1400" dirty="0"/>
              <a:t>Bayesian Techniques</a:t>
            </a:r>
          </a:p>
          <a:p>
            <a:pPr lvl="2"/>
            <a:r>
              <a:rPr lang="en-AU" sz="1400" dirty="0" smtClean="0"/>
              <a:t>Data Classifiers (Supervised/Unsupervised learning)</a:t>
            </a:r>
          </a:p>
          <a:p>
            <a:pPr lvl="2"/>
            <a:r>
              <a:rPr lang="en-AU" sz="1400" dirty="0" smtClean="0"/>
              <a:t>Classical Planning (Iterative Width Planning)</a:t>
            </a:r>
          </a:p>
          <a:p>
            <a:pPr lvl="2"/>
            <a:r>
              <a:rPr lang="en-AU" sz="1400" dirty="0" smtClean="0"/>
              <a:t>“Play-Based” Heuristics</a:t>
            </a:r>
          </a:p>
          <a:p>
            <a:pPr lvl="2"/>
            <a:endParaRPr lang="en-AU" sz="1400" dirty="0"/>
          </a:p>
        </p:txBody>
      </p:sp>
      <p:pic>
        <p:nvPicPr>
          <p:cNvPr id="12"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1265" y="3841095"/>
            <a:ext cx="1203563" cy="8574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9670" y="3431155"/>
            <a:ext cx="1172110" cy="8572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7" name="Content Placeholder 2"/>
          <p:cNvSpPr txBox="1">
            <a:spLocks/>
          </p:cNvSpPr>
          <p:nvPr/>
        </p:nvSpPr>
        <p:spPr>
          <a:xfrm>
            <a:off x="601340" y="5132830"/>
            <a:ext cx="4531492" cy="3787089"/>
          </a:xfrm>
          <a:prstGeom prst="rect">
            <a:avLst/>
          </a:prstGeom>
        </p:spPr>
        <p:txBody>
          <a:bodyPr/>
          <a:lstStyle>
            <a:lvl1pPr marL="342900" indent="-342900" algn="l" defTabSz="457200" rtl="0" eaLnBrk="0" fontAlgn="base" hangingPunct="0">
              <a:spcBef>
                <a:spcPct val="20000"/>
              </a:spcBef>
              <a:spcAft>
                <a:spcPct val="0"/>
              </a:spcAft>
              <a:buClr>
                <a:schemeClr val="accent1"/>
              </a:buClr>
              <a:buFont typeface="Wingdings" charset="2"/>
              <a:buChar char="§"/>
              <a:defRPr sz="28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accent1"/>
              </a:buClr>
              <a:buFont typeface="Arial" charset="0"/>
              <a:buChar char="–"/>
              <a:defRPr sz="24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Clr>
                <a:schemeClr val="accent1"/>
              </a:buClr>
              <a:buFont typeface="Arial" charset="0"/>
              <a:buChar char="•"/>
              <a:defRPr sz="20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Clr>
                <a:schemeClr val="accent1"/>
              </a:buClr>
              <a:buFont typeface="Arial" charset="0"/>
              <a:buChar char="–"/>
              <a:defRPr sz="18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AU" sz="1800" dirty="0" smtClean="0"/>
              <a:t>Combining Techniques:</a:t>
            </a:r>
          </a:p>
          <a:p>
            <a:pPr lvl="2"/>
            <a:r>
              <a:rPr lang="en-AU" sz="1400" dirty="0" smtClean="0"/>
              <a:t>Developing approaches for combining,  prioritising and explaining recommendations from multiple agents.</a:t>
            </a:r>
          </a:p>
          <a:p>
            <a:pPr lvl="2"/>
            <a:endParaRPr lang="en-AU" sz="1400" dirty="0"/>
          </a:p>
        </p:txBody>
      </p:sp>
    </p:spTree>
    <p:extLst>
      <p:ext uri="{BB962C8B-B14F-4D97-AF65-F5344CB8AC3E}">
        <p14:creationId xmlns:p14="http://schemas.microsoft.com/office/powerpoint/2010/main" val="140314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4403"/>
            <a:ext cx="8229600" cy="729407"/>
          </a:xfrm>
        </p:spPr>
        <p:txBody>
          <a:bodyPr/>
          <a:lstStyle/>
          <a:p>
            <a:r>
              <a:rPr lang="en-AU" dirty="0" smtClean="0"/>
              <a:t>Multimedia Narrative</a:t>
            </a:r>
            <a:br>
              <a:rPr lang="en-AU" dirty="0" smtClean="0"/>
            </a:br>
            <a:r>
              <a:rPr lang="en-AU" sz="2400" dirty="0"/>
              <a:t>Project Lead: </a:t>
            </a:r>
            <a:r>
              <a:rPr lang="en-AU" sz="2400" dirty="0" smtClean="0"/>
              <a:t>Dr Steven Wark</a:t>
            </a:r>
            <a:endParaRPr lang="en-AU" sz="24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0458" y="3461139"/>
            <a:ext cx="4956296" cy="2787261"/>
          </a:xfrm>
          <a:prstGeom prst="rect">
            <a:avLst/>
          </a:prstGeom>
        </p:spPr>
      </p:pic>
      <p:sp>
        <p:nvSpPr>
          <p:cNvPr id="9" name="Content Placeholder 2"/>
          <p:cNvSpPr txBox="1">
            <a:spLocks/>
          </p:cNvSpPr>
          <p:nvPr/>
        </p:nvSpPr>
        <p:spPr>
          <a:xfrm>
            <a:off x="491612" y="1712754"/>
            <a:ext cx="8003459" cy="4415200"/>
          </a:xfrm>
          <a:prstGeom prst="rect">
            <a:avLst/>
          </a:prstGeom>
        </p:spPr>
        <p:txBody>
          <a:bodyPr/>
          <a:lstStyle>
            <a:lvl1pPr marL="342900" indent="-342900" algn="l" defTabSz="457200" rtl="0" eaLnBrk="0" fontAlgn="base" hangingPunct="0">
              <a:spcBef>
                <a:spcPct val="20000"/>
              </a:spcBef>
              <a:spcAft>
                <a:spcPct val="0"/>
              </a:spcAft>
              <a:buClr>
                <a:schemeClr val="accent1"/>
              </a:buClr>
              <a:buFont typeface="Wingdings" charset="2"/>
              <a:buChar char="§"/>
              <a:defRPr sz="28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accent1"/>
              </a:buClr>
              <a:buFont typeface="Arial" charset="0"/>
              <a:buChar char="–"/>
              <a:defRPr sz="24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Clr>
                <a:schemeClr val="accent1"/>
              </a:buClr>
              <a:buFont typeface="Arial" charset="0"/>
              <a:buChar char="•"/>
              <a:defRPr sz="20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Clr>
                <a:schemeClr val="accent1"/>
              </a:buClr>
              <a:buFont typeface="Arial" charset="0"/>
              <a:buChar char="–"/>
              <a:defRPr sz="18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AU" sz="1800" b="1" dirty="0" smtClean="0"/>
              <a:t>Goal:</a:t>
            </a:r>
            <a:r>
              <a:rPr lang="en-AU" sz="1800" dirty="0" smtClean="0"/>
              <a:t> </a:t>
            </a:r>
            <a:r>
              <a:rPr lang="en-US" sz="1800" dirty="0" smtClean="0"/>
              <a:t>Trusted interaction with autonomous systems for human supervisors ‘on-the-loop’ to provide situation awareness and explanation of reasoning that establishes context and  ‘situates’ the supervisor.</a:t>
            </a:r>
            <a:r>
              <a:rPr lang="en-AU" sz="1800" dirty="0" smtClean="0"/>
              <a:t> </a:t>
            </a:r>
          </a:p>
          <a:p>
            <a:pPr>
              <a:spcAft>
                <a:spcPts val="600"/>
              </a:spcAft>
            </a:pPr>
            <a:r>
              <a:rPr lang="en-AU" sz="1800" b="1" dirty="0" smtClean="0"/>
              <a:t>S&amp;T / Research Areas:</a:t>
            </a:r>
            <a:r>
              <a:rPr lang="en-AU" sz="1800" dirty="0" smtClean="0"/>
              <a:t> </a:t>
            </a:r>
          </a:p>
          <a:p>
            <a:pPr lvl="1"/>
            <a:r>
              <a:rPr lang="en-AU" sz="1400" dirty="0" smtClean="0"/>
              <a:t>Intelligent Multimedia Presentation / Narrative Visualisation </a:t>
            </a:r>
          </a:p>
          <a:p>
            <a:pPr lvl="1"/>
            <a:r>
              <a:rPr lang="en-AU" sz="1400" dirty="0" smtClean="0"/>
              <a:t>Rhetorical Structure Theory</a:t>
            </a:r>
          </a:p>
          <a:p>
            <a:pPr lvl="1"/>
            <a:r>
              <a:rPr lang="en-AU" sz="1400" dirty="0" smtClean="0"/>
              <a:t>Pattern Recognition</a:t>
            </a:r>
          </a:p>
          <a:p>
            <a:pPr lvl="1"/>
            <a:r>
              <a:rPr lang="en-AU" sz="1400" dirty="0" smtClean="0"/>
              <a:t>Multimedia Summarisation</a:t>
            </a:r>
          </a:p>
          <a:p>
            <a:pPr lvl="1"/>
            <a:r>
              <a:rPr lang="en-AU" sz="1400" dirty="0" smtClean="0"/>
              <a:t>Automated Narrative Generation</a:t>
            </a:r>
          </a:p>
          <a:p>
            <a:pPr lvl="1"/>
            <a:r>
              <a:rPr lang="en-AU" sz="1400" dirty="0" smtClean="0"/>
              <a:t>Narrative Dialogue Management</a:t>
            </a:r>
          </a:p>
          <a:p>
            <a:pPr lvl="1"/>
            <a:r>
              <a:rPr lang="en-AU" sz="1400" dirty="0" smtClean="0"/>
              <a:t>Trust Management</a:t>
            </a:r>
          </a:p>
          <a:p>
            <a:pPr lvl="1"/>
            <a:r>
              <a:rPr lang="en-AU" sz="1400" dirty="0" smtClean="0"/>
              <a:t>Machine Learning / LSTM</a:t>
            </a:r>
            <a:endParaRPr lang="en-AU" sz="1800" dirty="0"/>
          </a:p>
        </p:txBody>
      </p:sp>
    </p:spTree>
    <p:extLst>
      <p:ext uri="{BB962C8B-B14F-4D97-AF65-F5344CB8AC3E}">
        <p14:creationId xmlns:p14="http://schemas.microsoft.com/office/powerpoint/2010/main" val="23321243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4403"/>
            <a:ext cx="8229600" cy="729407"/>
          </a:xfrm>
        </p:spPr>
        <p:txBody>
          <a:bodyPr/>
          <a:lstStyle/>
          <a:p>
            <a:r>
              <a:rPr lang="en-AU" dirty="0" smtClean="0"/>
              <a:t>Nonstationary Planning</a:t>
            </a:r>
            <a:br>
              <a:rPr lang="en-AU" dirty="0" smtClean="0"/>
            </a:br>
            <a:r>
              <a:rPr lang="en-AU" sz="2400" dirty="0" smtClean="0"/>
              <a:t>Project Lead: Dr </a:t>
            </a:r>
            <a:r>
              <a:rPr lang="en-AU" sz="2400" dirty="0"/>
              <a:t>Darryn Reid, Principal Scientist</a:t>
            </a:r>
          </a:p>
        </p:txBody>
      </p:sp>
      <p:sp>
        <p:nvSpPr>
          <p:cNvPr id="3" name="Content Placeholder 2"/>
          <p:cNvSpPr>
            <a:spLocks noGrp="1"/>
          </p:cNvSpPr>
          <p:nvPr>
            <p:ph idx="1"/>
          </p:nvPr>
        </p:nvSpPr>
        <p:spPr>
          <a:xfrm>
            <a:off x="491612" y="1712754"/>
            <a:ext cx="8003459" cy="4415200"/>
          </a:xfrm>
        </p:spPr>
        <p:txBody>
          <a:bodyPr/>
          <a:lstStyle/>
          <a:p>
            <a:r>
              <a:rPr lang="en-AU" sz="1800" b="1" dirty="0"/>
              <a:t>Goal: </a:t>
            </a:r>
            <a:r>
              <a:rPr lang="en-AU" sz="1800" b="1" dirty="0" smtClean="0"/>
              <a:t> </a:t>
            </a:r>
            <a:r>
              <a:rPr lang="en-AU" sz="1800" dirty="0" smtClean="0"/>
              <a:t>Develop logic-based planning and reasoning capable of operating under fundamental uncertainty (including state-space ignorance) in complex dynamical environments</a:t>
            </a:r>
            <a:endParaRPr lang="en-AU" sz="1800" dirty="0"/>
          </a:p>
        </p:txBody>
      </p:sp>
      <p:sp>
        <p:nvSpPr>
          <p:cNvPr id="4" name="Content Placeholder 2"/>
          <p:cNvSpPr txBox="1">
            <a:spLocks/>
          </p:cNvSpPr>
          <p:nvPr/>
        </p:nvSpPr>
        <p:spPr>
          <a:xfrm>
            <a:off x="398290" y="2720049"/>
            <a:ext cx="8474118" cy="4508849"/>
          </a:xfrm>
          <a:prstGeom prst="rect">
            <a:avLst/>
          </a:prstGeom>
        </p:spPr>
        <p:txBody>
          <a:bodyPr/>
          <a:lstStyle>
            <a:lvl1pPr marL="342900" indent="-342900" algn="l" defTabSz="457200" rtl="0" eaLnBrk="0" fontAlgn="base" hangingPunct="0">
              <a:spcBef>
                <a:spcPct val="20000"/>
              </a:spcBef>
              <a:spcAft>
                <a:spcPct val="0"/>
              </a:spcAft>
              <a:buClr>
                <a:schemeClr val="accent1"/>
              </a:buClr>
              <a:buFont typeface="Wingdings" charset="2"/>
              <a:buChar char="§"/>
              <a:defRPr sz="28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accent1"/>
              </a:buClr>
              <a:buFont typeface="Arial" charset="0"/>
              <a:buChar char="–"/>
              <a:defRPr sz="24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Clr>
                <a:schemeClr val="accent1"/>
              </a:buClr>
              <a:buFont typeface="Arial" charset="0"/>
              <a:buChar char="•"/>
              <a:defRPr sz="20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Clr>
                <a:schemeClr val="accent1"/>
              </a:buClr>
              <a:buFont typeface="Arial" charset="0"/>
              <a:buChar char="–"/>
              <a:defRPr sz="18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1800" b="1" dirty="0" smtClean="0"/>
              <a:t>S&amp;T / Research Areas</a:t>
            </a:r>
            <a:r>
              <a:rPr lang="en-AU" sz="1800" dirty="0" smtClean="0"/>
              <a:t>: </a:t>
            </a:r>
          </a:p>
          <a:p>
            <a:pPr lvl="1"/>
            <a:r>
              <a:rPr lang="en-AU" sz="1400" dirty="0" smtClean="0"/>
              <a:t>Economics (resource allocation with hard resource constraints) under uncertainty; bimodal strategy;</a:t>
            </a:r>
          </a:p>
          <a:p>
            <a:pPr lvl="1"/>
            <a:r>
              <a:rPr lang="en-AU" sz="1400" dirty="0"/>
              <a:t>Positive goals together with avoidance of exposure to plan-complete failure </a:t>
            </a:r>
            <a:r>
              <a:rPr lang="en-AU" sz="1400" dirty="0" smtClean="0"/>
              <a:t>states</a:t>
            </a:r>
          </a:p>
          <a:p>
            <a:pPr lvl="1"/>
            <a:r>
              <a:rPr lang="en-AU" sz="1400" dirty="0"/>
              <a:t>New </a:t>
            </a:r>
            <a:r>
              <a:rPr lang="en-AU" sz="1400" dirty="0" smtClean="0"/>
              <a:t>families of multi-modal </a:t>
            </a:r>
            <a:r>
              <a:rPr lang="en-AU" sz="1400" dirty="0"/>
              <a:t>logics </a:t>
            </a:r>
            <a:r>
              <a:rPr lang="en-AU" sz="1400" dirty="0" smtClean="0"/>
              <a:t>to handle </a:t>
            </a:r>
            <a:r>
              <a:rPr lang="en-AU" sz="1400" dirty="0"/>
              <a:t>fundamental uncertainty </a:t>
            </a:r>
          </a:p>
          <a:p>
            <a:pPr lvl="1"/>
            <a:r>
              <a:rPr lang="en-AU" sz="1400" dirty="0" smtClean="0"/>
              <a:t>Logical theory of self to determine exposures</a:t>
            </a:r>
          </a:p>
          <a:p>
            <a:pPr lvl="1"/>
            <a:r>
              <a:rPr lang="en-AU" sz="1400" dirty="0" smtClean="0"/>
              <a:t>Online, any-time dynamic planning search</a:t>
            </a:r>
          </a:p>
          <a:p>
            <a:pPr marL="457200" lvl="1" indent="0">
              <a:buNone/>
            </a:pPr>
            <a:r>
              <a:rPr lang="en-AU" sz="1400" dirty="0"/>
              <a:t> </a:t>
            </a:r>
            <a:r>
              <a:rPr lang="en-AU" sz="1400" dirty="0" smtClean="0"/>
              <a:t>      algorithms for multiple logics</a:t>
            </a:r>
          </a:p>
          <a:p>
            <a:pPr lvl="1"/>
            <a:r>
              <a:rPr lang="en-AU" sz="1400" dirty="0" smtClean="0"/>
              <a:t>Formal axiomatic systems hierarchy</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904" t="5917" r="7161" b="5737"/>
          <a:stretch/>
        </p:blipFill>
        <p:spPr bwMode="auto">
          <a:xfrm>
            <a:off x="4733321" y="3923817"/>
            <a:ext cx="3297022" cy="24113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2215" y="3661453"/>
            <a:ext cx="2199190" cy="1713048"/>
          </a:xfrm>
          <a:prstGeom prst="rect">
            <a:avLst/>
          </a:prstGeom>
          <a:effectLst>
            <a:glow rad="63500">
              <a:schemeClr val="accent1">
                <a:satMod val="175000"/>
                <a:alpha val="40000"/>
              </a:schemeClr>
            </a:glow>
          </a:effectLst>
        </p:spPr>
      </p:pic>
    </p:spTree>
    <p:extLst>
      <p:ext uri="{BB962C8B-B14F-4D97-AF65-F5344CB8AC3E}">
        <p14:creationId xmlns:p14="http://schemas.microsoft.com/office/powerpoint/2010/main" val="41220164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4403"/>
            <a:ext cx="8229600" cy="729407"/>
          </a:xfrm>
        </p:spPr>
        <p:txBody>
          <a:bodyPr/>
          <a:lstStyle/>
          <a:p>
            <a:r>
              <a:rPr lang="en-AU" dirty="0" smtClean="0"/>
              <a:t>Decentralised Flow Control</a:t>
            </a:r>
            <a:br>
              <a:rPr lang="en-AU" dirty="0" smtClean="0"/>
            </a:br>
            <a:r>
              <a:rPr lang="en-AU" sz="2400" dirty="0"/>
              <a:t>Project Lead: Slava </a:t>
            </a:r>
            <a:r>
              <a:rPr lang="en-AU" sz="2400" dirty="0" smtClean="0"/>
              <a:t>Shekh</a:t>
            </a:r>
            <a:endParaRPr lang="en-AU" sz="2400" dirty="0"/>
          </a:p>
        </p:txBody>
      </p:sp>
      <p:sp>
        <p:nvSpPr>
          <p:cNvPr id="3" name="Content Placeholder 2"/>
          <p:cNvSpPr>
            <a:spLocks noGrp="1"/>
          </p:cNvSpPr>
          <p:nvPr>
            <p:ph idx="1"/>
          </p:nvPr>
        </p:nvSpPr>
        <p:spPr>
          <a:xfrm>
            <a:off x="426297" y="1829884"/>
            <a:ext cx="8003459" cy="3108628"/>
          </a:xfrm>
        </p:spPr>
        <p:txBody>
          <a:bodyPr/>
          <a:lstStyle/>
          <a:p>
            <a:r>
              <a:rPr lang="en-AU" sz="2000" b="1" dirty="0" smtClean="0"/>
              <a:t>Goal: </a:t>
            </a:r>
            <a:r>
              <a:rPr lang="en-AU" sz="2000" dirty="0" smtClean="0"/>
              <a:t>To develop </a:t>
            </a:r>
            <a:r>
              <a:rPr lang="en-AU" sz="2000" dirty="0"/>
              <a:t>novel algorithms for </a:t>
            </a:r>
            <a:r>
              <a:rPr lang="en-US" sz="2000" dirty="0" smtClean="0"/>
              <a:t>decentralised control </a:t>
            </a:r>
            <a:r>
              <a:rPr lang="en-US" sz="2000" dirty="0"/>
              <a:t>of network-based distribution activities</a:t>
            </a:r>
            <a:r>
              <a:rPr lang="en-AU" sz="2000" dirty="0"/>
              <a:t> in dynamic and uncertain </a:t>
            </a:r>
            <a:r>
              <a:rPr lang="en-AU" sz="2000" dirty="0" smtClean="0"/>
              <a:t>and contested Defence </a:t>
            </a:r>
            <a:r>
              <a:rPr lang="en-AU" sz="2000" dirty="0"/>
              <a:t>logistics </a:t>
            </a:r>
            <a:r>
              <a:rPr lang="en-AU" sz="2000" dirty="0" smtClean="0"/>
              <a:t>environments.</a:t>
            </a:r>
            <a:endParaRPr lang="en-AU" sz="2000" dirty="0"/>
          </a:p>
          <a:p>
            <a:endParaRPr lang="en-AU" sz="2000" dirty="0"/>
          </a:p>
          <a:p>
            <a:r>
              <a:rPr lang="en-AU" sz="2000" b="1" dirty="0"/>
              <a:t>S&amp;T </a:t>
            </a:r>
            <a:r>
              <a:rPr lang="en-AU" sz="2000" b="1" dirty="0" smtClean="0"/>
              <a:t>/ Research Areas: </a:t>
            </a:r>
            <a:endParaRPr lang="en-AU" sz="2000" b="1" dirty="0"/>
          </a:p>
          <a:p>
            <a:pPr lvl="1"/>
            <a:r>
              <a:rPr lang="en-AU" sz="1600" dirty="0" smtClean="0"/>
              <a:t>Markov decision processes</a:t>
            </a:r>
          </a:p>
          <a:p>
            <a:pPr lvl="1"/>
            <a:r>
              <a:rPr lang="en-AU" sz="1600" dirty="0" smtClean="0"/>
              <a:t>Mixed-integer programming</a:t>
            </a:r>
          </a:p>
          <a:p>
            <a:pPr lvl="1"/>
            <a:r>
              <a:rPr lang="en-AU" sz="1600" dirty="0" smtClean="0"/>
              <a:t>Monte Carlo tree search</a:t>
            </a:r>
          </a:p>
          <a:p>
            <a:pPr lvl="1"/>
            <a:r>
              <a:rPr lang="en-AU" sz="1600" dirty="0" smtClean="0"/>
              <a:t>Heuristic techniques</a:t>
            </a:r>
          </a:p>
          <a:p>
            <a:pPr lvl="1"/>
            <a:r>
              <a:rPr lang="en-AU" sz="1600" dirty="0" smtClean="0"/>
              <a:t>Multi-scenario planning</a:t>
            </a:r>
          </a:p>
          <a:p>
            <a:pPr lvl="1"/>
            <a:r>
              <a:rPr lang="en-AU" sz="1600" dirty="0" smtClean="0"/>
              <a:t>Classical planning</a:t>
            </a:r>
          </a:p>
          <a:p>
            <a:pPr lvl="1"/>
            <a:r>
              <a:rPr lang="en-AU" sz="1600" dirty="0" smtClean="0"/>
              <a:t>Agent Based approaches</a:t>
            </a:r>
          </a:p>
          <a:p>
            <a:pPr lvl="1"/>
            <a:endParaRPr lang="en-AU" sz="1600" dirty="0"/>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9072" y="2882142"/>
            <a:ext cx="4942934" cy="2913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96668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4403"/>
            <a:ext cx="8229600" cy="729407"/>
          </a:xfrm>
        </p:spPr>
        <p:txBody>
          <a:bodyPr/>
          <a:lstStyle/>
          <a:p>
            <a:r>
              <a:rPr lang="en-AU" dirty="0" smtClean="0"/>
              <a:t>Autonomous Goal and Resource Management</a:t>
            </a:r>
            <a:br>
              <a:rPr lang="en-AU" dirty="0" smtClean="0"/>
            </a:br>
            <a:r>
              <a:rPr lang="en-AU" sz="2400" dirty="0" smtClean="0"/>
              <a:t>Project Lead: Dr. Martin Oxenham</a:t>
            </a:r>
            <a:endParaRPr lang="en-AU" sz="2400" dirty="0"/>
          </a:p>
        </p:txBody>
      </p:sp>
      <p:sp>
        <p:nvSpPr>
          <p:cNvPr id="3" name="Content Placeholder 2"/>
          <p:cNvSpPr>
            <a:spLocks noGrp="1"/>
          </p:cNvSpPr>
          <p:nvPr>
            <p:ph idx="1"/>
          </p:nvPr>
        </p:nvSpPr>
        <p:spPr>
          <a:xfrm>
            <a:off x="491612" y="1712754"/>
            <a:ext cx="8003459" cy="4415200"/>
          </a:xfrm>
        </p:spPr>
        <p:txBody>
          <a:bodyPr/>
          <a:lstStyle/>
          <a:p>
            <a:r>
              <a:rPr lang="en-AU" sz="1800" b="1" dirty="0"/>
              <a:t>Goal: </a:t>
            </a:r>
            <a:r>
              <a:rPr lang="en-AU" sz="1800" dirty="0" smtClean="0"/>
              <a:t> To develop autonomous agents which are capable of (</a:t>
            </a:r>
            <a:r>
              <a:rPr lang="en-AU" sz="1800" dirty="0" err="1" smtClean="0"/>
              <a:t>i</a:t>
            </a:r>
            <a:r>
              <a:rPr lang="en-AU" sz="1800" dirty="0" smtClean="0"/>
              <a:t>) recognising when the world in which they are operating diverges from what is expected, (ii) distinguishing between competing hypotheses that explain these changes of circumstance and (iii) formulating and managing goals to pursue in response to them.</a:t>
            </a:r>
            <a:endParaRPr lang="en-AU" sz="1800" dirty="0"/>
          </a:p>
        </p:txBody>
      </p:sp>
      <p:sp>
        <p:nvSpPr>
          <p:cNvPr id="4" name="Content Placeholder 2"/>
          <p:cNvSpPr txBox="1">
            <a:spLocks/>
          </p:cNvSpPr>
          <p:nvPr/>
        </p:nvSpPr>
        <p:spPr>
          <a:xfrm>
            <a:off x="382516" y="3247134"/>
            <a:ext cx="5118865" cy="3839351"/>
          </a:xfrm>
          <a:prstGeom prst="rect">
            <a:avLst/>
          </a:prstGeom>
        </p:spPr>
        <p:txBody>
          <a:bodyPr/>
          <a:lstStyle>
            <a:lvl1pPr marL="342900" indent="-342900" algn="l" defTabSz="457200" rtl="0" eaLnBrk="0" fontAlgn="base" hangingPunct="0">
              <a:spcBef>
                <a:spcPct val="20000"/>
              </a:spcBef>
              <a:spcAft>
                <a:spcPct val="0"/>
              </a:spcAft>
              <a:buClr>
                <a:schemeClr val="accent1"/>
              </a:buClr>
              <a:buFont typeface="Wingdings" charset="2"/>
              <a:buChar char="§"/>
              <a:defRPr sz="28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accent1"/>
              </a:buClr>
              <a:buFont typeface="Arial" charset="0"/>
              <a:buChar char="–"/>
              <a:defRPr sz="24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Clr>
                <a:schemeClr val="accent1"/>
              </a:buClr>
              <a:buFont typeface="Arial" charset="0"/>
              <a:buChar char="•"/>
              <a:defRPr sz="20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Clr>
                <a:schemeClr val="accent1"/>
              </a:buClr>
              <a:buFont typeface="Arial" charset="0"/>
              <a:buChar char="–"/>
              <a:defRPr sz="18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1800" b="1" dirty="0"/>
              <a:t>S&amp;T / Research Areas</a:t>
            </a:r>
            <a:r>
              <a:rPr lang="en-AU" sz="1800" dirty="0"/>
              <a:t>: </a:t>
            </a:r>
          </a:p>
          <a:p>
            <a:pPr lvl="1"/>
            <a:r>
              <a:rPr lang="en-AU" sz="1600" dirty="0" smtClean="0"/>
              <a:t>Goal-Directed Autonomy (GDA)</a:t>
            </a:r>
          </a:p>
          <a:p>
            <a:pPr lvl="2"/>
            <a:r>
              <a:rPr lang="en-AU" sz="1400" dirty="0" err="1" smtClean="0"/>
              <a:t>Eg</a:t>
            </a:r>
            <a:r>
              <a:rPr lang="en-AU" sz="1400" dirty="0" smtClean="0"/>
              <a:t>. MIDCA – Metacognitive Integrated Dual-Cycle Architecture</a:t>
            </a:r>
          </a:p>
          <a:p>
            <a:pPr lvl="1"/>
            <a:r>
              <a:rPr lang="en-AU" sz="1600" dirty="0" smtClean="0"/>
              <a:t>Machine Cognition incorporating</a:t>
            </a:r>
          </a:p>
          <a:p>
            <a:pPr lvl="2"/>
            <a:r>
              <a:rPr lang="en-AU" sz="1400" dirty="0" smtClean="0"/>
              <a:t>Anomaly Detection</a:t>
            </a:r>
          </a:p>
          <a:p>
            <a:pPr lvl="2"/>
            <a:r>
              <a:rPr lang="en-AU" sz="1400" dirty="0" smtClean="0"/>
              <a:t>Logical and Probabilistic Inference</a:t>
            </a:r>
          </a:p>
          <a:p>
            <a:pPr lvl="2"/>
            <a:r>
              <a:rPr lang="en-AU" sz="1400" dirty="0" smtClean="0"/>
              <a:t>Data and Information Fusion</a:t>
            </a:r>
          </a:p>
          <a:p>
            <a:pPr lvl="2"/>
            <a:r>
              <a:rPr lang="en-AU" sz="1400" dirty="0" smtClean="0"/>
              <a:t>Machine Learning</a:t>
            </a:r>
          </a:p>
          <a:p>
            <a:pPr lvl="2"/>
            <a:r>
              <a:rPr lang="en-AU" sz="1400" dirty="0" smtClean="0"/>
              <a:t>Automated Planning</a:t>
            </a:r>
          </a:p>
        </p:txBody>
      </p:sp>
      <p:grpSp>
        <p:nvGrpSpPr>
          <p:cNvPr id="10" name="Group 9"/>
          <p:cNvGrpSpPr/>
          <p:nvPr/>
        </p:nvGrpSpPr>
        <p:grpSpPr>
          <a:xfrm>
            <a:off x="5421086" y="3267310"/>
            <a:ext cx="3622329" cy="2850026"/>
            <a:chOff x="5620215" y="4008120"/>
            <a:chExt cx="3018406" cy="2377440"/>
          </a:xfrm>
        </p:grpSpPr>
        <p:sp>
          <p:nvSpPr>
            <p:cNvPr id="5" name="Rectangle 4"/>
            <p:cNvSpPr/>
            <p:nvPr/>
          </p:nvSpPr>
          <p:spPr>
            <a:xfrm>
              <a:off x="5620215" y="4008120"/>
              <a:ext cx="3018406" cy="23774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dirty="0" smtClean="0"/>
                <a:t>Illustrative Graphics</a:t>
              </a:r>
              <a:endParaRPr lang="en-AU" dirty="0"/>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7123" y="4053540"/>
              <a:ext cx="2895743" cy="2287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720574" y="4076308"/>
              <a:ext cx="657922" cy="3061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en-AU"/>
              </a:defPPr>
              <a:lvl1pPr algn="ct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AU" sz="1100" dirty="0"/>
                <a:t>MIDCA</a:t>
              </a:r>
              <a:endParaRPr lang="en-AU" sz="1600" dirty="0"/>
            </a:p>
          </p:txBody>
        </p:sp>
      </p:grpSp>
    </p:spTree>
    <p:extLst>
      <p:ext uri="{BB962C8B-B14F-4D97-AF65-F5344CB8AC3E}">
        <p14:creationId xmlns:p14="http://schemas.microsoft.com/office/powerpoint/2010/main" val="13971312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Survivable Ad-hoc Unmanned Vehicle Networks </a:t>
            </a:r>
            <a:endParaRPr lang="en-AU" dirty="0"/>
          </a:p>
        </p:txBody>
      </p:sp>
      <p:sp>
        <p:nvSpPr>
          <p:cNvPr id="3" name="Content Placeholder 2"/>
          <p:cNvSpPr>
            <a:spLocks noGrp="1"/>
          </p:cNvSpPr>
          <p:nvPr>
            <p:ph idx="1"/>
          </p:nvPr>
        </p:nvSpPr>
        <p:spPr>
          <a:xfrm>
            <a:off x="470078" y="1175128"/>
            <a:ext cx="8229600" cy="4525963"/>
          </a:xfrm>
        </p:spPr>
        <p:txBody>
          <a:bodyPr/>
          <a:lstStyle/>
          <a:p>
            <a:r>
              <a:rPr lang="en-AU" dirty="0" smtClean="0"/>
              <a:t>Operations in RF contested environments requires survivable tactical networking</a:t>
            </a:r>
          </a:p>
          <a:p>
            <a:r>
              <a:rPr lang="en-AU" dirty="0" smtClean="0"/>
              <a:t>OPAL seeks to strengthen and maintain network connectivity</a:t>
            </a:r>
          </a:p>
          <a:p>
            <a:pPr lvl="1"/>
            <a:r>
              <a:rPr lang="en-AU" dirty="0" smtClean="0"/>
              <a:t>Placement of unmanned autonomous systems</a:t>
            </a:r>
          </a:p>
          <a:p>
            <a:pPr lvl="1"/>
            <a:r>
              <a:rPr lang="en-AU" dirty="0" smtClean="0"/>
              <a:t>Distributed optimisation and control</a:t>
            </a:r>
          </a:p>
          <a:p>
            <a:r>
              <a:rPr lang="en-AU" dirty="0" smtClean="0"/>
              <a:t>SCADS seeks to provide critical information exchange</a:t>
            </a:r>
          </a:p>
          <a:p>
            <a:pPr lvl="1"/>
            <a:r>
              <a:rPr lang="en-AU" dirty="0" smtClean="0"/>
              <a:t>High levels of contention</a:t>
            </a:r>
          </a:p>
          <a:p>
            <a:pPr lvl="1"/>
            <a:r>
              <a:rPr lang="en-AU" dirty="0" smtClean="0"/>
              <a:t>Swarming and emergence based approaches</a:t>
            </a:r>
          </a:p>
          <a:p>
            <a:pPr lvl="1"/>
            <a:r>
              <a:rPr lang="en-AU" dirty="0" smtClean="0"/>
              <a:t>Data ferrying and delay tolerant networks</a:t>
            </a:r>
          </a:p>
          <a:p>
            <a:r>
              <a:rPr lang="en-AU" dirty="0" smtClean="0"/>
              <a:t>Collaboration with Monash, Adelaide </a:t>
            </a:r>
            <a:r>
              <a:rPr lang="en-AU" dirty="0" err="1" smtClean="0"/>
              <a:t>Uni</a:t>
            </a:r>
            <a:r>
              <a:rPr lang="en-AU" dirty="0" smtClean="0"/>
              <a:t> and UNSW</a:t>
            </a:r>
          </a:p>
          <a:p>
            <a:endParaRPr lang="en-AU" dirty="0"/>
          </a:p>
        </p:txBody>
      </p:sp>
    </p:spTree>
    <p:extLst>
      <p:ext uri="{BB962C8B-B14F-4D97-AF65-F5344CB8AC3E}">
        <p14:creationId xmlns:p14="http://schemas.microsoft.com/office/powerpoint/2010/main" val="27334304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Self-Healing Communications - OPAL</a:t>
            </a:r>
            <a:endParaRPr lang="en-AU" dirty="0"/>
          </a:p>
        </p:txBody>
      </p:sp>
      <p:sp>
        <p:nvSpPr>
          <p:cNvPr id="4" name="Content Placeholder 3"/>
          <p:cNvSpPr>
            <a:spLocks noGrp="1"/>
          </p:cNvSpPr>
          <p:nvPr>
            <p:ph idx="1"/>
          </p:nvPr>
        </p:nvSpPr>
        <p:spPr/>
        <p:txBody>
          <a:bodyPr/>
          <a:lstStyle/>
          <a:p>
            <a:endParaRPr lang="en-AU"/>
          </a:p>
        </p:txBody>
      </p:sp>
      <p:pic>
        <p:nvPicPr>
          <p:cNvPr id="5" name="OPAL AFRL 2013 - Trial Vide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16572"/>
            <a:ext cx="9144000" cy="5143500"/>
          </a:xfrm>
          <a:prstGeom prst="rect">
            <a:avLst/>
          </a:prstGeom>
        </p:spPr>
      </p:pic>
    </p:spTree>
    <p:extLst>
      <p:ext uri="{BB962C8B-B14F-4D97-AF65-F5344CB8AC3E}">
        <p14:creationId xmlns:p14="http://schemas.microsoft.com/office/powerpoint/2010/main" val="19421381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Data Ferrying – Emergent Spacing of Ferries</a:t>
            </a:r>
            <a:endParaRPr lang="en-AU" dirty="0"/>
          </a:p>
        </p:txBody>
      </p:sp>
      <p:sp>
        <p:nvSpPr>
          <p:cNvPr id="3" name="Content Placeholder 2"/>
          <p:cNvSpPr>
            <a:spLocks noGrp="1"/>
          </p:cNvSpPr>
          <p:nvPr>
            <p:ph idx="1"/>
          </p:nvPr>
        </p:nvSpPr>
        <p:spPr>
          <a:xfrm>
            <a:off x="457200" y="1394069"/>
            <a:ext cx="3438395" cy="4525963"/>
          </a:xfrm>
        </p:spPr>
        <p:txBody>
          <a:bodyPr/>
          <a:lstStyle/>
          <a:p>
            <a:r>
              <a:rPr lang="en-AU" dirty="0" err="1" smtClean="0"/>
              <a:t>Stigmergy</a:t>
            </a:r>
            <a:r>
              <a:rPr lang="en-AU" dirty="0" smtClean="0"/>
              <a:t> based approach to ferry spacing</a:t>
            </a:r>
          </a:p>
          <a:p>
            <a:pPr lvl="1"/>
            <a:r>
              <a:rPr lang="en-AU" dirty="0" smtClean="0"/>
              <a:t>Pheromone level set by ferries</a:t>
            </a:r>
          </a:p>
          <a:p>
            <a:pPr lvl="1"/>
            <a:r>
              <a:rPr lang="en-AU" dirty="0" smtClean="0"/>
              <a:t>Pheromone decays</a:t>
            </a:r>
          </a:p>
          <a:p>
            <a:pPr lvl="1"/>
            <a:r>
              <a:rPr lang="en-AU" dirty="0" smtClean="0"/>
              <a:t>Subsequent ferry sets speed based on residual pheromone level</a:t>
            </a:r>
          </a:p>
          <a:p>
            <a:pPr lvl="1"/>
            <a:r>
              <a:rPr lang="en-AU" dirty="0" smtClean="0"/>
              <a:t>Reset pheromone </a:t>
            </a:r>
            <a:endParaRPr lang="en-AU" dirty="0"/>
          </a:p>
        </p:txBody>
      </p:sp>
      <p:pic>
        <p:nvPicPr>
          <p:cNvPr id="4" name="TriangleStigmergicOrganisation3GroundNodes4DFNode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70894" y="1327757"/>
            <a:ext cx="4775300" cy="4961351"/>
          </a:xfrm>
          <a:prstGeom prst="rect">
            <a:avLst/>
          </a:prstGeom>
        </p:spPr>
      </p:pic>
      <p:pic>
        <p:nvPicPr>
          <p:cNvPr id="5" name="dataFerry.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206062" y="1197045"/>
            <a:ext cx="8740133" cy="5222773"/>
          </a:xfrm>
          <a:prstGeom prst="rect">
            <a:avLst/>
          </a:prstGeom>
        </p:spPr>
      </p:pic>
    </p:spTree>
    <p:extLst>
      <p:ext uri="{BB962C8B-B14F-4D97-AF65-F5344CB8AC3E}">
        <p14:creationId xmlns:p14="http://schemas.microsoft.com/office/powerpoint/2010/main" val="127423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4"/>
                                        </p:tgtEl>
                                      </p:cBhvr>
                                    </p:cmd>
                                  </p:childTnLst>
                                </p:cTn>
                              </p:par>
                            </p:childTnLst>
                          </p:cTn>
                        </p:par>
                      </p:childTnLst>
                    </p:cTn>
                  </p:par>
                </p:childTnLst>
              </p:cTn>
              <p:nextCondLst>
                <p:cond evt="onClick" delay="0">
                  <p:tgtEl>
                    <p:spTgt spid="4"/>
                  </p:tgtEl>
                </p:cond>
              </p:nextCondLst>
            </p:seq>
            <p:video>
              <p:cMediaNode vol="80000">
                <p:cTn id="14" fill="hold" display="0">
                  <p:stCondLst>
                    <p:cond delay="indefinite"/>
                  </p:stCondLst>
                </p:cTn>
                <p:tgtEl>
                  <p:spTgt spid="4"/>
                </p:tgtEl>
              </p:cMediaNode>
            </p:video>
            <p:video>
              <p:cMediaNode vol="80000">
                <p:cTn id="15"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2016 Defence White Paper and Industry Policy Statement</a:t>
            </a:r>
            <a:endParaRPr lang="en-AU" dirty="0"/>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896" y="2002692"/>
            <a:ext cx="8883795" cy="4440713"/>
          </a:xfrm>
          <a:prstGeom prst="rect">
            <a:avLst/>
          </a:prstGeom>
          <a:noFill/>
          <a:extLst/>
        </p:spPr>
      </p:pic>
      <p:pic>
        <p:nvPicPr>
          <p:cNvPr id="3076" name="Picture 4" descr="H:\2016\DWP2016.png"/>
          <p:cNvPicPr>
            <a:picLocks noChangeAspect="1" noChangeArrowheads="1"/>
          </p:cNvPicPr>
          <p:nvPr/>
        </p:nvPicPr>
        <p:blipFill rotWithShape="1">
          <a:blip r:embed="rId3">
            <a:extLst>
              <a:ext uri="{28A0092B-C50C-407E-A947-70E740481C1C}">
                <a14:useLocalDpi xmlns:a14="http://schemas.microsoft.com/office/drawing/2010/main" val="0"/>
              </a:ext>
            </a:extLst>
          </a:blip>
          <a:srcRect l="365" t="763" r="54231" b="59076"/>
          <a:stretch/>
        </p:blipFill>
        <p:spPr bwMode="auto">
          <a:xfrm>
            <a:off x="6203730" y="1272459"/>
            <a:ext cx="2641727" cy="1460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3692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Evolution of Swarm Behaviours</a:t>
            </a:r>
            <a:endParaRPr lang="en-AU" dirty="0"/>
          </a:p>
        </p:txBody>
      </p:sp>
      <p:sp>
        <p:nvSpPr>
          <p:cNvPr id="3" name="Content Placeholder 2"/>
          <p:cNvSpPr>
            <a:spLocks noGrp="1"/>
          </p:cNvSpPr>
          <p:nvPr>
            <p:ph idx="1"/>
          </p:nvPr>
        </p:nvSpPr>
        <p:spPr>
          <a:xfrm>
            <a:off x="115911" y="1319581"/>
            <a:ext cx="4184234" cy="4525963"/>
          </a:xfrm>
        </p:spPr>
        <p:txBody>
          <a:bodyPr/>
          <a:lstStyle/>
          <a:p>
            <a:r>
              <a:rPr lang="en-AU" dirty="0" smtClean="0"/>
              <a:t>Distributed swarm control is a potential game changer.</a:t>
            </a:r>
          </a:p>
          <a:p>
            <a:r>
              <a:rPr lang="en-AU" dirty="0" smtClean="0"/>
              <a:t>How do we generate, evolve and select swarm behaviours</a:t>
            </a:r>
          </a:p>
          <a:p>
            <a:pPr lvl="1"/>
            <a:r>
              <a:rPr lang="en-AU" dirty="0" smtClean="0"/>
              <a:t>Individual swarm members make local decisions which facilitate the global goal</a:t>
            </a:r>
          </a:p>
          <a:p>
            <a:r>
              <a:rPr lang="en-AU" dirty="0" smtClean="0"/>
              <a:t>Collaborations</a:t>
            </a:r>
          </a:p>
          <a:p>
            <a:pPr lvl="1"/>
            <a:r>
              <a:rPr lang="en-AU" dirty="0" smtClean="0"/>
              <a:t>Monash</a:t>
            </a:r>
            <a:endParaRPr lang="en-AU" dirty="0"/>
          </a:p>
        </p:txBody>
      </p:sp>
      <p:pic>
        <p:nvPicPr>
          <p:cNvPr id="4" name="Untitled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28932" y="1286623"/>
            <a:ext cx="4591880" cy="4591880"/>
          </a:xfrm>
          <a:prstGeom prst="rect">
            <a:avLst/>
          </a:prstGeom>
          <a:ln>
            <a:solidFill>
              <a:schemeClr val="accent1">
                <a:alpha val="98000"/>
              </a:schemeClr>
            </a:solidFill>
          </a:ln>
        </p:spPr>
      </p:pic>
    </p:spTree>
    <p:extLst>
      <p:ext uri="{BB962C8B-B14F-4D97-AF65-F5344CB8AC3E}">
        <p14:creationId xmlns:p14="http://schemas.microsoft.com/office/powerpoint/2010/main" val="395805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Coordinated Delivery of Effects</a:t>
            </a:r>
            <a:endParaRPr lang="en-AU" dirty="0"/>
          </a:p>
        </p:txBody>
      </p:sp>
      <p:sp>
        <p:nvSpPr>
          <p:cNvPr id="3" name="Content Placeholder 2"/>
          <p:cNvSpPr>
            <a:spLocks noGrp="1"/>
          </p:cNvSpPr>
          <p:nvPr>
            <p:ph idx="1"/>
          </p:nvPr>
        </p:nvSpPr>
        <p:spPr>
          <a:xfrm>
            <a:off x="173865" y="1226644"/>
            <a:ext cx="4449650" cy="5096883"/>
          </a:xfrm>
        </p:spPr>
        <p:txBody>
          <a:bodyPr/>
          <a:lstStyle/>
          <a:p>
            <a:r>
              <a:rPr lang="en-AU" dirty="0" smtClean="0"/>
              <a:t>Autonomous Asset Defence</a:t>
            </a:r>
          </a:p>
          <a:p>
            <a:pPr lvl="1"/>
            <a:r>
              <a:rPr lang="en-AU" dirty="0" smtClean="0"/>
              <a:t>Maritime assets protected through countermeasure deployment</a:t>
            </a:r>
          </a:p>
          <a:p>
            <a:pPr lvl="1"/>
            <a:r>
              <a:rPr lang="en-AU" dirty="0" smtClean="0"/>
              <a:t>Land vehicle configure threat response dependent on their environment</a:t>
            </a:r>
          </a:p>
          <a:p>
            <a:r>
              <a:rPr lang="en-AU" dirty="0" smtClean="0"/>
              <a:t>Collaborations</a:t>
            </a:r>
          </a:p>
          <a:p>
            <a:pPr lvl="1"/>
            <a:r>
              <a:rPr lang="en-AU" dirty="0" err="1" smtClean="0"/>
              <a:t>Uni</a:t>
            </a:r>
            <a:r>
              <a:rPr lang="en-AU" dirty="0" smtClean="0"/>
              <a:t> of Melbourne</a:t>
            </a:r>
          </a:p>
          <a:p>
            <a:pPr lvl="1"/>
            <a:r>
              <a:rPr lang="en-AU" dirty="0" err="1" smtClean="0"/>
              <a:t>Uni</a:t>
            </a:r>
            <a:r>
              <a:rPr lang="en-AU" dirty="0" smtClean="0"/>
              <a:t> SA</a:t>
            </a:r>
          </a:p>
          <a:p>
            <a:pPr lvl="1"/>
            <a:endParaRPr lang="en-AU" dirty="0" smtClean="0"/>
          </a:p>
          <a:p>
            <a:pPr lvl="1"/>
            <a:endParaRPr lang="en-AU" dirty="0"/>
          </a:p>
        </p:txBody>
      </p:sp>
      <p:pic>
        <p:nvPicPr>
          <p:cNvPr id="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763208" y="1122107"/>
            <a:ext cx="4278264" cy="2458335"/>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763208" y="3717404"/>
            <a:ext cx="4278264" cy="2503092"/>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13763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Relevant Fields of Research 	</a:t>
            </a:r>
            <a:endParaRPr lang="en-AU" dirty="0"/>
          </a:p>
        </p:txBody>
      </p:sp>
      <p:sp>
        <p:nvSpPr>
          <p:cNvPr id="3" name="Content Placeholder 2"/>
          <p:cNvSpPr>
            <a:spLocks noGrp="1"/>
          </p:cNvSpPr>
          <p:nvPr>
            <p:ph idx="1"/>
          </p:nvPr>
        </p:nvSpPr>
        <p:spPr>
          <a:xfrm>
            <a:off x="206062" y="1171978"/>
            <a:ext cx="8667481" cy="4838207"/>
          </a:xfrm>
        </p:spPr>
        <p:txBody>
          <a:bodyPr/>
          <a:lstStyle/>
          <a:p>
            <a:r>
              <a:rPr lang="en-AU" dirty="0" smtClean="0"/>
              <a:t>Distributed optimisation/ decision making/ control</a:t>
            </a:r>
          </a:p>
          <a:p>
            <a:r>
              <a:rPr lang="en-AU" dirty="0" smtClean="0"/>
              <a:t>Swarming and swarm robotics</a:t>
            </a:r>
          </a:p>
          <a:p>
            <a:r>
              <a:rPr lang="en-AU" dirty="0" smtClean="0"/>
              <a:t>Emergence</a:t>
            </a:r>
          </a:p>
          <a:p>
            <a:r>
              <a:rPr lang="en-AU" dirty="0" smtClean="0"/>
              <a:t>Mobile Ad-hoc Networks</a:t>
            </a:r>
          </a:p>
          <a:p>
            <a:r>
              <a:rPr lang="en-AU" dirty="0" smtClean="0"/>
              <a:t>Machine learning</a:t>
            </a:r>
          </a:p>
          <a:p>
            <a:r>
              <a:rPr lang="en-AU" dirty="0" smtClean="0"/>
              <a:t>Decision Making and Reasoning</a:t>
            </a:r>
          </a:p>
          <a:p>
            <a:r>
              <a:rPr lang="en-AU" dirty="0" smtClean="0"/>
              <a:t>Meta and Hyper Heuristic frameworks </a:t>
            </a:r>
            <a:r>
              <a:rPr lang="en-AU" smtClean="0"/>
              <a:t>for swarming</a:t>
            </a:r>
            <a:endParaRPr lang="en-AU" dirty="0" smtClean="0"/>
          </a:p>
          <a:p>
            <a:endParaRPr lang="en-AU" dirty="0"/>
          </a:p>
          <a:p>
            <a:r>
              <a:rPr lang="en-AU" dirty="0" smtClean="0"/>
              <a:t>All under the challenge of operating in a contested environment</a:t>
            </a:r>
            <a:endParaRPr lang="en-AU" dirty="0"/>
          </a:p>
        </p:txBody>
      </p:sp>
    </p:spTree>
    <p:extLst>
      <p:ext uri="{BB962C8B-B14F-4D97-AF65-F5344CB8AC3E}">
        <p14:creationId xmlns:p14="http://schemas.microsoft.com/office/powerpoint/2010/main" val="22650689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ietnamCombatArtCAT02AugustineGAcunaScoutDog.jpg"/>
          <p:cNvPicPr>
            <a:picLocks noChangeAspect="1"/>
          </p:cNvPicPr>
          <p:nvPr/>
        </p:nvPicPr>
        <p:blipFill>
          <a:blip r:embed="rId3"/>
          <a:stretch>
            <a:fillRect/>
          </a:stretch>
        </p:blipFill>
        <p:spPr>
          <a:xfrm>
            <a:off x="2625319" y="690287"/>
            <a:ext cx="3805031" cy="5690610"/>
          </a:xfrm>
          <a:prstGeom prst="rect">
            <a:avLst/>
          </a:prstGeom>
        </p:spPr>
      </p:pic>
    </p:spTree>
    <p:extLst>
      <p:ext uri="{BB962C8B-B14F-4D97-AF65-F5344CB8AC3E}">
        <p14:creationId xmlns:p14="http://schemas.microsoft.com/office/powerpoint/2010/main" val="1920952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Useful autonomous systems…</a:t>
            </a:r>
            <a:r>
              <a:rPr lang="en-AU" u="sng" dirty="0" smtClean="0"/>
              <a:t>embodied</a:t>
            </a:r>
            <a:r>
              <a:rPr lang="en-AU" dirty="0" smtClean="0"/>
              <a:t> in the </a:t>
            </a:r>
            <a:r>
              <a:rPr lang="en-AU" u="sng" dirty="0" smtClean="0"/>
              <a:t>real world</a:t>
            </a:r>
            <a:r>
              <a:rPr lang="en-AU" dirty="0" smtClean="0"/>
              <a:t>.</a:t>
            </a:r>
            <a:endParaRPr lang="en-AU" dirty="0"/>
          </a:p>
        </p:txBody>
      </p:sp>
      <p:sp>
        <p:nvSpPr>
          <p:cNvPr id="3" name="Content Placeholder 2"/>
          <p:cNvSpPr>
            <a:spLocks noGrp="1"/>
          </p:cNvSpPr>
          <p:nvPr>
            <p:ph idx="1"/>
          </p:nvPr>
        </p:nvSpPr>
        <p:spPr>
          <a:xfrm>
            <a:off x="457200" y="1545935"/>
            <a:ext cx="8229600" cy="4525963"/>
          </a:xfrm>
        </p:spPr>
        <p:txBody>
          <a:bodyPr/>
          <a:lstStyle/>
          <a:p>
            <a:r>
              <a:rPr lang="en-AU" sz="2400" dirty="0" smtClean="0"/>
              <a:t>Work under a range of environmental conditions</a:t>
            </a:r>
          </a:p>
          <a:p>
            <a:pPr lvl="1"/>
            <a:r>
              <a:rPr lang="en-AU" sz="2000" dirty="0" smtClean="0"/>
              <a:t>Flexible and novel sensing modalities</a:t>
            </a:r>
          </a:p>
          <a:p>
            <a:pPr lvl="1"/>
            <a:r>
              <a:rPr lang="en-AU" sz="2000" dirty="0" smtClean="0"/>
              <a:t>Flexible effecting modalities</a:t>
            </a:r>
          </a:p>
          <a:p>
            <a:pPr lvl="1"/>
            <a:r>
              <a:rPr lang="en-AU" sz="2000" dirty="0" smtClean="0"/>
              <a:t>Flexible and robust motility</a:t>
            </a:r>
          </a:p>
          <a:p>
            <a:r>
              <a:rPr lang="en-AU" sz="2400" dirty="0" smtClean="0"/>
              <a:t>Work with the right balance of reactive and deliberate behaviours</a:t>
            </a:r>
          </a:p>
          <a:p>
            <a:pPr lvl="1"/>
            <a:r>
              <a:rPr lang="en-AU" sz="2000" dirty="0" smtClean="0"/>
              <a:t>Reflexes</a:t>
            </a:r>
          </a:p>
          <a:p>
            <a:pPr lvl="1"/>
            <a:r>
              <a:rPr lang="en-AU" sz="2000" dirty="0" smtClean="0"/>
              <a:t>Fast and Slow Reasoning</a:t>
            </a:r>
          </a:p>
          <a:p>
            <a:r>
              <a:rPr lang="en-AU" sz="2400" dirty="0" smtClean="0"/>
              <a:t>Work under direction, but without continuous control and with behavioural bounds</a:t>
            </a:r>
            <a:endParaRPr lang="en-AU" sz="2000" dirty="0" smtClean="0"/>
          </a:p>
          <a:p>
            <a:r>
              <a:rPr lang="en-AU" sz="2400" dirty="0" smtClean="0"/>
              <a:t>Work for longer periods under higher risk</a:t>
            </a:r>
          </a:p>
          <a:p>
            <a:pPr lvl="1"/>
            <a:r>
              <a:rPr lang="en-AU" sz="2000" dirty="0" smtClean="0"/>
              <a:t>Size, weight, power</a:t>
            </a:r>
          </a:p>
          <a:p>
            <a:endParaRPr lang="en-AU" sz="2400" dirty="0"/>
          </a:p>
        </p:txBody>
      </p:sp>
    </p:spTree>
    <p:extLst>
      <p:ext uri="{BB962C8B-B14F-4D97-AF65-F5344CB8AC3E}">
        <p14:creationId xmlns:p14="http://schemas.microsoft.com/office/powerpoint/2010/main" val="13931902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1" y="553923"/>
            <a:ext cx="7259721" cy="1627383"/>
          </a:xfrm>
        </p:spPr>
        <p:txBody>
          <a:bodyPr/>
          <a:lstStyle/>
          <a:p>
            <a:pPr>
              <a:spcBef>
                <a:spcPts val="0"/>
              </a:spcBef>
              <a:spcAft>
                <a:spcPts val="0"/>
              </a:spcAft>
            </a:pPr>
            <a:r>
              <a:rPr lang="en-AU" sz="2800" b="0" dirty="0" smtClean="0"/>
              <a:t>Persistent navigation in sparse, denied environments</a:t>
            </a:r>
            <a:r>
              <a:rPr lang="en-AU" dirty="0" smtClean="0"/>
              <a:t/>
            </a:r>
            <a:br>
              <a:rPr lang="en-AU" dirty="0" smtClean="0"/>
            </a:br>
            <a:endParaRPr lang="en-AU" dirty="0"/>
          </a:p>
        </p:txBody>
      </p:sp>
      <p:sp>
        <p:nvSpPr>
          <p:cNvPr id="5" name="Content Placeholder 4"/>
          <p:cNvSpPr>
            <a:spLocks noGrp="1"/>
          </p:cNvSpPr>
          <p:nvPr>
            <p:ph idx="1"/>
          </p:nvPr>
        </p:nvSpPr>
        <p:spPr>
          <a:xfrm>
            <a:off x="429590" y="1739213"/>
            <a:ext cx="7038843" cy="4525963"/>
          </a:xfrm>
        </p:spPr>
        <p:txBody>
          <a:bodyPr/>
          <a:lstStyle/>
          <a:p>
            <a:pPr>
              <a:buNone/>
            </a:pPr>
            <a:r>
              <a:rPr lang="en-AU" sz="2400" u="sng" dirty="0" smtClean="0"/>
              <a:t>Current Project</a:t>
            </a:r>
            <a:r>
              <a:rPr lang="en-AU" sz="2400" dirty="0" smtClean="0"/>
              <a:t> Closed-loop alternate </a:t>
            </a:r>
          </a:p>
          <a:p>
            <a:pPr>
              <a:buNone/>
            </a:pPr>
            <a:r>
              <a:rPr lang="en-AU" sz="2400" dirty="0" smtClean="0"/>
              <a:t>    navigation over long distances</a:t>
            </a:r>
          </a:p>
          <a:p>
            <a:pPr>
              <a:buNone/>
            </a:pPr>
            <a:r>
              <a:rPr lang="en-AU" sz="2400" u="sng" dirty="0" smtClean="0"/>
              <a:t>Technical Work</a:t>
            </a:r>
            <a:r>
              <a:rPr lang="en-AU" sz="2400" dirty="0" smtClean="0"/>
              <a:t> Multi-modal bio-inspired sensor synthesis, low power and light weight, feature extraction/matching, optical flow correction, sun polarisation</a:t>
            </a:r>
          </a:p>
          <a:p>
            <a:pPr>
              <a:buNone/>
            </a:pPr>
            <a:r>
              <a:rPr lang="en-AU" sz="2400" u="sng" dirty="0" smtClean="0"/>
              <a:t>Future</a:t>
            </a:r>
            <a:r>
              <a:rPr lang="en-AU" sz="2400" dirty="0" smtClean="0"/>
              <a:t> Motion/course coupling (move to sense), over-water, night-time, extending adoption of approaches from biological systems</a:t>
            </a:r>
            <a:endParaRPr lang="en-AU" sz="2400" dirty="0"/>
          </a:p>
        </p:txBody>
      </p:sp>
      <p:grpSp>
        <p:nvGrpSpPr>
          <p:cNvPr id="6" name="Group 5"/>
          <p:cNvGrpSpPr/>
          <p:nvPr/>
        </p:nvGrpSpPr>
        <p:grpSpPr>
          <a:xfrm>
            <a:off x="6566624" y="1026708"/>
            <a:ext cx="2361031" cy="2058353"/>
            <a:chOff x="195727" y="2112367"/>
            <a:chExt cx="3861408" cy="3126191"/>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5727" y="2700545"/>
              <a:ext cx="1684996" cy="2181225"/>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97213" y="3791158"/>
              <a:ext cx="2259922" cy="847725"/>
            </a:xfrm>
            <a:prstGeom prst="rect">
              <a:avLst/>
            </a:prstGeom>
          </p:spPr>
        </p:pic>
        <p:grpSp>
          <p:nvGrpSpPr>
            <p:cNvPr id="9" name="Group 26"/>
            <p:cNvGrpSpPr/>
            <p:nvPr/>
          </p:nvGrpSpPr>
          <p:grpSpPr>
            <a:xfrm>
              <a:off x="2692562" y="2112367"/>
              <a:ext cx="1123951" cy="866775"/>
              <a:chOff x="6896099" y="1076324"/>
              <a:chExt cx="1123951" cy="866775"/>
            </a:xfrm>
          </p:grpSpPr>
          <p:sp>
            <p:nvSpPr>
              <p:cNvPr id="13" name="Rectangle 12"/>
              <p:cNvSpPr/>
              <p:nvPr/>
            </p:nvSpPr>
            <p:spPr>
              <a:xfrm>
                <a:off x="6896100" y="1076324"/>
                <a:ext cx="1123950" cy="8667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96099" y="1133475"/>
                <a:ext cx="1038225" cy="723900"/>
              </a:xfrm>
              <a:prstGeom prst="rect">
                <a:avLst/>
              </a:prstGeom>
            </p:spPr>
          </p:pic>
        </p:grpSp>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92374" y="4638883"/>
              <a:ext cx="2736977" cy="59967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693881" y="3004191"/>
              <a:ext cx="2277533" cy="737616"/>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28625" y="2441154"/>
              <a:ext cx="1841825" cy="304806"/>
            </a:xfrm>
            <a:prstGeom prst="rect">
              <a:avLst/>
            </a:prstGeom>
          </p:spPr>
        </p:pic>
      </p:grpSp>
      <p:grpSp>
        <p:nvGrpSpPr>
          <p:cNvPr id="15" name="Group 14"/>
          <p:cNvGrpSpPr/>
          <p:nvPr/>
        </p:nvGrpSpPr>
        <p:grpSpPr>
          <a:xfrm>
            <a:off x="6123465" y="5770340"/>
            <a:ext cx="3020535" cy="1115272"/>
            <a:chOff x="-1593045" y="971239"/>
            <a:chExt cx="9387265" cy="3790403"/>
          </a:xfrm>
        </p:grpSpPr>
        <p:pic>
          <p:nvPicPr>
            <p:cNvPr id="16" name="Picture 15"/>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593045" y="971239"/>
              <a:ext cx="5136346" cy="379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543302" y="971240"/>
              <a:ext cx="4250918" cy="379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 name="Picture 2"/>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20879" y="5729382"/>
            <a:ext cx="3699704" cy="1128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rot="5400000">
            <a:off x="4446866" y="5243857"/>
            <a:ext cx="1170696" cy="2223263"/>
          </a:xfrm>
          <a:prstGeom prst="rect">
            <a:avLst/>
          </a:prstGeom>
        </p:spPr>
      </p:pic>
    </p:spTree>
    <p:extLst>
      <p:ext uri="{BB962C8B-B14F-4D97-AF65-F5344CB8AC3E}">
        <p14:creationId xmlns:p14="http://schemas.microsoft.com/office/powerpoint/2010/main" val="35475393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1" y="553923"/>
            <a:ext cx="7853330" cy="1627383"/>
          </a:xfrm>
        </p:spPr>
        <p:txBody>
          <a:bodyPr/>
          <a:lstStyle/>
          <a:p>
            <a:pPr>
              <a:spcBef>
                <a:spcPts val="0"/>
              </a:spcBef>
              <a:spcAft>
                <a:spcPts val="0"/>
              </a:spcAft>
            </a:pPr>
            <a:r>
              <a:rPr lang="en-AU" sz="2800" b="0" dirty="0" smtClean="0"/>
              <a:t>Operations in the Urban Canyon and Indoors </a:t>
            </a:r>
            <a:r>
              <a:rPr lang="en-AU" dirty="0" smtClean="0"/>
              <a:t/>
            </a:r>
            <a:br>
              <a:rPr lang="en-AU" dirty="0" smtClean="0"/>
            </a:br>
            <a:endParaRPr lang="en-AU" dirty="0"/>
          </a:p>
        </p:txBody>
      </p:sp>
      <p:sp>
        <p:nvSpPr>
          <p:cNvPr id="5" name="Content Placeholder 4"/>
          <p:cNvSpPr>
            <a:spLocks noGrp="1"/>
          </p:cNvSpPr>
          <p:nvPr>
            <p:ph idx="1"/>
          </p:nvPr>
        </p:nvSpPr>
        <p:spPr>
          <a:xfrm>
            <a:off x="471004" y="1228402"/>
            <a:ext cx="6376211" cy="4525963"/>
          </a:xfrm>
        </p:spPr>
        <p:txBody>
          <a:bodyPr/>
          <a:lstStyle/>
          <a:p>
            <a:pPr>
              <a:buNone/>
            </a:pPr>
            <a:r>
              <a:rPr lang="en-AU" sz="2400" u="sng" dirty="0" smtClean="0"/>
              <a:t>Current Project</a:t>
            </a:r>
            <a:r>
              <a:rPr lang="en-AU" sz="2400" dirty="0" smtClean="0"/>
              <a:t> Autonomous teaming for exploring and characterising complex urban environments</a:t>
            </a:r>
          </a:p>
          <a:p>
            <a:pPr>
              <a:buNone/>
            </a:pPr>
            <a:r>
              <a:rPr lang="en-AU" sz="2400" u="sng" dirty="0" smtClean="0"/>
              <a:t>Technical Work</a:t>
            </a:r>
            <a:r>
              <a:rPr lang="en-AU" sz="2400" dirty="0" smtClean="0"/>
              <a:t> Novel light-weight sensors (event-based sensing, night vision, chemical sensing), multi-agent cooperative teaming, multi-functional structures</a:t>
            </a:r>
          </a:p>
          <a:p>
            <a:pPr>
              <a:buNone/>
            </a:pPr>
            <a:r>
              <a:rPr lang="en-AU" sz="2400" u="sng" dirty="0" smtClean="0"/>
              <a:t>Future</a:t>
            </a:r>
            <a:r>
              <a:rPr lang="en-AU" sz="2400" dirty="0" smtClean="0"/>
              <a:t> Extending sensor modalities, identifying and tracking individuals in complex environments</a:t>
            </a:r>
            <a:endParaRPr lang="en-AU" sz="2400" dirty="0"/>
          </a:p>
        </p:txBody>
      </p:sp>
      <p:pic>
        <p:nvPicPr>
          <p:cNvPr id="20" name="Picture 1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74823" y="3811925"/>
            <a:ext cx="2269177" cy="334682"/>
          </a:xfrm>
          <a:prstGeom prst="rect">
            <a:avLst/>
          </a:prstGeom>
        </p:spPr>
      </p:pic>
      <p:pic>
        <p:nvPicPr>
          <p:cNvPr id="21" name="Picture 10" descr="http://www.nagcas.org.au/images/RMIT_POS_CMYK.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9988" b="11846"/>
          <a:stretch/>
        </p:blipFill>
        <p:spPr bwMode="auto">
          <a:xfrm>
            <a:off x="6246155" y="1159682"/>
            <a:ext cx="1613993" cy="5653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Jay\Downloads\Melb uni logo.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85332" y="768262"/>
            <a:ext cx="1045725" cy="104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67752" y="4170775"/>
            <a:ext cx="2641907" cy="522162"/>
          </a:xfrm>
          <a:prstGeom prst="rect">
            <a:avLst/>
          </a:prstGeom>
        </p:spPr>
      </p:pic>
      <p:pic>
        <p:nvPicPr>
          <p:cNvPr id="25" name="Picture 24"/>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713067" y="2540256"/>
            <a:ext cx="1430933" cy="1053410"/>
          </a:xfrm>
          <a:prstGeom prst="rect">
            <a:avLst/>
          </a:prstGeom>
        </p:spPr>
      </p:pic>
      <p:pic>
        <p:nvPicPr>
          <p:cNvPr id="26" name="Picture 2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06248" y="1945420"/>
            <a:ext cx="1337752" cy="380430"/>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26290" y="5490532"/>
            <a:ext cx="2051203" cy="1367468"/>
          </a:xfrm>
          <a:prstGeom prst="rect">
            <a:avLst/>
          </a:prstGeom>
        </p:spPr>
      </p:pic>
      <p:pic>
        <p:nvPicPr>
          <p:cNvPr id="30" name="Picture 2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970" y="5482761"/>
            <a:ext cx="2361686" cy="1375239"/>
          </a:xfrm>
          <a:prstGeom prst="rect">
            <a:avLst/>
          </a:prstGeom>
        </p:spPr>
      </p:pic>
      <p:pic>
        <p:nvPicPr>
          <p:cNvPr id="31" name="Picture 2"/>
          <p:cNvPicPr>
            <a:picLocks noChangeAspect="1" noChangeArrowheads="1"/>
          </p:cNvPicPr>
          <p:nvPr/>
        </p:nvPicPr>
        <p:blipFill>
          <a:blip r:embed="rId11">
            <a:extLst>
              <a:ext uri="{28A0092B-C50C-407E-A947-70E740481C1C}">
                <a14:useLocalDpi xmlns:a14="http://schemas.microsoft.com/office/drawing/2010/main"/>
              </a:ext>
            </a:extLst>
          </a:blip>
          <a:srcRect r="49458"/>
          <a:stretch>
            <a:fillRect/>
          </a:stretch>
        </p:blipFill>
        <p:spPr bwMode="auto">
          <a:xfrm>
            <a:off x="4611775" y="5494683"/>
            <a:ext cx="2290659" cy="1391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19605" y="5049075"/>
            <a:ext cx="2296785" cy="180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89701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5356626"/>
            <a:ext cx="3216534" cy="15013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4" name="Title 3"/>
          <p:cNvSpPr>
            <a:spLocks noGrp="1"/>
          </p:cNvSpPr>
          <p:nvPr>
            <p:ph type="title"/>
          </p:nvPr>
        </p:nvSpPr>
        <p:spPr>
          <a:xfrm>
            <a:off x="457201" y="553923"/>
            <a:ext cx="7853330" cy="1627383"/>
          </a:xfrm>
        </p:spPr>
        <p:txBody>
          <a:bodyPr/>
          <a:lstStyle/>
          <a:p>
            <a:pPr>
              <a:spcBef>
                <a:spcPts val="0"/>
              </a:spcBef>
              <a:spcAft>
                <a:spcPts val="0"/>
              </a:spcAft>
            </a:pPr>
            <a:r>
              <a:rPr lang="en-AU" sz="2800" b="0" dirty="0" smtClean="0"/>
              <a:t>Novel and Adaptive Motility and Effectors </a:t>
            </a:r>
            <a:endParaRPr lang="en-AU" dirty="0"/>
          </a:p>
        </p:txBody>
      </p:sp>
      <p:sp>
        <p:nvSpPr>
          <p:cNvPr id="5" name="Content Placeholder 4"/>
          <p:cNvSpPr>
            <a:spLocks noGrp="1"/>
          </p:cNvSpPr>
          <p:nvPr>
            <p:ph idx="1"/>
          </p:nvPr>
        </p:nvSpPr>
        <p:spPr>
          <a:xfrm>
            <a:off x="471004" y="1228402"/>
            <a:ext cx="6376211" cy="4525963"/>
          </a:xfrm>
        </p:spPr>
        <p:txBody>
          <a:bodyPr/>
          <a:lstStyle/>
          <a:p>
            <a:pPr>
              <a:buNone/>
            </a:pPr>
            <a:r>
              <a:rPr lang="en-AU" sz="2400" u="sng" dirty="0" smtClean="0"/>
              <a:t>Current Project</a:t>
            </a:r>
            <a:r>
              <a:rPr lang="en-AU" sz="2400" dirty="0" smtClean="0"/>
              <a:t> Build a four-wing platform capable of sustained hover, glide and flapping</a:t>
            </a:r>
          </a:p>
          <a:p>
            <a:pPr>
              <a:buNone/>
            </a:pPr>
            <a:r>
              <a:rPr lang="en-AU" sz="2400" u="sng" dirty="0" smtClean="0"/>
              <a:t>Technical Work</a:t>
            </a:r>
            <a:r>
              <a:rPr lang="en-AU" sz="2400" dirty="0" smtClean="0"/>
              <a:t> Evolutionary morphology applied to four-wing platform, ‘real time’ machine-learned flight behaviour, extending CFD and flight-dynamics models to non-linear </a:t>
            </a:r>
          </a:p>
          <a:p>
            <a:pPr>
              <a:buNone/>
            </a:pPr>
            <a:r>
              <a:rPr lang="en-AU" sz="2400" u="sng" dirty="0" smtClean="0"/>
              <a:t>Future</a:t>
            </a:r>
            <a:r>
              <a:rPr lang="en-AU" sz="2400" dirty="0" smtClean="0"/>
              <a:t> Soft-robotics, embedded light-weight energy/power and controllers, embedded sensing, novel motility solutions for difficult environments (not just flying)</a:t>
            </a:r>
            <a:endParaRPr lang="en-AU" sz="2400" dirty="0"/>
          </a:p>
        </p:txBody>
      </p:sp>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t="33311" b="32947"/>
          <a:stretch/>
        </p:blipFill>
        <p:spPr>
          <a:xfrm>
            <a:off x="7141037" y="1365595"/>
            <a:ext cx="1790713" cy="60421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9551" y="2245413"/>
            <a:ext cx="1699808" cy="628929"/>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20712" y="4459254"/>
            <a:ext cx="1466074" cy="582590"/>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30562" y="2984761"/>
            <a:ext cx="1376944" cy="704119"/>
          </a:xfrm>
          <a:prstGeom prst="rect">
            <a:avLst/>
          </a:prstGeom>
        </p:spPr>
      </p:pic>
      <p:pic>
        <p:nvPicPr>
          <p:cNvPr id="17" name="Picture 16"/>
          <p:cNvPicPr>
            <a:picLocks noChangeAspect="1"/>
          </p:cNvPicPr>
          <p:nvPr/>
        </p:nvPicPr>
        <p:blipFill rotWithShape="1">
          <a:blip r:embed="rId9">
            <a:extLst>
              <a:ext uri="{28A0092B-C50C-407E-A947-70E740481C1C}">
                <a14:useLocalDpi xmlns:a14="http://schemas.microsoft.com/office/drawing/2010/main" val="0"/>
              </a:ext>
            </a:extLst>
          </a:blip>
          <a:srcRect l="7640" t="19204" r="8424" b="18970"/>
          <a:stretch/>
        </p:blipFill>
        <p:spPr>
          <a:xfrm>
            <a:off x="6819857" y="3734798"/>
            <a:ext cx="2324143" cy="761455"/>
          </a:xfrm>
          <a:prstGeom prst="rect">
            <a:avLst/>
          </a:prstGeom>
        </p:spPr>
      </p:pic>
      <p:pic>
        <p:nvPicPr>
          <p:cNvPr id="18" name="Picture 17" descr="C:\Users\kok\AppData\Local\Skitch\Screenshot_041516_034915_PM.jpg"/>
          <p:cNvPicPr>
            <a:picLocks noChangeAspect="1"/>
          </p:cNvPicPr>
          <p:nvPr/>
        </p:nvPicPr>
        <p:blipFill rotWithShape="1">
          <a:blip r:embed="rId10">
            <a:extLst>
              <a:ext uri="{28A0092B-C50C-407E-A947-70E740481C1C}">
                <a14:useLocalDpi xmlns:a14="http://schemas.microsoft.com/office/drawing/2010/main" val="0"/>
              </a:ext>
            </a:extLst>
          </a:blip>
          <a:srcRect l="1738" r="2703"/>
          <a:stretch/>
        </p:blipFill>
        <p:spPr bwMode="auto">
          <a:xfrm>
            <a:off x="5325428" y="5418000"/>
            <a:ext cx="3818572" cy="1440000"/>
          </a:xfrm>
          <a:prstGeom prst="rect">
            <a:avLst/>
          </a:prstGeom>
          <a:noFill/>
          <a:ln>
            <a:noFill/>
          </a:ln>
          <a:extLst>
            <a:ext uri="{53640926-AAD7-44D8-BBD7-CCE9431645EC}">
              <a14:shadowObscured xmlns:a14="http://schemas.microsoft.com/office/drawing/2010/main"/>
            </a:ext>
          </a:extLst>
        </p:spPr>
      </p:pic>
      <p:pic>
        <p:nvPicPr>
          <p:cNvPr id="19" name="trial_anim_1.avi">
            <a:hlinkClick r:id="" action="ppaction://media"/>
          </p:cNvPr>
          <p:cNvPicPr/>
          <p:nvPr>
            <a:videoFile r:link="rId2"/>
            <p:extLst>
              <p:ext uri="{DAA4B4D4-6D71-4841-9C94-3DE7FCFB9230}">
                <p14:media xmlns:p14="http://schemas.microsoft.com/office/powerpoint/2010/main" r:embed="rId1"/>
              </p:ext>
            </p:extLst>
          </p:nvPr>
        </p:nvPicPr>
        <p:blipFill rotWithShape="1">
          <a:blip r:embed="rId11"/>
          <a:srcRect l="8622" t="22066" r="22530" b="10024"/>
          <a:stretch/>
        </p:blipFill>
        <p:spPr>
          <a:xfrm>
            <a:off x="2912827" y="5439460"/>
            <a:ext cx="2293611" cy="1418540"/>
          </a:xfrm>
          <a:prstGeom prst="rect">
            <a:avLst/>
          </a:prstGeom>
          <a:ln w="38100">
            <a:solidFill>
              <a:schemeClr val="accent3">
                <a:lumMod val="60000"/>
                <a:lumOff val="40000"/>
              </a:schemeClr>
            </a:solidFill>
          </a:ln>
        </p:spPr>
      </p:pic>
      <p:pic>
        <p:nvPicPr>
          <p:cNvPr id="23" name="Picture 2" descr="http://www.ento.csiro.au/education/Assets/images_insects/dragonfly.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5738" b="96311" l="3000" r="96000"/>
                    </a14:imgEffect>
                  </a14:imgLayer>
                </a14:imgProps>
              </a:ext>
              <a:ext uri="{28A0092B-C50C-407E-A947-70E740481C1C}">
                <a14:useLocalDpi xmlns:a14="http://schemas.microsoft.com/office/drawing/2010/main" val="0"/>
              </a:ext>
            </a:extLst>
          </a:blip>
          <a:srcRect/>
          <a:stretch>
            <a:fillRect/>
          </a:stretch>
        </p:blipFill>
        <p:spPr bwMode="auto">
          <a:xfrm>
            <a:off x="874884" y="5536101"/>
            <a:ext cx="1625285" cy="1321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2003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9"/>
                                        </p:tgtEl>
                                      </p:cBhvr>
                                    </p:cmd>
                                  </p:childTnLst>
                                </p:cTn>
                              </p:par>
                            </p:childTnLst>
                          </p:cTn>
                        </p:par>
                      </p:childTnLst>
                    </p:cTn>
                  </p:par>
                </p:childTnLst>
              </p:cTn>
              <p:nextCondLst>
                <p:cond evt="onClick" delay="0">
                  <p:tgtEl>
                    <p:spTgt spid="19"/>
                  </p:tgtEl>
                </p:cond>
              </p:nextCondLst>
            </p:seq>
            <p:video>
              <p:cMediaNode vol="80000">
                <p:cTn id="7" fill="hold" display="0">
                  <p:stCondLst>
                    <p:cond delay="indefinite"/>
                  </p:stCondLst>
                </p:cTn>
                <p:tgtEl>
                  <p:spTgt spid="19"/>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Summary</a:t>
            </a:r>
            <a:endParaRPr lang="en-AU" dirty="0"/>
          </a:p>
        </p:txBody>
      </p:sp>
      <p:sp>
        <p:nvSpPr>
          <p:cNvPr id="6" name="Content Placeholder 5"/>
          <p:cNvSpPr>
            <a:spLocks noGrp="1"/>
          </p:cNvSpPr>
          <p:nvPr>
            <p:ph idx="1"/>
          </p:nvPr>
        </p:nvSpPr>
        <p:spPr>
          <a:xfrm>
            <a:off x="457200" y="1394069"/>
            <a:ext cx="7425380" cy="4525963"/>
          </a:xfrm>
        </p:spPr>
        <p:txBody>
          <a:bodyPr/>
          <a:lstStyle/>
          <a:p>
            <a:pPr>
              <a:buNone/>
            </a:pPr>
            <a:r>
              <a:rPr lang="en-AU" dirty="0" smtClean="0"/>
              <a:t>Research expertise to develop</a:t>
            </a:r>
          </a:p>
          <a:p>
            <a:r>
              <a:rPr lang="en-AU" dirty="0" smtClean="0"/>
              <a:t>sensor modalities and approaches to modality synthesis for richer and more persistent cognition</a:t>
            </a:r>
          </a:p>
          <a:p>
            <a:r>
              <a:rPr lang="en-AU" dirty="0" smtClean="0"/>
              <a:t>platform morphologies to enhance motility, reduce ‘</a:t>
            </a:r>
            <a:r>
              <a:rPr lang="en-AU" dirty="0" err="1" smtClean="0"/>
              <a:t>observability</a:t>
            </a:r>
            <a:r>
              <a:rPr lang="en-AU" dirty="0" smtClean="0"/>
              <a:t>’, increase resilience</a:t>
            </a:r>
          </a:p>
          <a:p>
            <a:r>
              <a:rPr lang="en-AU" dirty="0" err="1" smtClean="0"/>
              <a:t>effector</a:t>
            </a:r>
            <a:r>
              <a:rPr lang="en-AU" dirty="0" smtClean="0"/>
              <a:t> solutions to enrich possible range of intentionality</a:t>
            </a:r>
          </a:p>
          <a:p>
            <a:r>
              <a:rPr lang="en-AU" dirty="0" smtClean="0"/>
              <a:t>platform behaviours  to enhance self-regulation, cooperative sensing and effecting</a:t>
            </a:r>
          </a:p>
          <a:p>
            <a:endParaRPr lang="en-AU" dirty="0" smtClean="0"/>
          </a:p>
        </p:txBody>
      </p:sp>
    </p:spTree>
    <p:extLst>
      <p:ext uri="{BB962C8B-B14F-4D97-AF65-F5344CB8AC3E}">
        <p14:creationId xmlns:p14="http://schemas.microsoft.com/office/powerpoint/2010/main" val="41856423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US" dirty="0"/>
              <a:t>Deep Ray – Undersea Glider</a:t>
            </a:r>
          </a:p>
        </p:txBody>
      </p:sp>
      <p:sp>
        <p:nvSpPr>
          <p:cNvPr id="3" name="Content Placeholder 2"/>
          <p:cNvSpPr>
            <a:spLocks noGrp="1"/>
          </p:cNvSpPr>
          <p:nvPr>
            <p:ph idx="1"/>
          </p:nvPr>
        </p:nvSpPr>
        <p:spPr>
          <a:xfrm>
            <a:off x="427248" y="1199860"/>
            <a:ext cx="8401066" cy="4525963"/>
          </a:xfrm>
        </p:spPr>
        <p:txBody>
          <a:bodyPr/>
          <a:lstStyle/>
          <a:p>
            <a:r>
              <a:rPr lang="en-US" sz="1800" dirty="0" smtClean="0"/>
              <a:t>Background: Solutions </a:t>
            </a:r>
            <a:r>
              <a:rPr lang="en-US" sz="1800" dirty="0"/>
              <a:t>for long-endurance autonomous ocean </a:t>
            </a:r>
            <a:r>
              <a:rPr lang="en-US" sz="1800" dirty="0" smtClean="0"/>
              <a:t>surveillance are required. Leverage the $50B investment in manned submarines. </a:t>
            </a:r>
          </a:p>
          <a:p>
            <a:r>
              <a:rPr lang="en-US" sz="1800" dirty="0" smtClean="0"/>
              <a:t>Goal</a:t>
            </a:r>
            <a:r>
              <a:rPr lang="en-US" sz="1800" dirty="0"/>
              <a:t>: </a:t>
            </a:r>
            <a:r>
              <a:rPr lang="en-US" sz="1800" dirty="0" smtClean="0"/>
              <a:t>Implement </a:t>
            </a:r>
            <a:r>
              <a:rPr lang="en-US" sz="1800" dirty="0"/>
              <a:t>Deep Ray </a:t>
            </a:r>
            <a:r>
              <a:rPr lang="en-US" sz="1800" dirty="0" smtClean="0"/>
              <a:t>resilience with GPS </a:t>
            </a:r>
            <a:r>
              <a:rPr lang="en-US" sz="1800" dirty="0"/>
              <a:t>and communications independence. </a:t>
            </a:r>
            <a:endParaRPr lang="en-US" sz="1800" dirty="0" smtClean="0"/>
          </a:p>
          <a:p>
            <a:r>
              <a:rPr lang="en-US" sz="1800" dirty="0" smtClean="0"/>
              <a:t>Research Agreements: ACFR </a:t>
            </a:r>
            <a:r>
              <a:rPr lang="en-US" sz="1800" dirty="0" err="1" smtClean="0"/>
              <a:t>Uni</a:t>
            </a:r>
            <a:r>
              <a:rPr lang="en-US" sz="1800" dirty="0" smtClean="0"/>
              <a:t> Sydney (probabilistic version of FMT path planner)</a:t>
            </a:r>
          </a:p>
          <a:p>
            <a:r>
              <a:rPr lang="en-US" sz="1800" dirty="0" smtClean="0"/>
              <a:t>Industry: Ron </a:t>
            </a:r>
            <a:r>
              <a:rPr lang="en-US" sz="1800" dirty="0" err="1" smtClean="0"/>
              <a:t>Allum</a:t>
            </a:r>
            <a:r>
              <a:rPr lang="en-US" sz="1800" dirty="0" smtClean="0"/>
              <a:t> </a:t>
            </a:r>
            <a:r>
              <a:rPr lang="en-US" sz="1800" dirty="0" err="1" smtClean="0"/>
              <a:t>Deepsea</a:t>
            </a:r>
            <a:r>
              <a:rPr lang="en-US" sz="1800" dirty="0" smtClean="0"/>
              <a:t> Services (design &amp;</a:t>
            </a:r>
          </a:p>
          <a:p>
            <a:pPr marL="0" indent="0">
              <a:buNone/>
            </a:pPr>
            <a:r>
              <a:rPr lang="en-US" sz="1800" dirty="0" smtClean="0"/>
              <a:t>      construction)</a:t>
            </a:r>
          </a:p>
          <a:p>
            <a:r>
              <a:rPr lang="en-AU" sz="1800" dirty="0" smtClean="0"/>
              <a:t>POC: Dr David Battle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1228" y="4236748"/>
            <a:ext cx="3559628" cy="218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744" y="3486966"/>
            <a:ext cx="3212374" cy="2950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91349" y="2453404"/>
            <a:ext cx="3612877" cy="1700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9347" y="3713528"/>
            <a:ext cx="1814599" cy="523220"/>
          </a:xfrm>
          <a:prstGeom prst="rect">
            <a:avLst/>
          </a:prstGeom>
          <a:noFill/>
        </p:spPr>
        <p:txBody>
          <a:bodyPr wrap="none" rtlCol="0">
            <a:spAutoFit/>
          </a:bodyPr>
          <a:lstStyle/>
          <a:p>
            <a:r>
              <a:rPr lang="en-AU" sz="1400" dirty="0" smtClean="0"/>
              <a:t>Fast Marching Trees</a:t>
            </a:r>
          </a:p>
          <a:p>
            <a:r>
              <a:rPr lang="en-AU" sz="1400" dirty="0" smtClean="0"/>
              <a:t>path planning</a:t>
            </a:r>
            <a:endParaRPr lang="en-AU" sz="1400" dirty="0"/>
          </a:p>
        </p:txBody>
      </p:sp>
    </p:spTree>
    <p:extLst>
      <p:ext uri="{BB962C8B-B14F-4D97-AF65-F5344CB8AC3E}">
        <p14:creationId xmlns:p14="http://schemas.microsoft.com/office/powerpoint/2010/main" val="40365526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81"/>
          <p:cNvSpPr txBox="1">
            <a:spLocks noChangeArrowheads="1"/>
          </p:cNvSpPr>
          <p:nvPr/>
        </p:nvSpPr>
        <p:spPr bwMode="auto">
          <a:xfrm>
            <a:off x="519113" y="4397829"/>
            <a:ext cx="4319587" cy="25633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lvl1pPr>
              <a:defRPr b="1" u="sng">
                <a:solidFill>
                  <a:srgbClr val="495B61"/>
                </a:solidFill>
                <a:latin typeface="Arial" charset="0"/>
                <a:ea typeface="MS PGothic" charset="0"/>
                <a:cs typeface="MS PGothic" charset="0"/>
              </a:defRPr>
            </a:lvl1pPr>
            <a:lvl2pPr marL="742950" indent="-285750">
              <a:defRPr b="1" u="sng">
                <a:solidFill>
                  <a:srgbClr val="495B61"/>
                </a:solidFill>
                <a:latin typeface="Arial" charset="0"/>
                <a:ea typeface="MS PGothic" charset="0"/>
                <a:cs typeface="MS PGothic" charset="0"/>
              </a:defRPr>
            </a:lvl2pPr>
            <a:lvl3pPr marL="1143000" indent="-228600">
              <a:defRPr b="1" u="sng">
                <a:solidFill>
                  <a:srgbClr val="495B61"/>
                </a:solidFill>
                <a:latin typeface="Arial" charset="0"/>
                <a:ea typeface="MS PGothic" charset="0"/>
                <a:cs typeface="MS PGothic" charset="0"/>
              </a:defRPr>
            </a:lvl3pPr>
            <a:lvl4pPr marL="1600200" indent="-228600">
              <a:defRPr b="1" u="sng">
                <a:solidFill>
                  <a:srgbClr val="495B61"/>
                </a:solidFill>
                <a:latin typeface="Arial" charset="0"/>
                <a:ea typeface="MS PGothic" charset="0"/>
                <a:cs typeface="MS PGothic" charset="0"/>
              </a:defRPr>
            </a:lvl4pPr>
            <a:lvl5pPr marL="2057400" indent="-228600">
              <a:defRPr b="1" u="sng">
                <a:solidFill>
                  <a:srgbClr val="495B61"/>
                </a:solidFill>
                <a:latin typeface="Arial" charset="0"/>
                <a:ea typeface="MS PGothic" charset="0"/>
                <a:cs typeface="MS PGothic" charset="0"/>
              </a:defRPr>
            </a:lvl5pPr>
            <a:lvl6pPr marL="2514600" indent="-228600" eaLnBrk="0" fontAlgn="base" hangingPunct="0">
              <a:spcBef>
                <a:spcPct val="0"/>
              </a:spcBef>
              <a:spcAft>
                <a:spcPct val="0"/>
              </a:spcAft>
              <a:defRPr b="1" u="sng">
                <a:solidFill>
                  <a:srgbClr val="495B61"/>
                </a:solidFill>
                <a:latin typeface="Arial" charset="0"/>
                <a:ea typeface="MS PGothic" charset="0"/>
                <a:cs typeface="MS PGothic" charset="0"/>
              </a:defRPr>
            </a:lvl6pPr>
            <a:lvl7pPr marL="2971800" indent="-228600" eaLnBrk="0" fontAlgn="base" hangingPunct="0">
              <a:spcBef>
                <a:spcPct val="0"/>
              </a:spcBef>
              <a:spcAft>
                <a:spcPct val="0"/>
              </a:spcAft>
              <a:defRPr b="1" u="sng">
                <a:solidFill>
                  <a:srgbClr val="495B61"/>
                </a:solidFill>
                <a:latin typeface="Arial" charset="0"/>
                <a:ea typeface="MS PGothic" charset="0"/>
                <a:cs typeface="MS PGothic" charset="0"/>
              </a:defRPr>
            </a:lvl7pPr>
            <a:lvl8pPr marL="3429000" indent="-228600" eaLnBrk="0" fontAlgn="base" hangingPunct="0">
              <a:spcBef>
                <a:spcPct val="0"/>
              </a:spcBef>
              <a:spcAft>
                <a:spcPct val="0"/>
              </a:spcAft>
              <a:defRPr b="1" u="sng">
                <a:solidFill>
                  <a:srgbClr val="495B61"/>
                </a:solidFill>
                <a:latin typeface="Arial" charset="0"/>
                <a:ea typeface="MS PGothic" charset="0"/>
                <a:cs typeface="MS PGothic" charset="0"/>
              </a:defRPr>
            </a:lvl8pPr>
            <a:lvl9pPr marL="3886200" indent="-228600" eaLnBrk="0" fontAlgn="base" hangingPunct="0">
              <a:spcBef>
                <a:spcPct val="0"/>
              </a:spcBef>
              <a:spcAft>
                <a:spcPct val="0"/>
              </a:spcAft>
              <a:defRPr b="1" u="sng">
                <a:solidFill>
                  <a:srgbClr val="495B61"/>
                </a:solidFill>
                <a:latin typeface="Arial" charset="0"/>
                <a:ea typeface="MS PGothic" charset="0"/>
                <a:cs typeface="MS PGothic" charset="0"/>
              </a:defRPr>
            </a:lvl9pPr>
          </a:lstStyle>
          <a:p>
            <a:pPr>
              <a:spcAft>
                <a:spcPts val="600"/>
              </a:spcAft>
              <a:defRPr/>
            </a:pPr>
            <a:r>
              <a:rPr lang="en-AU" sz="2400" u="none" dirty="0" smtClean="0">
                <a:solidFill>
                  <a:schemeClr val="tx1"/>
                </a:solidFill>
                <a:latin typeface="Calibri"/>
                <a:cs typeface="Calibri"/>
              </a:rPr>
              <a:t>National leader in safeguarding Australia by delivering valued scientific advice and innovative technology solutions for Defence and national security</a:t>
            </a:r>
          </a:p>
        </p:txBody>
      </p:sp>
      <p:pic>
        <p:nvPicPr>
          <p:cNvPr id="5123" name="Picture 83" descr="DSTO Roles Diagram_Cent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6700" y="1577975"/>
            <a:ext cx="254635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84" descr="DSTO Roles Diagram_M#1F496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8700" y="1062038"/>
            <a:ext cx="3668713" cy="366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Rectangle 7"/>
          <p:cNvSpPr>
            <a:spLocks noGrp="1" noChangeArrowheads="1"/>
          </p:cNvSpPr>
          <p:nvPr>
            <p:ph type="title"/>
          </p:nvPr>
        </p:nvSpPr>
        <p:spPr>
          <a:xfrm>
            <a:off x="458788" y="608013"/>
            <a:ext cx="8302625" cy="584200"/>
          </a:xfrm>
        </p:spPr>
        <p:txBody>
          <a:bodyPr/>
          <a:lstStyle/>
          <a:p>
            <a:pPr>
              <a:defRPr/>
            </a:pPr>
            <a:r>
              <a:rPr lang="en-AU" sz="3200" dirty="0" smtClean="0">
                <a:ea typeface="+mj-ea"/>
                <a:cs typeface="+mj-cs"/>
              </a:rPr>
              <a:t>Defence Science and Technology </a:t>
            </a:r>
            <a:br>
              <a:rPr lang="en-AU" sz="3200" dirty="0" smtClean="0">
                <a:ea typeface="+mj-ea"/>
                <a:cs typeface="+mj-cs"/>
              </a:rPr>
            </a:br>
            <a:r>
              <a:rPr lang="en-AU" sz="3200" dirty="0" smtClean="0">
                <a:ea typeface="+mj-ea"/>
                <a:cs typeface="+mj-cs"/>
              </a:rPr>
              <a:t>Purpose and Roles</a:t>
            </a:r>
          </a:p>
        </p:txBody>
      </p:sp>
      <p:pic>
        <p:nvPicPr>
          <p:cNvPr id="10246" name="Picture 11"/>
          <p:cNvPicPr>
            <a:picLocks noChangeAspect="1" noChangeArrowheads="1"/>
          </p:cNvPicPr>
          <p:nvPr/>
        </p:nvPicPr>
        <p:blipFill>
          <a:blip r:embed="rId5"/>
          <a:srcRect/>
          <a:stretch>
            <a:fillRect/>
          </a:stretch>
        </p:blipFill>
        <p:spPr bwMode="auto">
          <a:xfrm>
            <a:off x="674688" y="1890486"/>
            <a:ext cx="3381375" cy="2379663"/>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4" descr="Screen Shot 2015-10-21 at 9.42.50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33925" y="1262063"/>
            <a:ext cx="4160838" cy="417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3576638" y="201613"/>
            <a:ext cx="1971675" cy="338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1600" b="1" dirty="0" smtClean="0">
                <a:solidFill>
                  <a:schemeClr val="bg1"/>
                </a:solidFill>
              </a:rPr>
              <a:t>UNCLASSIFIED</a:t>
            </a:r>
            <a:endParaRPr lang="en-US" altLang="en-US" sz="1600" b="1" dirty="0">
              <a:solidFill>
                <a:schemeClr val="bg1"/>
              </a:solidFill>
            </a:endParaRPr>
          </a:p>
        </p:txBody>
      </p:sp>
    </p:spTree>
    <p:extLst>
      <p:ext uri="{BB962C8B-B14F-4D97-AF65-F5344CB8AC3E}">
        <p14:creationId xmlns:p14="http://schemas.microsoft.com/office/powerpoint/2010/main" val="651019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128205" y="1027689"/>
            <a:ext cx="4744682" cy="4132820"/>
          </a:xfrm>
          <a:prstGeom prst="rect">
            <a:avLst/>
          </a:prstGeom>
          <a:solidFill>
            <a:schemeClr val="bg1"/>
          </a:solidFill>
          <a:ln>
            <a:noFill/>
          </a:ln>
          <a:effectLst>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AU" sz="1800">
              <a:solidFill>
                <a:prstClr val="white"/>
              </a:solidFill>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938" t="22250" r="26750"/>
          <a:stretch/>
        </p:blipFill>
        <p:spPr bwMode="auto">
          <a:xfrm>
            <a:off x="17025" y="4522658"/>
            <a:ext cx="2459063" cy="150246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2792" t="21834" r="28041" b="5666"/>
          <a:stretch/>
        </p:blipFill>
        <p:spPr bwMode="auto">
          <a:xfrm>
            <a:off x="2373566" y="5108737"/>
            <a:ext cx="2480551" cy="154148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3149" t="22667" r="30419" b="5999"/>
          <a:stretch/>
        </p:blipFill>
        <p:spPr bwMode="auto">
          <a:xfrm>
            <a:off x="4682350" y="5080190"/>
            <a:ext cx="2574903" cy="173725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ounded Rectangle 29"/>
          <p:cNvSpPr/>
          <p:nvPr/>
        </p:nvSpPr>
        <p:spPr bwMode="auto">
          <a:xfrm>
            <a:off x="52525" y="3675179"/>
            <a:ext cx="2148974" cy="922506"/>
          </a:xfrm>
          <a:prstGeom prst="roundRect">
            <a:avLst/>
          </a:prstGeom>
          <a:solidFill>
            <a:srgbClr val="CEFEE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auto">
              <a:spcBef>
                <a:spcPts val="0"/>
              </a:spcBef>
              <a:spcAft>
                <a:spcPts val="0"/>
              </a:spcAft>
            </a:pPr>
            <a:r>
              <a:rPr lang="en-US" sz="1050" b="1" dirty="0">
                <a:solidFill>
                  <a:prstClr val="black"/>
                </a:solidFill>
                <a:latin typeface="Calibri"/>
                <a:cs typeface="+mn-cs"/>
              </a:rPr>
              <a:t>Littoral Force </a:t>
            </a:r>
            <a:r>
              <a:rPr lang="en-US" sz="1050" b="1" dirty="0" smtClean="0">
                <a:solidFill>
                  <a:prstClr val="black"/>
                </a:solidFill>
                <a:latin typeface="Calibri"/>
                <a:cs typeface="+mn-cs"/>
              </a:rPr>
              <a:t>Protection</a:t>
            </a:r>
          </a:p>
          <a:p>
            <a:pPr algn="ctr" fontAlgn="auto">
              <a:spcBef>
                <a:spcPts val="0"/>
              </a:spcBef>
              <a:spcAft>
                <a:spcPts val="0"/>
              </a:spcAft>
            </a:pPr>
            <a:r>
              <a:rPr lang="en-US" sz="1000" b="1" dirty="0">
                <a:solidFill>
                  <a:srgbClr val="FF0000"/>
                </a:solidFill>
                <a:latin typeface="Calibri"/>
                <a:cs typeface="+mn-cs"/>
              </a:rPr>
              <a:t>B</a:t>
            </a:r>
            <a:r>
              <a:rPr lang="en-US" sz="1000" b="1" dirty="0" smtClean="0">
                <a:solidFill>
                  <a:srgbClr val="FF0000"/>
                </a:solidFill>
                <a:latin typeface="Calibri"/>
                <a:cs typeface="+mn-cs"/>
              </a:rPr>
              <a:t>ase </a:t>
            </a:r>
            <a:r>
              <a:rPr lang="en-US" sz="1000" b="1" dirty="0">
                <a:solidFill>
                  <a:srgbClr val="FF0000"/>
                </a:solidFill>
                <a:latin typeface="Calibri"/>
                <a:cs typeface="+mn-cs"/>
              </a:rPr>
              <a:t>P</a:t>
            </a:r>
            <a:r>
              <a:rPr lang="en-US" sz="1000" b="1" dirty="0" smtClean="0">
                <a:solidFill>
                  <a:srgbClr val="FF0000"/>
                </a:solidFill>
                <a:latin typeface="Calibri"/>
                <a:cs typeface="+mn-cs"/>
              </a:rPr>
              <a:t>rotection</a:t>
            </a:r>
          </a:p>
          <a:p>
            <a:pPr algn="ctr" fontAlgn="auto">
              <a:spcBef>
                <a:spcPts val="0"/>
              </a:spcBef>
              <a:spcAft>
                <a:spcPts val="0"/>
              </a:spcAft>
            </a:pPr>
            <a:r>
              <a:rPr lang="en-US" sz="1000" i="1" dirty="0" smtClean="0">
                <a:solidFill>
                  <a:prstClr val="white">
                    <a:lumMod val="50000"/>
                  </a:prstClr>
                </a:solidFill>
                <a:latin typeface="Calibri"/>
                <a:cs typeface="+mn-cs"/>
              </a:rPr>
              <a:t>Autonomy to </a:t>
            </a:r>
            <a:r>
              <a:rPr lang="en-US" sz="1000" i="1" dirty="0">
                <a:solidFill>
                  <a:prstClr val="white">
                    <a:lumMod val="50000"/>
                  </a:prstClr>
                </a:solidFill>
                <a:latin typeface="Calibri"/>
                <a:cs typeface="+mn-cs"/>
              </a:rPr>
              <a:t>reduce </a:t>
            </a:r>
            <a:r>
              <a:rPr lang="en-US" sz="1000" i="1" dirty="0" smtClean="0">
                <a:solidFill>
                  <a:prstClr val="white">
                    <a:lumMod val="50000"/>
                  </a:prstClr>
                </a:solidFill>
                <a:latin typeface="Calibri"/>
                <a:cs typeface="+mn-cs"/>
              </a:rPr>
              <a:t>deployed </a:t>
            </a:r>
            <a:r>
              <a:rPr lang="en-US" sz="1000" i="1" dirty="0">
                <a:solidFill>
                  <a:prstClr val="white">
                    <a:lumMod val="50000"/>
                  </a:prstClr>
                </a:solidFill>
                <a:latin typeface="Calibri"/>
                <a:cs typeface="+mn-cs"/>
              </a:rPr>
              <a:t>operators, </a:t>
            </a:r>
            <a:r>
              <a:rPr lang="en-US" sz="1000" i="1" dirty="0" smtClean="0">
                <a:solidFill>
                  <a:prstClr val="white">
                    <a:lumMod val="50000"/>
                  </a:prstClr>
                </a:solidFill>
                <a:latin typeface="Calibri"/>
                <a:cs typeface="+mn-cs"/>
              </a:rPr>
              <a:t>control more UxVs, shorten </a:t>
            </a:r>
            <a:r>
              <a:rPr lang="en-US" sz="1000" i="1" dirty="0">
                <a:solidFill>
                  <a:prstClr val="white">
                    <a:lumMod val="50000"/>
                  </a:prstClr>
                </a:solidFill>
                <a:latin typeface="Calibri"/>
                <a:cs typeface="+mn-cs"/>
              </a:rPr>
              <a:t>response </a:t>
            </a:r>
            <a:r>
              <a:rPr lang="en-US" sz="1000" i="1" dirty="0" smtClean="0">
                <a:solidFill>
                  <a:prstClr val="white">
                    <a:lumMod val="50000"/>
                  </a:prstClr>
                </a:solidFill>
                <a:latin typeface="Calibri"/>
                <a:cs typeface="+mn-cs"/>
              </a:rPr>
              <a:t>times</a:t>
            </a:r>
            <a:endParaRPr lang="en-US" sz="1000" i="1" dirty="0">
              <a:solidFill>
                <a:prstClr val="white">
                  <a:lumMod val="50000"/>
                </a:prstClr>
              </a:solidFill>
              <a:latin typeface="Calibri"/>
              <a:cs typeface="+mn-cs"/>
            </a:endParaRPr>
          </a:p>
        </p:txBody>
      </p:sp>
      <p:sp>
        <p:nvSpPr>
          <p:cNvPr id="31" name="Rounded Rectangle 30"/>
          <p:cNvSpPr/>
          <p:nvPr/>
        </p:nvSpPr>
        <p:spPr bwMode="auto">
          <a:xfrm>
            <a:off x="156601" y="6074904"/>
            <a:ext cx="2749857" cy="712198"/>
          </a:xfrm>
          <a:prstGeom prst="roundRect">
            <a:avLst/>
          </a:prstGeom>
          <a:solidFill>
            <a:srgbClr val="CEFEE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auto">
              <a:spcBef>
                <a:spcPts val="0"/>
              </a:spcBef>
              <a:spcAft>
                <a:spcPts val="0"/>
              </a:spcAft>
            </a:pPr>
            <a:r>
              <a:rPr lang="en-US" sz="1050" b="1" dirty="0" smtClean="0">
                <a:solidFill>
                  <a:prstClr val="black"/>
                </a:solidFill>
                <a:latin typeface="Calibri"/>
                <a:cs typeface="+mn-cs"/>
              </a:rPr>
              <a:t>Littoral Interdiction</a:t>
            </a:r>
          </a:p>
          <a:p>
            <a:pPr algn="ctr" fontAlgn="auto">
              <a:spcBef>
                <a:spcPts val="0"/>
              </a:spcBef>
              <a:spcAft>
                <a:spcPts val="0"/>
              </a:spcAft>
            </a:pPr>
            <a:r>
              <a:rPr lang="en-US" sz="1000" b="1" dirty="0" smtClean="0">
                <a:solidFill>
                  <a:srgbClr val="FF0000"/>
                </a:solidFill>
                <a:latin typeface="Calibri"/>
                <a:cs typeface="+mn-cs"/>
              </a:rPr>
              <a:t>Counter-smuggling</a:t>
            </a:r>
          </a:p>
          <a:p>
            <a:pPr algn="ctr" fontAlgn="auto">
              <a:spcBef>
                <a:spcPts val="0"/>
              </a:spcBef>
              <a:spcAft>
                <a:spcPts val="0"/>
              </a:spcAft>
            </a:pPr>
            <a:r>
              <a:rPr lang="en-US" sz="1000" i="1" dirty="0">
                <a:solidFill>
                  <a:prstClr val="white">
                    <a:lumMod val="50000"/>
                  </a:prstClr>
                </a:solidFill>
                <a:latin typeface="Calibri"/>
                <a:cs typeface="+mn-cs"/>
              </a:rPr>
              <a:t>Autonomy to enable a new capability to address underwater threats</a:t>
            </a:r>
          </a:p>
          <a:p>
            <a:pPr algn="ctr" fontAlgn="auto">
              <a:spcBef>
                <a:spcPts val="0"/>
              </a:spcBef>
              <a:spcAft>
                <a:spcPts val="0"/>
              </a:spcAft>
            </a:pPr>
            <a:endParaRPr lang="en-US" sz="1000" dirty="0" smtClean="0">
              <a:solidFill>
                <a:srgbClr val="FF0000"/>
              </a:solidFill>
              <a:latin typeface="Calibri"/>
              <a:cs typeface="+mn-cs"/>
            </a:endParaRPr>
          </a:p>
        </p:txBody>
      </p:sp>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5499" y="6351521"/>
            <a:ext cx="719205" cy="481200"/>
          </a:xfrm>
          <a:prstGeom prst="rect">
            <a:avLst/>
          </a:prstGeom>
        </p:spPr>
      </p:pic>
      <p:grpSp>
        <p:nvGrpSpPr>
          <p:cNvPr id="35" name="Group 34"/>
          <p:cNvGrpSpPr/>
          <p:nvPr/>
        </p:nvGrpSpPr>
        <p:grpSpPr>
          <a:xfrm>
            <a:off x="18997" y="-50873"/>
            <a:ext cx="5166775" cy="1065168"/>
            <a:chOff x="-8033" y="16250"/>
            <a:chExt cx="5166775" cy="1065168"/>
          </a:xfrm>
        </p:grpSpPr>
        <p:pic>
          <p:nvPicPr>
            <p:cNvPr id="36" name="Picture 35" descr="TTCP header"/>
            <p:cNvPicPr>
              <a:picLocks noChangeAspect="1" noChangeArrowheads="1"/>
            </p:cNvPicPr>
            <p:nvPr/>
          </p:nvPicPr>
          <p:blipFill rotWithShape="1">
            <a:blip r:embed="rId7">
              <a:extLst>
                <a:ext uri="{28A0092B-C50C-407E-A947-70E740481C1C}">
                  <a14:useLocalDpi xmlns:a14="http://schemas.microsoft.com/office/drawing/2010/main" val="0"/>
                </a:ext>
              </a:extLst>
            </a:blip>
            <a:srcRect l="16554"/>
            <a:stretch/>
          </p:blipFill>
          <p:spPr bwMode="auto">
            <a:xfrm>
              <a:off x="-8033" y="16250"/>
              <a:ext cx="4961498" cy="1065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p:cNvSpPr txBox="1"/>
            <p:nvPr/>
          </p:nvSpPr>
          <p:spPr>
            <a:xfrm>
              <a:off x="-557" y="681308"/>
              <a:ext cx="5159299" cy="400110"/>
            </a:xfrm>
            <a:prstGeom prst="rect">
              <a:avLst/>
            </a:prstGeom>
            <a:noFill/>
          </p:spPr>
          <p:txBody>
            <a:bodyPr wrap="square" rtlCol="0">
              <a:spAutoFit/>
            </a:bodyPr>
            <a:lstStyle/>
            <a:p>
              <a:pPr fontAlgn="auto">
                <a:spcBef>
                  <a:spcPts val="0"/>
                </a:spcBef>
                <a:spcAft>
                  <a:spcPts val="0"/>
                </a:spcAft>
              </a:pPr>
              <a:r>
                <a:rPr lang="en-AU" sz="2000" b="1" dirty="0" smtClean="0">
                  <a:solidFill>
                    <a:srgbClr val="FFCC00"/>
                  </a:solidFill>
                  <a:effectLst>
                    <a:outerShdw blurRad="38100" dist="38100" dir="2700000" algn="tl">
                      <a:srgbClr val="000000">
                        <a:alpha val="43137"/>
                      </a:srgbClr>
                    </a:outerShdw>
                  </a:effectLst>
                  <a:latin typeface="Calibri"/>
                  <a:cs typeface="+mn-cs"/>
                </a:rPr>
                <a:t>Autonomy Strategic Challenge </a:t>
              </a:r>
            </a:p>
          </p:txBody>
        </p:sp>
      </p:grpSp>
      <p:sp>
        <p:nvSpPr>
          <p:cNvPr id="38" name="Rectangle 37"/>
          <p:cNvSpPr/>
          <p:nvPr/>
        </p:nvSpPr>
        <p:spPr>
          <a:xfrm>
            <a:off x="4980959" y="75576"/>
            <a:ext cx="4190535" cy="738664"/>
          </a:xfrm>
          <a:prstGeom prst="rect">
            <a:avLst/>
          </a:prstGeom>
        </p:spPr>
        <p:txBody>
          <a:bodyPr wrap="square">
            <a:spAutoFit/>
          </a:bodyPr>
          <a:lstStyle/>
          <a:p>
            <a:pPr fontAlgn="auto">
              <a:spcBef>
                <a:spcPts val="0"/>
              </a:spcBef>
              <a:spcAft>
                <a:spcPts val="0"/>
              </a:spcAft>
            </a:pPr>
            <a:r>
              <a:rPr lang="en-AU" sz="1400" b="1" i="1" dirty="0" smtClean="0">
                <a:solidFill>
                  <a:schemeClr val="bg1"/>
                </a:solidFill>
                <a:latin typeface="Calibri"/>
                <a:cs typeface="+mn-cs"/>
              </a:rPr>
              <a:t>Our mission is to </a:t>
            </a:r>
            <a:r>
              <a:rPr lang="en-AU" sz="1400" b="1" i="1" dirty="0">
                <a:solidFill>
                  <a:schemeClr val="bg1"/>
                </a:solidFill>
                <a:latin typeface="Calibri"/>
                <a:cs typeface="+mn-cs"/>
              </a:rPr>
              <a:t>enhance, demonstrate and evaluate the military utility of autonomous systems for future littoral </a:t>
            </a:r>
            <a:r>
              <a:rPr lang="en-AU" sz="1400" b="1" i="1" dirty="0" smtClean="0">
                <a:solidFill>
                  <a:schemeClr val="bg1"/>
                </a:solidFill>
                <a:latin typeface="Calibri"/>
                <a:cs typeface="+mn-cs"/>
              </a:rPr>
              <a:t>operations. </a:t>
            </a:r>
          </a:p>
        </p:txBody>
      </p:sp>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81664" y="6338161"/>
            <a:ext cx="761475" cy="507920"/>
          </a:xfrm>
          <a:prstGeom prst="rect">
            <a:avLst/>
          </a:prstGeom>
          <a:ln>
            <a:noFill/>
          </a:ln>
        </p:spPr>
      </p:pic>
      <p:sp>
        <p:nvSpPr>
          <p:cNvPr id="28" name="Oval 27"/>
          <p:cNvSpPr/>
          <p:nvPr/>
        </p:nvSpPr>
        <p:spPr>
          <a:xfrm>
            <a:off x="5499197" y="6105244"/>
            <a:ext cx="216024" cy="216024"/>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AU" sz="1800">
              <a:solidFill>
                <a:prstClr val="white"/>
              </a:solidFill>
            </a:endParaRPr>
          </a:p>
        </p:txBody>
      </p:sp>
      <p:sp>
        <p:nvSpPr>
          <p:cNvPr id="42" name="Oval 41"/>
          <p:cNvSpPr/>
          <p:nvPr/>
        </p:nvSpPr>
        <p:spPr>
          <a:xfrm>
            <a:off x="5581747" y="5781394"/>
            <a:ext cx="216024" cy="216024"/>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AU" sz="1800">
              <a:solidFill>
                <a:prstClr val="white"/>
              </a:solidFill>
            </a:endParaRPr>
          </a:p>
        </p:txBody>
      </p:sp>
      <p:cxnSp>
        <p:nvCxnSpPr>
          <p:cNvPr id="40" name="Straight Arrow Connector 39"/>
          <p:cNvCxnSpPr>
            <a:endCxn id="28" idx="3"/>
          </p:cNvCxnSpPr>
          <p:nvPr/>
        </p:nvCxnSpPr>
        <p:spPr>
          <a:xfrm flipV="1">
            <a:off x="5441940" y="6289632"/>
            <a:ext cx="88893" cy="48529"/>
          </a:xfrm>
          <a:prstGeom prst="straightConnector1">
            <a:avLst/>
          </a:prstGeom>
          <a:ln>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1521" y="1301482"/>
            <a:ext cx="2385087" cy="2369880"/>
          </a:xfrm>
          <a:prstGeom prst="rect">
            <a:avLst/>
          </a:prstGeom>
          <a:noFill/>
        </p:spPr>
        <p:txBody>
          <a:bodyPr wrap="square" rtlCol="0">
            <a:spAutoFit/>
          </a:bodyPr>
          <a:lstStyle/>
          <a:p>
            <a:pPr algn="ctr" fontAlgn="auto">
              <a:spcBef>
                <a:spcPts val="0"/>
              </a:spcBef>
              <a:spcAft>
                <a:spcPts val="0"/>
              </a:spcAft>
            </a:pPr>
            <a:r>
              <a:rPr lang="en-US" sz="1600" b="1" u="sng" dirty="0">
                <a:solidFill>
                  <a:prstClr val="white"/>
                </a:solidFill>
                <a:latin typeface="Calibri"/>
                <a:cs typeface="+mn-cs"/>
              </a:rPr>
              <a:t>Objectives </a:t>
            </a:r>
            <a:endParaRPr lang="en-US" sz="1100" b="1" u="sng" dirty="0">
              <a:solidFill>
                <a:prstClr val="white"/>
              </a:solidFill>
              <a:latin typeface="Calibri"/>
              <a:cs typeface="+mn-cs"/>
            </a:endParaRPr>
          </a:p>
          <a:p>
            <a:pPr marL="85725" lvl="1" indent="-85725" fontAlgn="auto">
              <a:spcBef>
                <a:spcPts val="0"/>
              </a:spcBef>
              <a:spcAft>
                <a:spcPts val="0"/>
              </a:spcAft>
              <a:buFont typeface="Arial" panose="020B0604020202020204" pitchFamily="34" charset="0"/>
              <a:buChar char="•"/>
            </a:pPr>
            <a:r>
              <a:rPr lang="en-US" sz="1200" dirty="0" smtClean="0">
                <a:solidFill>
                  <a:prstClr val="white"/>
                </a:solidFill>
                <a:latin typeface="Calibri"/>
                <a:cs typeface="+mn-cs"/>
              </a:rPr>
              <a:t>Determine the </a:t>
            </a:r>
            <a:r>
              <a:rPr lang="en-US" sz="1200" dirty="0">
                <a:solidFill>
                  <a:prstClr val="white"/>
                </a:solidFill>
                <a:latin typeface="Calibri"/>
                <a:cs typeface="+mn-cs"/>
              </a:rPr>
              <a:t>potential military utility </a:t>
            </a:r>
            <a:r>
              <a:rPr lang="en-US" sz="1200" dirty="0" smtClean="0">
                <a:solidFill>
                  <a:prstClr val="white"/>
                </a:solidFill>
                <a:latin typeface="Calibri"/>
                <a:cs typeface="+mn-cs"/>
              </a:rPr>
              <a:t>of </a:t>
            </a:r>
            <a:r>
              <a:rPr lang="en-US" sz="1200" dirty="0">
                <a:solidFill>
                  <a:prstClr val="white"/>
                </a:solidFill>
                <a:latin typeface="Calibri"/>
                <a:cs typeface="+mn-cs"/>
              </a:rPr>
              <a:t>autonomy technologies. </a:t>
            </a:r>
          </a:p>
          <a:p>
            <a:pPr marL="85725" lvl="1" indent="-85725" fontAlgn="auto">
              <a:spcBef>
                <a:spcPts val="0"/>
              </a:spcBef>
              <a:spcAft>
                <a:spcPts val="0"/>
              </a:spcAft>
              <a:buFont typeface="Arial" panose="020B0604020202020204" pitchFamily="34" charset="0"/>
              <a:buChar char="•"/>
            </a:pPr>
            <a:r>
              <a:rPr lang="en-US" sz="1200" dirty="0" smtClean="0">
                <a:solidFill>
                  <a:prstClr val="white"/>
                </a:solidFill>
                <a:latin typeface="Calibri"/>
                <a:cs typeface="+mn-cs"/>
              </a:rPr>
              <a:t>Advance and demonstrate human-autonomy teaming through simulation and live trials. </a:t>
            </a:r>
            <a:endParaRPr lang="en-US" sz="1200" dirty="0">
              <a:solidFill>
                <a:prstClr val="white"/>
              </a:solidFill>
              <a:latin typeface="Calibri"/>
              <a:cs typeface="+mn-cs"/>
            </a:endParaRPr>
          </a:p>
          <a:p>
            <a:pPr marL="85725" lvl="1" indent="-85725" fontAlgn="auto">
              <a:spcBef>
                <a:spcPts val="0"/>
              </a:spcBef>
              <a:spcAft>
                <a:spcPts val="0"/>
              </a:spcAft>
              <a:buFont typeface="Arial" panose="020B0604020202020204" pitchFamily="34" charset="0"/>
              <a:buChar char="•"/>
            </a:pPr>
            <a:r>
              <a:rPr lang="en-US" sz="1200" dirty="0" smtClean="0">
                <a:solidFill>
                  <a:prstClr val="white"/>
                </a:solidFill>
                <a:latin typeface="Calibri"/>
                <a:cs typeface="+mn-cs"/>
              </a:rPr>
              <a:t>Improve interoperability of emerging FVEYS autonomous systems.</a:t>
            </a:r>
          </a:p>
          <a:p>
            <a:pPr marL="85725" lvl="1" indent="-85725" fontAlgn="auto">
              <a:spcBef>
                <a:spcPts val="0"/>
              </a:spcBef>
              <a:spcAft>
                <a:spcPts val="0"/>
              </a:spcAft>
              <a:buFont typeface="Arial" panose="020B0604020202020204" pitchFamily="34" charset="0"/>
              <a:buChar char="•"/>
            </a:pPr>
            <a:r>
              <a:rPr lang="en-US" sz="1200" dirty="0" smtClean="0">
                <a:solidFill>
                  <a:prstClr val="white"/>
                </a:solidFill>
                <a:latin typeface="Calibri"/>
                <a:cs typeface="+mn-cs"/>
              </a:rPr>
              <a:t>Engage </a:t>
            </a:r>
            <a:r>
              <a:rPr lang="en-US" sz="1200" dirty="0">
                <a:solidFill>
                  <a:prstClr val="white"/>
                </a:solidFill>
                <a:latin typeface="Calibri"/>
                <a:cs typeface="+mn-cs"/>
              </a:rPr>
              <a:t>and spur industry development </a:t>
            </a:r>
            <a:r>
              <a:rPr lang="en-US" sz="1200" dirty="0" smtClean="0">
                <a:solidFill>
                  <a:prstClr val="white"/>
                </a:solidFill>
                <a:latin typeface="Calibri"/>
                <a:cs typeface="+mn-cs"/>
              </a:rPr>
              <a:t>for FVEYS military </a:t>
            </a:r>
            <a:r>
              <a:rPr lang="en-US" sz="1200" dirty="0">
                <a:solidFill>
                  <a:prstClr val="white"/>
                </a:solidFill>
                <a:latin typeface="Calibri"/>
                <a:cs typeface="+mn-cs"/>
              </a:rPr>
              <a:t>requirements</a:t>
            </a:r>
            <a:r>
              <a:rPr lang="en-US" sz="1200" dirty="0" smtClean="0">
                <a:solidFill>
                  <a:prstClr val="white"/>
                </a:solidFill>
                <a:latin typeface="Calibri"/>
                <a:cs typeface="+mn-cs"/>
              </a:rPr>
              <a:t>. </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auto">
              <a:spcBef>
                <a:spcPts val="0"/>
              </a:spcBef>
              <a:spcAft>
                <a:spcPts val="0"/>
              </a:spcAft>
            </a:pPr>
            <a:endParaRPr lang="en-AU" sz="1800">
              <a:solidFill>
                <a:prstClr val="white"/>
              </a:solidFill>
              <a:latin typeface="Calibri"/>
              <a:cs typeface="+mn-cs"/>
            </a:endParaRPr>
          </a:p>
        </p:txBody>
      </p:sp>
      <p:pic>
        <p:nvPicPr>
          <p:cNvPr id="21"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4278"/>
          <a:stretch/>
        </p:blipFill>
        <p:spPr bwMode="auto">
          <a:xfrm>
            <a:off x="3225685" y="1743458"/>
            <a:ext cx="1913802" cy="13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83696" y="4173626"/>
            <a:ext cx="1428762" cy="595318"/>
          </a:xfrm>
          <a:prstGeom prst="rect">
            <a:avLst/>
          </a:prstGeom>
          <a:noFill/>
          <a:ln w="19050">
            <a:noFill/>
            <a:miter lim="800000"/>
            <a:headEnd/>
            <a:tailEnd/>
          </a:ln>
          <a:extLst>
            <a:ext uri="{909E8E84-426E-40DD-AFC4-6F175D3DCCD1}">
              <a14:hiddenFill xmlns:a14="http://schemas.microsoft.com/office/drawing/2010/main">
                <a:solidFill>
                  <a:schemeClr val="accent1"/>
                </a:solidFill>
              </a14:hiddenFill>
            </a:ext>
          </a:extLst>
        </p:spPr>
      </p:pic>
      <p:pic>
        <p:nvPicPr>
          <p:cNvPr id="24"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67269" y="3946120"/>
            <a:ext cx="2513673" cy="169162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sp>
        <p:nvSpPr>
          <p:cNvPr id="25" name="TextBox 24"/>
          <p:cNvSpPr txBox="1"/>
          <p:nvPr/>
        </p:nvSpPr>
        <p:spPr>
          <a:xfrm>
            <a:off x="7045874" y="4027166"/>
            <a:ext cx="1931363" cy="800219"/>
          </a:xfrm>
          <a:prstGeom prst="rect">
            <a:avLst/>
          </a:prstGeom>
          <a:noFill/>
        </p:spPr>
        <p:txBody>
          <a:bodyPr wrap="none" rtlCol="0">
            <a:spAutoFit/>
          </a:bodyPr>
          <a:lstStyle/>
          <a:p>
            <a:pPr fontAlgn="auto">
              <a:spcBef>
                <a:spcPts val="0"/>
              </a:spcBef>
              <a:spcAft>
                <a:spcPts val="0"/>
              </a:spcAft>
            </a:pPr>
            <a:r>
              <a:rPr lang="en-AU" sz="1200" b="1" dirty="0" smtClean="0">
                <a:solidFill>
                  <a:prstClr val="white">
                    <a:lumMod val="50000"/>
                  </a:prstClr>
                </a:solidFill>
                <a:latin typeface="Calibri"/>
                <a:cs typeface="+mn-cs"/>
              </a:rPr>
              <a:t>TTCP Autonomous Warrior </a:t>
            </a:r>
          </a:p>
          <a:p>
            <a:pPr fontAlgn="auto">
              <a:spcBef>
                <a:spcPts val="0"/>
              </a:spcBef>
              <a:spcAft>
                <a:spcPts val="0"/>
              </a:spcAft>
            </a:pPr>
            <a:r>
              <a:rPr lang="en-AU" sz="1100" b="1" dirty="0" smtClean="0">
                <a:solidFill>
                  <a:prstClr val="white">
                    <a:lumMod val="50000"/>
                  </a:prstClr>
                </a:solidFill>
                <a:latin typeface="Calibri"/>
                <a:cs typeface="+mn-cs"/>
              </a:rPr>
              <a:t>September 2018</a:t>
            </a:r>
          </a:p>
          <a:p>
            <a:pPr fontAlgn="auto">
              <a:spcBef>
                <a:spcPts val="0"/>
              </a:spcBef>
              <a:spcAft>
                <a:spcPts val="0"/>
              </a:spcAft>
            </a:pPr>
            <a:endParaRPr lang="en-AU" sz="1100" b="1" dirty="0" smtClean="0">
              <a:solidFill>
                <a:prstClr val="white">
                  <a:lumMod val="50000"/>
                </a:prstClr>
              </a:solidFill>
              <a:latin typeface="Calibri"/>
              <a:cs typeface="+mn-cs"/>
            </a:endParaRPr>
          </a:p>
          <a:p>
            <a:pPr fontAlgn="auto">
              <a:spcBef>
                <a:spcPts val="0"/>
              </a:spcBef>
              <a:spcAft>
                <a:spcPts val="0"/>
              </a:spcAft>
            </a:pPr>
            <a:r>
              <a:rPr lang="en-AU" sz="1100" b="1" dirty="0" smtClean="0">
                <a:solidFill>
                  <a:prstClr val="white">
                    <a:lumMod val="50000"/>
                  </a:prstClr>
                </a:solidFill>
                <a:latin typeface="Calibri"/>
                <a:cs typeface="+mn-cs"/>
              </a:rPr>
              <a:t>         Jervis Bay, Australia</a:t>
            </a:r>
            <a:endParaRPr lang="en-AU" sz="1100" b="1" dirty="0">
              <a:solidFill>
                <a:prstClr val="white">
                  <a:lumMod val="50000"/>
                </a:prstClr>
              </a:solidFill>
              <a:latin typeface="Calibri"/>
              <a:cs typeface="+mn-cs"/>
            </a:endParaRPr>
          </a:p>
        </p:txBody>
      </p:sp>
      <p:pic>
        <p:nvPicPr>
          <p:cNvPr id="41" name="Picture 40"/>
          <p:cNvPicPr>
            <a:picLocks noChangeAspect="1"/>
          </p:cNvPicPr>
          <p:nvPr/>
        </p:nvPicPr>
        <p:blipFill rotWithShape="1">
          <a:blip r:embed="rId12" cstate="print">
            <a:extLst>
              <a:ext uri="{28A0092B-C50C-407E-A947-70E740481C1C}">
                <a14:useLocalDpi xmlns:a14="http://schemas.microsoft.com/office/drawing/2010/main" val="0"/>
              </a:ext>
            </a:extLst>
          </a:blip>
          <a:srcRect t="16016" r="23308" b="13342"/>
          <a:stretch/>
        </p:blipFill>
        <p:spPr>
          <a:xfrm>
            <a:off x="3449216" y="4172948"/>
            <a:ext cx="872566" cy="602799"/>
          </a:xfrm>
          <a:prstGeom prst="rect">
            <a:avLst/>
          </a:prstGeom>
          <a:ln w="19050">
            <a:noFill/>
          </a:ln>
        </p:spPr>
      </p:pic>
      <p:pic>
        <p:nvPicPr>
          <p:cNvPr id="43" name="Picture 42"/>
          <p:cNvPicPr>
            <a:picLocks noChangeAspect="1"/>
          </p:cNvPicPr>
          <p:nvPr/>
        </p:nvPicPr>
        <p:blipFill rotWithShape="1">
          <a:blip r:embed="rId13" cstate="print">
            <a:extLst>
              <a:ext uri="{28A0092B-C50C-407E-A947-70E740481C1C}">
                <a14:useLocalDpi xmlns:a14="http://schemas.microsoft.com/office/drawing/2010/main" val="0"/>
              </a:ext>
            </a:extLst>
          </a:blip>
          <a:srcRect l="13048" t="9213" b="-1"/>
          <a:stretch/>
        </p:blipFill>
        <p:spPr>
          <a:xfrm>
            <a:off x="4396131" y="4164916"/>
            <a:ext cx="816529" cy="602799"/>
          </a:xfrm>
          <a:prstGeom prst="rect">
            <a:avLst/>
          </a:prstGeom>
          <a:ln w="19050">
            <a:noFill/>
          </a:ln>
        </p:spPr>
      </p:pic>
      <p:sp>
        <p:nvSpPr>
          <p:cNvPr id="4" name="Rectangle 3"/>
          <p:cNvSpPr/>
          <p:nvPr/>
        </p:nvSpPr>
        <p:spPr>
          <a:xfrm>
            <a:off x="5159944" y="1451206"/>
            <a:ext cx="1712943" cy="1846659"/>
          </a:xfrm>
          <a:prstGeom prst="rect">
            <a:avLst/>
          </a:prstGeom>
        </p:spPr>
        <p:txBody>
          <a:bodyPr wrap="square">
            <a:spAutoFit/>
          </a:bodyPr>
          <a:lstStyle/>
          <a:p>
            <a:pPr fontAlgn="auto">
              <a:spcBef>
                <a:spcPts val="0"/>
              </a:spcBef>
              <a:spcAft>
                <a:spcPts val="0"/>
              </a:spcAft>
            </a:pPr>
            <a:r>
              <a:rPr lang="en-AU" sz="1050" dirty="0">
                <a:solidFill>
                  <a:prstClr val="white"/>
                </a:solidFill>
                <a:latin typeface="Calibri"/>
                <a:cs typeface="+mn-cs"/>
              </a:rPr>
              <a:t>E</a:t>
            </a:r>
            <a:r>
              <a:rPr lang="en-AU" sz="1050" dirty="0" smtClean="0">
                <a:solidFill>
                  <a:prstClr val="white"/>
                </a:solidFill>
                <a:latin typeface="Calibri"/>
                <a:cs typeface="+mn-cs"/>
              </a:rPr>
              <a:t>ffective </a:t>
            </a:r>
            <a:r>
              <a:rPr lang="en-AU" sz="1050" dirty="0">
                <a:solidFill>
                  <a:prstClr val="white"/>
                </a:solidFill>
                <a:latin typeface="Calibri"/>
                <a:cs typeface="+mn-cs"/>
              </a:rPr>
              <a:t>&amp; flexible human management of</a:t>
            </a:r>
            <a:r>
              <a:rPr lang="en-CA" sz="1050" dirty="0" smtClean="0">
                <a:solidFill>
                  <a:prstClr val="white"/>
                </a:solidFill>
                <a:latin typeface="Calibri"/>
                <a:cs typeface="+mn-cs"/>
              </a:rPr>
              <a:t> </a:t>
            </a:r>
            <a:r>
              <a:rPr lang="en-CA" sz="1050" dirty="0">
                <a:solidFill>
                  <a:prstClr val="white"/>
                </a:solidFill>
                <a:latin typeface="Calibri"/>
                <a:cs typeface="+mn-cs"/>
              </a:rPr>
              <a:t>multiple simultaneous </a:t>
            </a:r>
            <a:r>
              <a:rPr lang="en-CA" sz="1050" dirty="0" smtClean="0">
                <a:solidFill>
                  <a:prstClr val="white"/>
                </a:solidFill>
                <a:latin typeface="Calibri"/>
                <a:cs typeface="+mn-cs"/>
              </a:rPr>
              <a:t>UV missions (IMPACT). </a:t>
            </a:r>
          </a:p>
          <a:p>
            <a:pPr fontAlgn="auto">
              <a:spcBef>
                <a:spcPts val="0"/>
              </a:spcBef>
              <a:spcAft>
                <a:spcPts val="0"/>
              </a:spcAft>
            </a:pPr>
            <a:endParaRPr lang="en-CA" sz="500" dirty="0" smtClean="0">
              <a:solidFill>
                <a:prstClr val="white"/>
              </a:solidFill>
              <a:latin typeface="Calibri"/>
              <a:cs typeface="+mn-cs"/>
            </a:endParaRPr>
          </a:p>
          <a:p>
            <a:pPr fontAlgn="auto">
              <a:spcBef>
                <a:spcPts val="0"/>
              </a:spcBef>
              <a:spcAft>
                <a:spcPts val="0"/>
              </a:spcAft>
            </a:pPr>
            <a:r>
              <a:rPr lang="en-CA" sz="1050" dirty="0" smtClean="0">
                <a:solidFill>
                  <a:prstClr val="white"/>
                </a:solidFill>
                <a:latin typeface="Calibri"/>
                <a:cs typeface="+mn-cs"/>
              </a:rPr>
              <a:t>Policy management (COMPACT). </a:t>
            </a:r>
          </a:p>
          <a:p>
            <a:pPr fontAlgn="auto">
              <a:spcBef>
                <a:spcPts val="0"/>
              </a:spcBef>
              <a:spcAft>
                <a:spcPts val="0"/>
              </a:spcAft>
            </a:pPr>
            <a:endParaRPr lang="en-CA" sz="400" dirty="0">
              <a:solidFill>
                <a:prstClr val="white"/>
              </a:solidFill>
              <a:latin typeface="Calibri"/>
              <a:cs typeface="+mn-cs"/>
            </a:endParaRPr>
          </a:p>
          <a:p>
            <a:pPr fontAlgn="auto">
              <a:spcBef>
                <a:spcPts val="0"/>
              </a:spcBef>
              <a:spcAft>
                <a:spcPts val="0"/>
              </a:spcAft>
            </a:pPr>
            <a:r>
              <a:rPr lang="en-AU" sz="1050" dirty="0" smtClean="0">
                <a:solidFill>
                  <a:prstClr val="white"/>
                </a:solidFill>
                <a:latin typeface="Calibri"/>
                <a:cs typeface="+mn-cs"/>
              </a:rPr>
              <a:t>Machine </a:t>
            </a:r>
            <a:r>
              <a:rPr lang="en-AU" sz="1050" dirty="0">
                <a:solidFill>
                  <a:prstClr val="white"/>
                </a:solidFill>
                <a:latin typeface="Calibri"/>
                <a:cs typeface="+mn-cs"/>
              </a:rPr>
              <a:t>recommends multiple action ‘plays’ learned </a:t>
            </a:r>
            <a:r>
              <a:rPr lang="en-AU" sz="1050" dirty="0" smtClean="0">
                <a:solidFill>
                  <a:prstClr val="white"/>
                </a:solidFill>
                <a:latin typeface="Calibri"/>
                <a:cs typeface="+mn-cs"/>
              </a:rPr>
              <a:t>via online </a:t>
            </a:r>
            <a:r>
              <a:rPr lang="en-AU" sz="1050" dirty="0">
                <a:solidFill>
                  <a:prstClr val="white"/>
                </a:solidFill>
                <a:latin typeface="Calibri"/>
                <a:cs typeface="+mn-cs"/>
              </a:rPr>
              <a:t>operator feedback. </a:t>
            </a:r>
            <a:endParaRPr lang="en-CA" sz="1050" dirty="0">
              <a:solidFill>
                <a:prstClr val="white"/>
              </a:solidFill>
              <a:latin typeface="Calibri"/>
              <a:cs typeface="+mn-cs"/>
            </a:endParaRPr>
          </a:p>
        </p:txBody>
      </p:sp>
      <p:sp>
        <p:nvSpPr>
          <p:cNvPr id="44" name="Rectangle 43"/>
          <p:cNvSpPr/>
          <p:nvPr/>
        </p:nvSpPr>
        <p:spPr>
          <a:xfrm>
            <a:off x="2240414" y="2807421"/>
            <a:ext cx="1503035" cy="415498"/>
          </a:xfrm>
          <a:prstGeom prst="rect">
            <a:avLst/>
          </a:prstGeom>
        </p:spPr>
        <p:txBody>
          <a:bodyPr wrap="square">
            <a:spAutoFit/>
          </a:bodyPr>
          <a:lstStyle/>
          <a:p>
            <a:pPr fontAlgn="auto">
              <a:spcBef>
                <a:spcPts val="0"/>
              </a:spcBef>
              <a:spcAft>
                <a:spcPts val="0"/>
              </a:spcAft>
            </a:pPr>
            <a:r>
              <a:rPr lang="en-CA" sz="1050" dirty="0" smtClean="0">
                <a:solidFill>
                  <a:prstClr val="white"/>
                </a:solidFill>
                <a:latin typeface="Calibri"/>
                <a:cs typeface="+mn-cs"/>
              </a:rPr>
              <a:t>UV-Combat System  integration (MAPLE)</a:t>
            </a:r>
          </a:p>
        </p:txBody>
      </p:sp>
      <p:sp>
        <p:nvSpPr>
          <p:cNvPr id="6" name="Rectangle 5"/>
          <p:cNvSpPr/>
          <p:nvPr/>
        </p:nvSpPr>
        <p:spPr>
          <a:xfrm>
            <a:off x="6667269" y="3050714"/>
            <a:ext cx="2513673" cy="892552"/>
          </a:xfrm>
          <a:prstGeom prst="rect">
            <a:avLst/>
          </a:prstGeom>
        </p:spPr>
        <p:txBody>
          <a:bodyPr wrap="square">
            <a:spAutoFit/>
          </a:bodyPr>
          <a:lstStyle/>
          <a:p>
            <a:pPr algn="ctr" fontAlgn="auto">
              <a:spcBef>
                <a:spcPts val="0"/>
              </a:spcBef>
              <a:spcAft>
                <a:spcPts val="0"/>
              </a:spcAft>
            </a:pPr>
            <a:r>
              <a:rPr lang="en-AU" sz="1600" b="1" u="sng" dirty="0" smtClean="0">
                <a:solidFill>
                  <a:prstClr val="white"/>
                </a:solidFill>
                <a:latin typeface="Calibri"/>
                <a:cs typeface="+mn-cs"/>
              </a:rPr>
              <a:t>Trials</a:t>
            </a:r>
            <a:endParaRPr lang="en-AU" sz="1800" b="1" u="sng" dirty="0" smtClean="0">
              <a:solidFill>
                <a:prstClr val="white"/>
              </a:solidFill>
              <a:latin typeface="Calibri"/>
              <a:cs typeface="+mn-cs"/>
            </a:endParaRPr>
          </a:p>
          <a:p>
            <a:pPr fontAlgn="auto">
              <a:spcBef>
                <a:spcPts val="0"/>
              </a:spcBef>
              <a:spcAft>
                <a:spcPts val="0"/>
              </a:spcAft>
            </a:pPr>
            <a:r>
              <a:rPr lang="en-AU" sz="1200" dirty="0" smtClean="0">
                <a:solidFill>
                  <a:prstClr val="white"/>
                </a:solidFill>
                <a:latin typeface="Calibri"/>
                <a:cs typeface="+mn-cs"/>
              </a:rPr>
              <a:t>2016 Unmanned Warrior (UK)</a:t>
            </a:r>
          </a:p>
          <a:p>
            <a:pPr fontAlgn="auto">
              <a:spcBef>
                <a:spcPts val="0"/>
              </a:spcBef>
              <a:spcAft>
                <a:spcPts val="0"/>
              </a:spcAft>
            </a:pPr>
            <a:r>
              <a:rPr lang="en-AU" sz="1200" dirty="0" smtClean="0">
                <a:solidFill>
                  <a:prstClr val="white"/>
                </a:solidFill>
                <a:latin typeface="Calibri"/>
                <a:cs typeface="+mn-cs"/>
              </a:rPr>
              <a:t>2017 Integration Trials </a:t>
            </a:r>
            <a:r>
              <a:rPr lang="en-AU" sz="1200" dirty="0">
                <a:solidFill>
                  <a:prstClr val="white"/>
                </a:solidFill>
                <a:latin typeface="Calibri"/>
                <a:cs typeface="+mn-cs"/>
              </a:rPr>
              <a:t>(US,UK,CA,NZ)</a:t>
            </a:r>
          </a:p>
          <a:p>
            <a:pPr fontAlgn="auto">
              <a:spcBef>
                <a:spcPts val="0"/>
              </a:spcBef>
              <a:spcAft>
                <a:spcPts val="0"/>
              </a:spcAft>
            </a:pPr>
            <a:r>
              <a:rPr lang="en-AU" sz="1200" dirty="0">
                <a:solidFill>
                  <a:prstClr val="white"/>
                </a:solidFill>
                <a:latin typeface="Calibri"/>
                <a:cs typeface="+mn-cs"/>
              </a:rPr>
              <a:t>2018 </a:t>
            </a:r>
            <a:r>
              <a:rPr lang="en-AU" sz="1200" dirty="0" smtClean="0">
                <a:solidFill>
                  <a:prstClr val="white"/>
                </a:solidFill>
                <a:latin typeface="Calibri"/>
                <a:cs typeface="+mn-cs"/>
              </a:rPr>
              <a:t>Autonomous Warrior (AS)</a:t>
            </a:r>
            <a:endParaRPr lang="en-AU" sz="1200" dirty="0">
              <a:solidFill>
                <a:prstClr val="white"/>
              </a:solidFill>
              <a:latin typeface="Calibri"/>
              <a:cs typeface="+mn-cs"/>
            </a:endParaRPr>
          </a:p>
        </p:txBody>
      </p:sp>
      <p:sp>
        <p:nvSpPr>
          <p:cNvPr id="47" name="TextBox 46"/>
          <p:cNvSpPr txBox="1"/>
          <p:nvPr/>
        </p:nvSpPr>
        <p:spPr>
          <a:xfrm>
            <a:off x="2381859" y="1359224"/>
            <a:ext cx="2699527" cy="338554"/>
          </a:xfrm>
          <a:prstGeom prst="rect">
            <a:avLst/>
          </a:prstGeom>
          <a:noFill/>
        </p:spPr>
        <p:txBody>
          <a:bodyPr wrap="square" rtlCol="0">
            <a:spAutoFit/>
          </a:bodyPr>
          <a:lstStyle/>
          <a:p>
            <a:pPr algn="ctr" fontAlgn="auto">
              <a:spcBef>
                <a:spcPts val="0"/>
              </a:spcBef>
              <a:spcAft>
                <a:spcPts val="0"/>
              </a:spcAft>
            </a:pPr>
            <a:r>
              <a:rPr lang="en-AU" sz="1600" b="1" dirty="0" smtClean="0">
                <a:solidFill>
                  <a:srgbClr val="00B050"/>
                </a:solidFill>
                <a:effectLst>
                  <a:outerShdw blurRad="38100" dist="38100" dir="2700000" algn="tl">
                    <a:srgbClr val="000000">
                      <a:alpha val="43137"/>
                    </a:srgbClr>
                  </a:outerShdw>
                </a:effectLst>
                <a:latin typeface="Calibri"/>
                <a:cs typeface="+mn-cs"/>
              </a:rPr>
              <a:t>C2 Autonomy Technologies</a:t>
            </a:r>
            <a:endParaRPr lang="en-AU" sz="1600" b="1" dirty="0">
              <a:solidFill>
                <a:srgbClr val="00B050"/>
              </a:solidFill>
              <a:effectLst>
                <a:outerShdw blurRad="38100" dist="38100" dir="2700000" algn="tl">
                  <a:srgbClr val="000000">
                    <a:alpha val="43137"/>
                  </a:srgbClr>
                </a:outerShdw>
              </a:effectLst>
              <a:latin typeface="Calibri"/>
              <a:cs typeface="+mn-cs"/>
            </a:endParaRPr>
          </a:p>
        </p:txBody>
      </p:sp>
      <p:sp>
        <p:nvSpPr>
          <p:cNvPr id="48" name="TextBox 47"/>
          <p:cNvSpPr txBox="1"/>
          <p:nvPr/>
        </p:nvSpPr>
        <p:spPr>
          <a:xfrm>
            <a:off x="2381859" y="3251518"/>
            <a:ext cx="3183422" cy="338554"/>
          </a:xfrm>
          <a:prstGeom prst="rect">
            <a:avLst/>
          </a:prstGeom>
          <a:noFill/>
        </p:spPr>
        <p:txBody>
          <a:bodyPr wrap="square" rtlCol="0">
            <a:spAutoFit/>
          </a:bodyPr>
          <a:lstStyle/>
          <a:p>
            <a:pPr algn="ctr" fontAlgn="auto">
              <a:spcBef>
                <a:spcPts val="0"/>
              </a:spcBef>
              <a:spcAft>
                <a:spcPts val="0"/>
              </a:spcAft>
            </a:pPr>
            <a:r>
              <a:rPr lang="en-AU" sz="1600" b="1" dirty="0" smtClean="0">
                <a:solidFill>
                  <a:srgbClr val="00B050"/>
                </a:solidFill>
                <a:effectLst>
                  <a:outerShdw blurRad="38100" dist="38100" dir="2700000" algn="tl">
                    <a:srgbClr val="000000">
                      <a:alpha val="43137"/>
                    </a:srgbClr>
                  </a:outerShdw>
                </a:effectLst>
                <a:latin typeface="Calibri"/>
                <a:cs typeface="+mn-cs"/>
              </a:rPr>
              <a:t>Platform Autonomy Technologies</a:t>
            </a:r>
            <a:endParaRPr lang="en-AU" sz="1600" b="1" dirty="0">
              <a:solidFill>
                <a:srgbClr val="00B050"/>
              </a:solidFill>
              <a:effectLst>
                <a:outerShdw blurRad="38100" dist="38100" dir="2700000" algn="tl">
                  <a:srgbClr val="000000">
                    <a:alpha val="43137"/>
                  </a:srgbClr>
                </a:outerShdw>
              </a:effectLst>
              <a:latin typeface="Calibri"/>
              <a:cs typeface="+mn-cs"/>
            </a:endParaRPr>
          </a:p>
        </p:txBody>
      </p:sp>
      <p:sp>
        <p:nvSpPr>
          <p:cNvPr id="32" name="Rounded Rectangle 31"/>
          <p:cNvSpPr/>
          <p:nvPr/>
        </p:nvSpPr>
        <p:spPr bwMode="auto">
          <a:xfrm>
            <a:off x="6156176" y="6017408"/>
            <a:ext cx="2531321" cy="772889"/>
          </a:xfrm>
          <a:prstGeom prst="roundRect">
            <a:avLst/>
          </a:prstGeom>
          <a:solidFill>
            <a:srgbClr val="CEFEE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auto">
              <a:spcBef>
                <a:spcPts val="0"/>
              </a:spcBef>
              <a:spcAft>
                <a:spcPts val="0"/>
              </a:spcAft>
            </a:pPr>
            <a:r>
              <a:rPr lang="en-US" sz="1050" b="1" dirty="0">
                <a:solidFill>
                  <a:prstClr val="black"/>
                </a:solidFill>
                <a:latin typeface="Calibri"/>
                <a:cs typeface="+mn-cs"/>
              </a:rPr>
              <a:t>Littoral Underwater Area Denial </a:t>
            </a:r>
          </a:p>
          <a:p>
            <a:pPr algn="ctr" fontAlgn="auto">
              <a:spcBef>
                <a:spcPts val="0"/>
              </a:spcBef>
              <a:spcAft>
                <a:spcPts val="0"/>
              </a:spcAft>
            </a:pPr>
            <a:r>
              <a:rPr lang="en-US" sz="1000" b="1" dirty="0" smtClean="0">
                <a:solidFill>
                  <a:srgbClr val="FF0000"/>
                </a:solidFill>
                <a:latin typeface="Calibri"/>
                <a:cs typeface="+mn-cs"/>
              </a:rPr>
              <a:t>Critical </a:t>
            </a:r>
            <a:r>
              <a:rPr lang="en-US" sz="1000" b="1" dirty="0">
                <a:solidFill>
                  <a:srgbClr val="FF0000"/>
                </a:solidFill>
                <a:latin typeface="Calibri"/>
                <a:cs typeface="+mn-cs"/>
              </a:rPr>
              <a:t>I</a:t>
            </a:r>
            <a:r>
              <a:rPr lang="en-US" sz="1000" b="1" dirty="0" smtClean="0">
                <a:solidFill>
                  <a:srgbClr val="FF0000"/>
                </a:solidFill>
                <a:latin typeface="Calibri"/>
                <a:cs typeface="+mn-cs"/>
              </a:rPr>
              <a:t>nfrastructure </a:t>
            </a:r>
            <a:r>
              <a:rPr lang="en-US" sz="1000" b="1" dirty="0">
                <a:solidFill>
                  <a:srgbClr val="FF0000"/>
                </a:solidFill>
                <a:latin typeface="Calibri"/>
                <a:cs typeface="+mn-cs"/>
              </a:rPr>
              <a:t>P</a:t>
            </a:r>
            <a:r>
              <a:rPr lang="en-US" sz="1000" b="1" dirty="0" smtClean="0">
                <a:solidFill>
                  <a:srgbClr val="FF0000"/>
                </a:solidFill>
                <a:latin typeface="Calibri"/>
                <a:cs typeface="+mn-cs"/>
              </a:rPr>
              <a:t>rotection</a:t>
            </a:r>
          </a:p>
          <a:p>
            <a:pPr algn="ctr" fontAlgn="auto">
              <a:spcBef>
                <a:spcPts val="0"/>
              </a:spcBef>
              <a:spcAft>
                <a:spcPts val="0"/>
              </a:spcAft>
            </a:pPr>
            <a:r>
              <a:rPr lang="en-US" sz="1000" i="1" dirty="0">
                <a:solidFill>
                  <a:prstClr val="white">
                    <a:lumMod val="50000"/>
                  </a:prstClr>
                </a:solidFill>
                <a:latin typeface="Calibri"/>
                <a:cs typeface="+mn-cs"/>
              </a:rPr>
              <a:t>Autonomy to lower exposure of military personnel to risks &amp; less resource intensive. </a:t>
            </a:r>
          </a:p>
        </p:txBody>
      </p:sp>
      <p:sp>
        <p:nvSpPr>
          <p:cNvPr id="9" name="TextBox 8"/>
          <p:cNvSpPr txBox="1"/>
          <p:nvPr/>
        </p:nvSpPr>
        <p:spPr>
          <a:xfrm>
            <a:off x="2988649" y="6620711"/>
            <a:ext cx="952505" cy="215444"/>
          </a:xfrm>
          <a:prstGeom prst="rect">
            <a:avLst/>
          </a:prstGeom>
          <a:noFill/>
        </p:spPr>
        <p:txBody>
          <a:bodyPr wrap="none" rtlCol="0">
            <a:spAutoFit/>
          </a:bodyPr>
          <a:lstStyle/>
          <a:p>
            <a:pPr fontAlgn="auto">
              <a:spcBef>
                <a:spcPts val="0"/>
              </a:spcBef>
              <a:spcAft>
                <a:spcPts val="0"/>
              </a:spcAft>
            </a:pPr>
            <a:r>
              <a:rPr lang="en-AU" sz="800" dirty="0" smtClean="0">
                <a:solidFill>
                  <a:prstClr val="white"/>
                </a:solidFill>
                <a:latin typeface="Calibri"/>
                <a:cs typeface="+mn-cs"/>
              </a:rPr>
              <a:t>Smuggler mini sub</a:t>
            </a:r>
            <a:endParaRPr lang="en-AU" sz="800" dirty="0">
              <a:solidFill>
                <a:prstClr val="white"/>
              </a:solidFill>
              <a:latin typeface="Calibri"/>
              <a:cs typeface="+mn-cs"/>
            </a:endParaRPr>
          </a:p>
        </p:txBody>
      </p:sp>
      <p:sp>
        <p:nvSpPr>
          <p:cNvPr id="51" name="Rectangle 50"/>
          <p:cNvSpPr/>
          <p:nvPr/>
        </p:nvSpPr>
        <p:spPr>
          <a:xfrm>
            <a:off x="2455077" y="3558546"/>
            <a:ext cx="4212139" cy="415498"/>
          </a:xfrm>
          <a:prstGeom prst="rect">
            <a:avLst/>
          </a:prstGeom>
        </p:spPr>
        <p:txBody>
          <a:bodyPr wrap="square">
            <a:spAutoFit/>
          </a:bodyPr>
          <a:lstStyle/>
          <a:p>
            <a:pPr fontAlgn="auto">
              <a:spcBef>
                <a:spcPts val="0"/>
              </a:spcBef>
              <a:spcAft>
                <a:spcPts val="0"/>
              </a:spcAft>
            </a:pPr>
            <a:r>
              <a:rPr lang="en-CA" sz="1050" dirty="0" smtClean="0">
                <a:solidFill>
                  <a:prstClr val="white"/>
                </a:solidFill>
                <a:latin typeface="Calibri"/>
                <a:cs typeface="+mn-cs"/>
              </a:rPr>
              <a:t>Unmanned Vehicle team coordination software (</a:t>
            </a:r>
            <a:r>
              <a:rPr lang="en-CA" sz="1050" dirty="0" err="1" smtClean="0">
                <a:solidFill>
                  <a:prstClr val="white"/>
                </a:solidFill>
                <a:latin typeface="Calibri"/>
                <a:cs typeface="+mn-cs"/>
              </a:rPr>
              <a:t>iWD</a:t>
            </a:r>
            <a:r>
              <a:rPr lang="en-CA" sz="1050" dirty="0" smtClean="0">
                <a:solidFill>
                  <a:prstClr val="white"/>
                </a:solidFill>
                <a:latin typeface="Calibri"/>
                <a:cs typeface="+mn-cs"/>
              </a:rPr>
              <a:t>)</a:t>
            </a:r>
            <a:endParaRPr lang="en-CA" sz="1050" dirty="0">
              <a:solidFill>
                <a:prstClr val="white"/>
              </a:solidFill>
              <a:latin typeface="Calibri"/>
              <a:cs typeface="+mn-cs"/>
            </a:endParaRPr>
          </a:p>
          <a:p>
            <a:pPr fontAlgn="auto">
              <a:spcBef>
                <a:spcPts val="0"/>
              </a:spcBef>
              <a:spcAft>
                <a:spcPts val="0"/>
              </a:spcAft>
            </a:pPr>
            <a:r>
              <a:rPr lang="en-CA" sz="1050" dirty="0">
                <a:solidFill>
                  <a:prstClr val="white"/>
                </a:solidFill>
                <a:latin typeface="Calibri"/>
                <a:cs typeface="+mn-cs"/>
              </a:rPr>
              <a:t>Unmanned Vehicle </a:t>
            </a:r>
            <a:r>
              <a:rPr lang="en-AU" sz="1050" dirty="0" smtClean="0">
                <a:solidFill>
                  <a:prstClr val="white"/>
                </a:solidFill>
                <a:latin typeface="Calibri"/>
                <a:cs typeface="+mn-cs"/>
              </a:rPr>
              <a:t>Mission </a:t>
            </a:r>
            <a:r>
              <a:rPr lang="en-AU" sz="1050" dirty="0">
                <a:solidFill>
                  <a:prstClr val="white"/>
                </a:solidFill>
                <a:latin typeface="Calibri"/>
                <a:cs typeface="+mn-cs"/>
              </a:rPr>
              <a:t>Oriented Operating Suite</a:t>
            </a:r>
            <a:r>
              <a:rPr lang="en-CA" sz="1050" dirty="0" smtClean="0">
                <a:solidFill>
                  <a:prstClr val="white"/>
                </a:solidFill>
                <a:latin typeface="Calibri"/>
                <a:cs typeface="+mn-cs"/>
              </a:rPr>
              <a:t> (MOOS) integration</a:t>
            </a:r>
          </a:p>
        </p:txBody>
      </p:sp>
      <p:pic>
        <p:nvPicPr>
          <p:cNvPr id="11" name="Picture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36681" y="4028164"/>
            <a:ext cx="433073" cy="216537"/>
          </a:xfrm>
          <a:prstGeom prst="rect">
            <a:avLst/>
          </a:prstGeom>
        </p:spPr>
      </p:pic>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58842" y="4043743"/>
            <a:ext cx="406054" cy="203027"/>
          </a:xfrm>
          <a:prstGeom prst="rect">
            <a:avLst/>
          </a:prstGeom>
        </p:spPr>
      </p:pic>
      <p:pic>
        <p:nvPicPr>
          <p:cNvPr id="13" name="Picture 12"/>
          <p:cNvPicPr>
            <a:picLocks noChangeAspect="1"/>
          </p:cNvPicPr>
          <p:nvPr/>
        </p:nvPicPr>
        <p:blipFill rotWithShape="1">
          <a:blip r:embed="rId16" cstate="print">
            <a:extLst>
              <a:ext uri="{28A0092B-C50C-407E-A947-70E740481C1C}">
                <a14:useLocalDpi xmlns:a14="http://schemas.microsoft.com/office/drawing/2010/main" val="0"/>
              </a:ext>
            </a:extLst>
          </a:blip>
          <a:srcRect l="4582" t="9776" r="5505" b="9530"/>
          <a:stretch/>
        </p:blipFill>
        <p:spPr>
          <a:xfrm>
            <a:off x="5715221" y="4035973"/>
            <a:ext cx="377648" cy="215130"/>
          </a:xfrm>
          <a:prstGeom prst="rect">
            <a:avLst/>
          </a:prstGeom>
        </p:spPr>
      </p:pic>
      <p:pic>
        <p:nvPicPr>
          <p:cNvPr id="14" name="Picture 13"/>
          <p:cNvPicPr>
            <a:picLocks noChangeAspect="1"/>
          </p:cNvPicPr>
          <p:nvPr/>
        </p:nvPicPr>
        <p:blipFill rotWithShape="1">
          <a:blip r:embed="rId17" cstate="print">
            <a:extLst>
              <a:ext uri="{28A0092B-C50C-407E-A947-70E740481C1C}">
                <a14:useLocalDpi xmlns:a14="http://schemas.microsoft.com/office/drawing/2010/main" val="0"/>
              </a:ext>
            </a:extLst>
          </a:blip>
          <a:srcRect l="4487" t="18825" r="3298" b="18825"/>
          <a:stretch/>
        </p:blipFill>
        <p:spPr>
          <a:xfrm>
            <a:off x="4621118" y="1724383"/>
            <a:ext cx="465998" cy="260529"/>
          </a:xfrm>
          <a:prstGeom prst="rect">
            <a:avLst/>
          </a:prstGeom>
        </p:spPr>
      </p:pic>
      <p:sp>
        <p:nvSpPr>
          <p:cNvPr id="19" name="TextBox 18"/>
          <p:cNvSpPr txBox="1"/>
          <p:nvPr/>
        </p:nvSpPr>
        <p:spPr>
          <a:xfrm>
            <a:off x="1469973" y="5052969"/>
            <a:ext cx="859531" cy="584775"/>
          </a:xfrm>
          <a:prstGeom prst="rect">
            <a:avLst/>
          </a:prstGeom>
          <a:noFill/>
        </p:spPr>
        <p:txBody>
          <a:bodyPr wrap="none" rtlCol="0">
            <a:spAutoFit/>
          </a:bodyPr>
          <a:lstStyle/>
          <a:p>
            <a:pPr fontAlgn="auto">
              <a:spcBef>
                <a:spcPts val="0"/>
              </a:spcBef>
              <a:spcAft>
                <a:spcPts val="0"/>
              </a:spcAft>
            </a:pPr>
            <a:r>
              <a:rPr lang="en-AU" sz="800" dirty="0" smtClean="0">
                <a:solidFill>
                  <a:prstClr val="black"/>
                </a:solidFill>
                <a:latin typeface="Calibri"/>
                <a:cs typeface="+mn-cs"/>
              </a:rPr>
              <a:t>Base Protection</a:t>
            </a:r>
          </a:p>
          <a:p>
            <a:pPr fontAlgn="auto">
              <a:spcBef>
                <a:spcPts val="0"/>
              </a:spcBef>
              <a:spcAft>
                <a:spcPts val="0"/>
              </a:spcAft>
            </a:pPr>
            <a:r>
              <a:rPr lang="en-AU" sz="800" dirty="0" smtClean="0">
                <a:solidFill>
                  <a:prstClr val="black"/>
                </a:solidFill>
                <a:latin typeface="Calibri"/>
                <a:cs typeface="+mn-cs"/>
              </a:rPr>
              <a:t>Air, Land, </a:t>
            </a:r>
          </a:p>
          <a:p>
            <a:pPr fontAlgn="auto">
              <a:spcBef>
                <a:spcPts val="0"/>
              </a:spcBef>
              <a:spcAft>
                <a:spcPts val="0"/>
              </a:spcAft>
            </a:pPr>
            <a:r>
              <a:rPr lang="en-AU" sz="800" dirty="0" smtClean="0">
                <a:solidFill>
                  <a:prstClr val="black"/>
                </a:solidFill>
                <a:latin typeface="Calibri"/>
                <a:cs typeface="+mn-cs"/>
              </a:rPr>
              <a:t>Sea surface </a:t>
            </a:r>
          </a:p>
          <a:p>
            <a:pPr fontAlgn="auto">
              <a:spcBef>
                <a:spcPts val="0"/>
              </a:spcBef>
              <a:spcAft>
                <a:spcPts val="0"/>
              </a:spcAft>
            </a:pPr>
            <a:r>
              <a:rPr lang="en-AU" sz="800" dirty="0" smtClean="0">
                <a:solidFill>
                  <a:prstClr val="black"/>
                </a:solidFill>
                <a:latin typeface="Calibri"/>
                <a:cs typeface="+mn-cs"/>
              </a:rPr>
              <a:t>Underwater</a:t>
            </a:r>
            <a:endParaRPr lang="en-AU" sz="800" dirty="0">
              <a:solidFill>
                <a:prstClr val="black"/>
              </a:solidFill>
              <a:latin typeface="Calibri"/>
              <a:cs typeface="+mn-cs"/>
            </a:endParaRPr>
          </a:p>
        </p:txBody>
      </p:sp>
      <p:sp>
        <p:nvSpPr>
          <p:cNvPr id="57" name="TextBox 56"/>
          <p:cNvSpPr txBox="1"/>
          <p:nvPr/>
        </p:nvSpPr>
        <p:spPr>
          <a:xfrm>
            <a:off x="2509634" y="5328209"/>
            <a:ext cx="1568058" cy="338554"/>
          </a:xfrm>
          <a:prstGeom prst="rect">
            <a:avLst/>
          </a:prstGeom>
          <a:noFill/>
        </p:spPr>
        <p:txBody>
          <a:bodyPr wrap="none" rtlCol="0">
            <a:spAutoFit/>
          </a:bodyPr>
          <a:lstStyle/>
          <a:p>
            <a:pPr fontAlgn="auto">
              <a:spcBef>
                <a:spcPts val="0"/>
              </a:spcBef>
              <a:spcAft>
                <a:spcPts val="0"/>
              </a:spcAft>
            </a:pPr>
            <a:r>
              <a:rPr lang="en-AU" sz="800" dirty="0" smtClean="0">
                <a:solidFill>
                  <a:prstClr val="black"/>
                </a:solidFill>
                <a:latin typeface="Calibri"/>
                <a:cs typeface="+mn-cs"/>
              </a:rPr>
              <a:t>Counter-smuggling </a:t>
            </a:r>
          </a:p>
          <a:p>
            <a:pPr fontAlgn="auto">
              <a:spcBef>
                <a:spcPts val="0"/>
              </a:spcBef>
              <a:spcAft>
                <a:spcPts val="0"/>
              </a:spcAft>
            </a:pPr>
            <a:r>
              <a:rPr lang="en-AU" sz="800" dirty="0" smtClean="0">
                <a:solidFill>
                  <a:prstClr val="black"/>
                </a:solidFill>
                <a:latin typeface="Calibri"/>
                <a:cs typeface="+mn-cs"/>
              </a:rPr>
              <a:t>Air, Sea surface and Underwater</a:t>
            </a:r>
            <a:endParaRPr lang="en-AU" sz="800" dirty="0">
              <a:solidFill>
                <a:prstClr val="black"/>
              </a:solidFill>
              <a:latin typeface="Calibri"/>
              <a:cs typeface="+mn-cs"/>
            </a:endParaRPr>
          </a:p>
        </p:txBody>
      </p:sp>
      <p:sp>
        <p:nvSpPr>
          <p:cNvPr id="58" name="TextBox 57"/>
          <p:cNvSpPr txBox="1"/>
          <p:nvPr/>
        </p:nvSpPr>
        <p:spPr>
          <a:xfrm>
            <a:off x="5185773" y="5121060"/>
            <a:ext cx="1568058" cy="338554"/>
          </a:xfrm>
          <a:prstGeom prst="rect">
            <a:avLst/>
          </a:prstGeom>
          <a:noFill/>
        </p:spPr>
        <p:txBody>
          <a:bodyPr wrap="none" rtlCol="0">
            <a:spAutoFit/>
          </a:bodyPr>
          <a:lstStyle/>
          <a:p>
            <a:pPr fontAlgn="auto">
              <a:spcBef>
                <a:spcPts val="0"/>
              </a:spcBef>
              <a:spcAft>
                <a:spcPts val="0"/>
              </a:spcAft>
            </a:pPr>
            <a:r>
              <a:rPr lang="en-AU" sz="800" dirty="0" smtClean="0">
                <a:solidFill>
                  <a:prstClr val="black"/>
                </a:solidFill>
                <a:latin typeface="Calibri"/>
                <a:cs typeface="+mn-cs"/>
              </a:rPr>
              <a:t>Critical Infrastructure Protection</a:t>
            </a:r>
          </a:p>
          <a:p>
            <a:pPr fontAlgn="auto">
              <a:spcBef>
                <a:spcPts val="0"/>
              </a:spcBef>
              <a:spcAft>
                <a:spcPts val="0"/>
              </a:spcAft>
            </a:pPr>
            <a:r>
              <a:rPr lang="en-AU" sz="800" dirty="0" smtClean="0">
                <a:solidFill>
                  <a:prstClr val="black"/>
                </a:solidFill>
                <a:latin typeface="Calibri"/>
                <a:cs typeface="+mn-cs"/>
              </a:rPr>
              <a:t>Air, Sea surface and Underwater</a:t>
            </a:r>
            <a:endParaRPr lang="en-AU" sz="800" dirty="0">
              <a:solidFill>
                <a:prstClr val="black"/>
              </a:solidFill>
              <a:latin typeface="Calibri"/>
              <a:cs typeface="+mn-cs"/>
            </a:endParaRPr>
          </a:p>
        </p:txBody>
      </p:sp>
      <p:pic>
        <p:nvPicPr>
          <p:cNvPr id="34" name="Picture 33"/>
          <p:cNvPicPr/>
          <p:nvPr/>
        </p:nvPicPr>
        <p:blipFill rotWithShape="1">
          <a:blip r:embed="rId18">
            <a:extLst>
              <a:ext uri="{28A0092B-C50C-407E-A947-70E740481C1C}">
                <a14:useLocalDpi xmlns:a14="http://schemas.microsoft.com/office/drawing/2010/main" val="0"/>
              </a:ext>
            </a:extLst>
          </a:blip>
          <a:srcRect l="18878" t="30369" r="39994" b="30985"/>
          <a:stretch/>
        </p:blipFill>
        <p:spPr>
          <a:xfrm>
            <a:off x="2348014" y="1825770"/>
            <a:ext cx="1116888" cy="1002235"/>
          </a:xfrm>
          <a:prstGeom prst="rect">
            <a:avLst/>
          </a:prstGeom>
        </p:spPr>
      </p:pic>
      <p:pic>
        <p:nvPicPr>
          <p:cNvPr id="59" name="Picture 58"/>
          <p:cNvPicPr>
            <a:picLocks noChangeAspect="1"/>
          </p:cNvPicPr>
          <p:nvPr/>
        </p:nvPicPr>
        <p:blipFill rotWithShape="1">
          <a:blip r:embed="rId16" cstate="print">
            <a:extLst>
              <a:ext uri="{28A0092B-C50C-407E-A947-70E740481C1C}">
                <a14:useLocalDpi xmlns:a14="http://schemas.microsoft.com/office/drawing/2010/main" val="0"/>
              </a:ext>
            </a:extLst>
          </a:blip>
          <a:srcRect l="4582" t="9776" r="5505" b="9530"/>
          <a:stretch/>
        </p:blipFill>
        <p:spPr>
          <a:xfrm>
            <a:off x="2455968" y="1697778"/>
            <a:ext cx="377648" cy="215130"/>
          </a:xfrm>
          <a:prstGeom prst="rect">
            <a:avLst/>
          </a:prstGeom>
        </p:spPr>
      </p:pic>
      <p:sp>
        <p:nvSpPr>
          <p:cNvPr id="60" name="TextBox 59"/>
          <p:cNvSpPr txBox="1"/>
          <p:nvPr/>
        </p:nvSpPr>
        <p:spPr>
          <a:xfrm rot="163421">
            <a:off x="-180528" y="5070264"/>
            <a:ext cx="2145938" cy="338554"/>
          </a:xfrm>
          <a:prstGeom prst="rect">
            <a:avLst/>
          </a:prstGeom>
          <a:noFill/>
        </p:spPr>
        <p:txBody>
          <a:bodyPr wrap="square" rtlCol="0">
            <a:spAutoFit/>
            <a:scene3d>
              <a:camera prst="isometricOffAxis1Right"/>
              <a:lightRig rig="threePt" dir="t"/>
            </a:scene3d>
          </a:bodyPr>
          <a:lstStyle/>
          <a:p>
            <a:pPr algn="ctr" fontAlgn="auto">
              <a:spcBef>
                <a:spcPts val="0"/>
              </a:spcBef>
              <a:spcAft>
                <a:spcPts val="0"/>
              </a:spcAft>
            </a:pPr>
            <a:r>
              <a:rPr lang="en-US" sz="1600" b="1" u="sng" dirty="0" smtClean="0">
                <a:solidFill>
                  <a:prstClr val="black"/>
                </a:solidFill>
                <a:latin typeface="Calibri"/>
                <a:cs typeface="+mn-cs"/>
              </a:rPr>
              <a:t>Scenarios</a:t>
            </a:r>
            <a:endParaRPr lang="en-US" sz="1100" b="1" u="sng" dirty="0">
              <a:solidFill>
                <a:prstClr val="black"/>
              </a:solidFill>
              <a:latin typeface="Calibri"/>
              <a:cs typeface="+mn-cs"/>
            </a:endParaRPr>
          </a:p>
        </p:txBody>
      </p:sp>
      <p:pic>
        <p:nvPicPr>
          <p:cNvPr id="62" name="Picture 61"/>
          <p:cNvPicPr>
            <a:picLocks noChangeAspect="1"/>
          </p:cNvPicPr>
          <p:nvPr/>
        </p:nvPicPr>
        <p:blipFill rotWithShape="1">
          <a:blip r:embed="rId16" cstate="print">
            <a:extLst>
              <a:ext uri="{28A0092B-C50C-407E-A947-70E740481C1C}">
                <a14:useLocalDpi xmlns:a14="http://schemas.microsoft.com/office/drawing/2010/main" val="0"/>
              </a:ext>
            </a:extLst>
          </a:blip>
          <a:srcRect l="4582" t="9776" r="5505" b="9530"/>
          <a:stretch/>
        </p:blipFill>
        <p:spPr>
          <a:xfrm>
            <a:off x="6334810" y="2209580"/>
            <a:ext cx="377648" cy="215130"/>
          </a:xfrm>
          <a:prstGeom prst="rect">
            <a:avLst/>
          </a:prstGeom>
        </p:spPr>
      </p:pic>
      <p:pic>
        <p:nvPicPr>
          <p:cNvPr id="23" name="Picture 2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381859" y="4156138"/>
            <a:ext cx="989987" cy="794883"/>
          </a:xfrm>
          <a:prstGeom prst="rect">
            <a:avLst/>
          </a:prstGeom>
          <a:ln w="19050">
            <a:noFill/>
          </a:ln>
        </p:spPr>
      </p:pic>
      <p:pic>
        <p:nvPicPr>
          <p:cNvPr id="10" name="Picture 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781951" y="4040682"/>
            <a:ext cx="446047" cy="223024"/>
          </a:xfrm>
          <a:prstGeom prst="rect">
            <a:avLst/>
          </a:prstGeom>
        </p:spPr>
      </p:pic>
      <p:pic>
        <p:nvPicPr>
          <p:cNvPr id="8" name="Picture 7"/>
          <p:cNvPicPr>
            <a:picLocks noChangeAspect="1"/>
          </p:cNvPicPr>
          <p:nvPr/>
        </p:nvPicPr>
        <p:blipFill rotWithShape="1">
          <a:blip r:embed="rId21" cstate="print">
            <a:extLst>
              <a:ext uri="{28A0092B-C50C-407E-A947-70E740481C1C}">
                <a14:useLocalDpi xmlns:a14="http://schemas.microsoft.com/office/drawing/2010/main" val="0"/>
              </a:ext>
            </a:extLst>
          </a:blip>
          <a:srcRect l="24854" t="41725" r="30335" b="17960"/>
          <a:stretch/>
        </p:blipFill>
        <p:spPr>
          <a:xfrm>
            <a:off x="3819179" y="4833188"/>
            <a:ext cx="964151" cy="439562"/>
          </a:xfrm>
          <a:prstGeom prst="rect">
            <a:avLst/>
          </a:prstGeom>
        </p:spPr>
      </p:pic>
      <p:pic>
        <p:nvPicPr>
          <p:cNvPr id="61" name="Picture 60"/>
          <p:cNvPicPr>
            <a:picLocks noChangeAspect="1"/>
          </p:cNvPicPr>
          <p:nvPr/>
        </p:nvPicPr>
        <p:blipFill rotWithShape="1">
          <a:blip r:embed="rId22" cstate="print">
            <a:extLst>
              <a:ext uri="{28A0092B-C50C-407E-A947-70E740481C1C}">
                <a14:useLocalDpi xmlns:a14="http://schemas.microsoft.com/office/drawing/2010/main" val="0"/>
              </a:ext>
            </a:extLst>
          </a:blip>
          <a:srcRect l="4487" t="18825" r="3298" b="18825"/>
          <a:stretch/>
        </p:blipFill>
        <p:spPr>
          <a:xfrm>
            <a:off x="5841354" y="3129322"/>
            <a:ext cx="419081" cy="234299"/>
          </a:xfrm>
          <a:prstGeom prst="rect">
            <a:avLst/>
          </a:prstGeom>
        </p:spPr>
      </p:pic>
      <p:pic>
        <p:nvPicPr>
          <p:cNvPr id="63" name="Picture 6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89138" y="3143250"/>
            <a:ext cx="433073" cy="216537"/>
          </a:xfrm>
          <a:prstGeom prst="rect">
            <a:avLst/>
          </a:prstGeom>
        </p:spPr>
      </p:pic>
      <p:sp>
        <p:nvSpPr>
          <p:cNvPr id="64" name="TextBox 63"/>
          <p:cNvSpPr txBox="1"/>
          <p:nvPr/>
        </p:nvSpPr>
        <p:spPr>
          <a:xfrm>
            <a:off x="6667216" y="528070"/>
            <a:ext cx="2476731" cy="2554545"/>
          </a:xfrm>
          <a:prstGeom prst="rect">
            <a:avLst/>
          </a:prstGeom>
          <a:noFill/>
        </p:spPr>
        <p:txBody>
          <a:bodyPr wrap="square" rtlCol="0">
            <a:spAutoFit/>
          </a:bodyPr>
          <a:lstStyle/>
          <a:p>
            <a:pPr algn="ctr" fontAlgn="auto">
              <a:spcBef>
                <a:spcPts val="0"/>
              </a:spcBef>
              <a:spcAft>
                <a:spcPts val="0"/>
              </a:spcAft>
            </a:pPr>
            <a:r>
              <a:rPr lang="en-US" sz="1600" b="1" u="sng" dirty="0" smtClean="0">
                <a:solidFill>
                  <a:prstClr val="white"/>
                </a:solidFill>
                <a:latin typeface="Calibri"/>
                <a:cs typeface="+mn-cs"/>
              </a:rPr>
              <a:t>Outcomes</a:t>
            </a:r>
          </a:p>
          <a:p>
            <a:pPr marL="85725" indent="-85725" fontAlgn="auto">
              <a:spcBef>
                <a:spcPts val="0"/>
              </a:spcBef>
              <a:spcAft>
                <a:spcPts val="0"/>
              </a:spcAft>
              <a:buFont typeface="Arial" panose="020B0604020202020204" pitchFamily="34" charset="0"/>
              <a:buChar char="•"/>
            </a:pPr>
            <a:r>
              <a:rPr lang="en-AU" sz="1200" dirty="0" smtClean="0">
                <a:solidFill>
                  <a:prstClr val="white"/>
                </a:solidFill>
                <a:latin typeface="Calibri"/>
                <a:cs typeface="+mn-cs"/>
              </a:rPr>
              <a:t>Autonomy </a:t>
            </a:r>
            <a:r>
              <a:rPr lang="en-AU" sz="1200" dirty="0">
                <a:solidFill>
                  <a:prstClr val="white"/>
                </a:solidFill>
                <a:latin typeface="Calibri"/>
                <a:cs typeface="+mn-cs"/>
              </a:rPr>
              <a:t>Interoperability </a:t>
            </a:r>
            <a:r>
              <a:rPr lang="en-AU" sz="1200" dirty="0" smtClean="0">
                <a:solidFill>
                  <a:prstClr val="white"/>
                </a:solidFill>
                <a:latin typeface="Calibri"/>
                <a:cs typeface="+mn-cs"/>
              </a:rPr>
              <a:t>gives FVEYS military a surprise advantage over adversaries with novel system and platform combinations</a:t>
            </a:r>
          </a:p>
          <a:p>
            <a:pPr marL="85725" indent="-85725" fontAlgn="auto">
              <a:spcBef>
                <a:spcPts val="0"/>
              </a:spcBef>
              <a:spcAft>
                <a:spcPts val="0"/>
              </a:spcAft>
              <a:buFont typeface="Arial" panose="020B0604020202020204" pitchFamily="34" charset="0"/>
              <a:buChar char="•"/>
            </a:pPr>
            <a:r>
              <a:rPr lang="en-AU" sz="1200" dirty="0">
                <a:latin typeface="+mn-lt"/>
              </a:rPr>
              <a:t>Demonstrate that a single operator is capable of managing </a:t>
            </a:r>
            <a:r>
              <a:rPr lang="en-AU" sz="1200" dirty="0" smtClean="0">
                <a:latin typeface="+mn-lt"/>
              </a:rPr>
              <a:t>multiple autonomous </a:t>
            </a:r>
            <a:r>
              <a:rPr lang="en-AU" sz="1200" dirty="0">
                <a:latin typeface="+mn-lt"/>
              </a:rPr>
              <a:t>vehicles operating simultaneously in air, land, sea surface and undersea domains</a:t>
            </a:r>
            <a:r>
              <a:rPr lang="en-AU" sz="1200" dirty="0" smtClean="0">
                <a:latin typeface="+mn-lt"/>
              </a:rPr>
              <a:t>.</a:t>
            </a:r>
          </a:p>
          <a:p>
            <a:pPr marL="85725" indent="-85725" fontAlgn="auto">
              <a:spcBef>
                <a:spcPts val="0"/>
              </a:spcBef>
              <a:spcAft>
                <a:spcPts val="0"/>
              </a:spcAft>
              <a:buFont typeface="Arial" panose="020B0604020202020204" pitchFamily="34" charset="0"/>
              <a:buChar char="•"/>
            </a:pPr>
            <a:r>
              <a:rPr lang="en-AU" sz="1200" dirty="0" smtClean="0">
                <a:latin typeface="+mn-lt"/>
              </a:rPr>
              <a:t>Acceleration </a:t>
            </a:r>
            <a:r>
              <a:rPr lang="en-AU" sz="1200" dirty="0">
                <a:latin typeface="+mn-lt"/>
              </a:rPr>
              <a:t>into service game changing FVEYS technologies that support offset operations. </a:t>
            </a:r>
            <a:endParaRPr lang="en-AU" sz="1200" dirty="0" smtClean="0">
              <a:solidFill>
                <a:prstClr val="white"/>
              </a:solidFill>
              <a:latin typeface="+mn-lt"/>
              <a:cs typeface="+mn-cs"/>
            </a:endParaRPr>
          </a:p>
        </p:txBody>
      </p:sp>
      <p:pic>
        <p:nvPicPr>
          <p:cNvPr id="18" name="Picture 1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225685" y="4602442"/>
            <a:ext cx="659814" cy="494224"/>
          </a:xfrm>
          <a:prstGeom prst="rect">
            <a:avLst/>
          </a:prstGeom>
        </p:spPr>
      </p:pic>
      <p:sp>
        <p:nvSpPr>
          <p:cNvPr id="3" name="Oval 2"/>
          <p:cNvSpPr/>
          <p:nvPr/>
        </p:nvSpPr>
        <p:spPr>
          <a:xfrm>
            <a:off x="1181363" y="4688483"/>
            <a:ext cx="655529" cy="5510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56" name="Oval 55"/>
          <p:cNvSpPr/>
          <p:nvPr/>
        </p:nvSpPr>
        <p:spPr>
          <a:xfrm>
            <a:off x="2781951" y="5997418"/>
            <a:ext cx="831890" cy="6528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cxnSp>
        <p:nvCxnSpPr>
          <p:cNvPr id="15" name="Straight Arrow Connector 14"/>
          <p:cNvCxnSpPr>
            <a:endCxn id="3" idx="1"/>
          </p:cNvCxnSpPr>
          <p:nvPr/>
        </p:nvCxnSpPr>
        <p:spPr>
          <a:xfrm>
            <a:off x="1246556" y="4522658"/>
            <a:ext cx="30807" cy="24652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endCxn id="56" idx="2"/>
          </p:cNvCxnSpPr>
          <p:nvPr/>
        </p:nvCxnSpPr>
        <p:spPr>
          <a:xfrm flipV="1">
            <a:off x="2128205" y="6323820"/>
            <a:ext cx="653746" cy="8003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32" idx="1"/>
          </p:cNvCxnSpPr>
          <p:nvPr/>
        </p:nvCxnSpPr>
        <p:spPr>
          <a:xfrm flipH="1" flipV="1">
            <a:off x="5715222" y="6074905"/>
            <a:ext cx="440954" cy="32894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92175" y="948702"/>
            <a:ext cx="5975042" cy="261610"/>
          </a:xfrm>
          <a:prstGeom prst="rect">
            <a:avLst/>
          </a:prstGeom>
        </p:spPr>
        <p:txBody>
          <a:bodyPr wrap="square">
            <a:spAutoFit/>
          </a:bodyPr>
          <a:lstStyle/>
          <a:p>
            <a:pPr fontAlgn="auto">
              <a:spcBef>
                <a:spcPts val="0"/>
              </a:spcBef>
              <a:spcAft>
                <a:spcPts val="0"/>
              </a:spcAft>
            </a:pPr>
            <a:r>
              <a:rPr lang="en-AU" sz="1100" b="1" dirty="0">
                <a:solidFill>
                  <a:prstClr val="black"/>
                </a:solidFill>
                <a:latin typeface="Calibri"/>
                <a:cs typeface="+mn-cs"/>
              </a:rPr>
              <a:t>Supported by MAR, HUM, C3I, AER and JSA Groups and harnesses new talent in machine learning. </a:t>
            </a:r>
            <a:endParaRPr lang="en-AU" sz="1100" b="1" i="1" dirty="0">
              <a:solidFill>
                <a:prstClr val="black"/>
              </a:solidFill>
              <a:latin typeface="Calibri"/>
              <a:cs typeface="+mn-cs"/>
            </a:endParaRPr>
          </a:p>
        </p:txBody>
      </p:sp>
      <p:pic>
        <p:nvPicPr>
          <p:cNvPr id="6146" name="Picture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174010" y="4825988"/>
            <a:ext cx="1870850" cy="1182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 name="TextBox 66"/>
          <p:cNvSpPr txBox="1"/>
          <p:nvPr/>
        </p:nvSpPr>
        <p:spPr>
          <a:xfrm>
            <a:off x="7137404" y="5633590"/>
            <a:ext cx="2006596" cy="415498"/>
          </a:xfrm>
          <a:prstGeom prst="rect">
            <a:avLst/>
          </a:prstGeom>
          <a:noFill/>
        </p:spPr>
        <p:txBody>
          <a:bodyPr wrap="square" rtlCol="0">
            <a:spAutoFit/>
          </a:bodyPr>
          <a:lstStyle/>
          <a:p>
            <a:r>
              <a:rPr lang="en-AU" sz="700" dirty="0"/>
              <a:t>Multi-role Aviation Training Vessel (MATV) slated for </a:t>
            </a:r>
            <a:r>
              <a:rPr lang="en-AU" sz="700" dirty="0" err="1"/>
              <a:t>UxV</a:t>
            </a:r>
            <a:r>
              <a:rPr lang="en-AU" sz="700" dirty="0"/>
              <a:t> launch, command and control, recovery in Autonomous Warrior trial.</a:t>
            </a:r>
          </a:p>
        </p:txBody>
      </p:sp>
      <p:pic>
        <p:nvPicPr>
          <p:cNvPr id="53" name="Picture 52"/>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8531277" y="4887479"/>
            <a:ext cx="448962" cy="224481"/>
          </a:xfrm>
          <a:prstGeom prst="rect">
            <a:avLst/>
          </a:prstGeom>
        </p:spPr>
      </p:pic>
    </p:spTree>
    <p:extLst>
      <p:ext uri="{BB962C8B-B14F-4D97-AF65-F5344CB8AC3E}">
        <p14:creationId xmlns:p14="http://schemas.microsoft.com/office/powerpoint/2010/main" val="6092378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4" y="597466"/>
            <a:ext cx="8229600" cy="729407"/>
          </a:xfrm>
        </p:spPr>
        <p:txBody>
          <a:bodyPr/>
          <a:lstStyle/>
          <a:p>
            <a:r>
              <a:rPr lang="en-AU" dirty="0" smtClean="0"/>
              <a:t>Agenda</a:t>
            </a:r>
            <a:endParaRPr lang="en-AU" dirty="0"/>
          </a:p>
        </p:txBody>
      </p:sp>
      <p:sp>
        <p:nvSpPr>
          <p:cNvPr id="3" name="Content Placeholder 2"/>
          <p:cNvSpPr>
            <a:spLocks noGrp="1"/>
          </p:cNvSpPr>
          <p:nvPr>
            <p:ph idx="1"/>
          </p:nvPr>
        </p:nvSpPr>
        <p:spPr>
          <a:xfrm>
            <a:off x="609601" y="1556657"/>
            <a:ext cx="8273142" cy="4308946"/>
          </a:xfrm>
        </p:spPr>
        <p:txBody>
          <a:bodyPr/>
          <a:lstStyle/>
          <a:p>
            <a:pPr marL="719138" indent="-719138">
              <a:buNone/>
            </a:pPr>
            <a:r>
              <a:rPr lang="en-AU" sz="2400" dirty="0" smtClean="0"/>
              <a:t>0930</a:t>
            </a:r>
            <a:r>
              <a:rPr lang="en-AU" sz="2400" dirty="0"/>
              <a:t>	Reception</a:t>
            </a:r>
          </a:p>
          <a:p>
            <a:pPr marL="0" indent="0">
              <a:buNone/>
            </a:pPr>
            <a:r>
              <a:rPr lang="en-AU" sz="2400" dirty="0" smtClean="0"/>
              <a:t>1000 </a:t>
            </a:r>
            <a:r>
              <a:rPr lang="en-AU" sz="2400" dirty="0"/>
              <a:t>Background, </a:t>
            </a:r>
            <a:r>
              <a:rPr lang="en-AU" sz="2400" dirty="0" smtClean="0"/>
              <a:t>Motivation, Aims, Overview – </a:t>
            </a:r>
            <a:r>
              <a:rPr lang="en-AU" sz="2400" dirty="0"/>
              <a:t>Jason </a:t>
            </a:r>
            <a:r>
              <a:rPr lang="en-AU" sz="2400" dirty="0" smtClean="0"/>
              <a:t>Scholz</a:t>
            </a:r>
          </a:p>
          <a:p>
            <a:pPr marL="0" indent="0">
              <a:buNone/>
            </a:pPr>
            <a:r>
              <a:rPr lang="en-AU" sz="2400" dirty="0" smtClean="0"/>
              <a:t>1030 Defence </a:t>
            </a:r>
            <a:r>
              <a:rPr lang="en-AU" sz="2400" dirty="0"/>
              <a:t>Requirements – ADF </a:t>
            </a:r>
            <a:r>
              <a:rPr lang="en-AU" sz="2400" dirty="0" smtClean="0"/>
              <a:t>representative</a:t>
            </a:r>
            <a:endParaRPr lang="en-AU" sz="2400" dirty="0"/>
          </a:p>
          <a:p>
            <a:pPr marL="719138" indent="-719138">
              <a:buNone/>
            </a:pPr>
            <a:r>
              <a:rPr lang="en-AU" sz="2400" dirty="0"/>
              <a:t>1100	Current Research Projects </a:t>
            </a:r>
            <a:r>
              <a:rPr lang="en-AU" sz="2400" dirty="0" smtClean="0"/>
              <a:t>– Theme </a:t>
            </a:r>
            <a:r>
              <a:rPr lang="en-AU" sz="2400" dirty="0"/>
              <a:t>Leaders</a:t>
            </a:r>
          </a:p>
          <a:p>
            <a:pPr marL="719138" indent="-719138">
              <a:buNone/>
            </a:pPr>
            <a:r>
              <a:rPr lang="en-AU" sz="2400" dirty="0">
                <a:solidFill>
                  <a:srgbClr val="FF0000"/>
                </a:solidFill>
              </a:rPr>
              <a:t>1200	Working Lunch</a:t>
            </a:r>
          </a:p>
          <a:p>
            <a:pPr marL="719138" indent="-719138">
              <a:buNone/>
            </a:pPr>
            <a:r>
              <a:rPr lang="en-AU" sz="2400" dirty="0"/>
              <a:t>1230	Open Q&amp;A / Discussion</a:t>
            </a:r>
          </a:p>
          <a:p>
            <a:pPr marL="719138" indent="-719138">
              <a:buNone/>
            </a:pPr>
            <a:r>
              <a:rPr lang="en-AU" sz="2400" dirty="0"/>
              <a:t>1330	</a:t>
            </a:r>
            <a:r>
              <a:rPr lang="en-AU" sz="2400" dirty="0" smtClean="0"/>
              <a:t>RFI and </a:t>
            </a:r>
            <a:r>
              <a:rPr lang="en-AU" sz="2400" dirty="0"/>
              <a:t>Next Steps</a:t>
            </a:r>
          </a:p>
          <a:p>
            <a:pPr marL="719138" indent="-719138">
              <a:buNone/>
            </a:pPr>
            <a:r>
              <a:rPr lang="en-AU" sz="2400" dirty="0"/>
              <a:t>1400	Close</a:t>
            </a:r>
          </a:p>
          <a:p>
            <a:endParaRPr lang="en-AU" sz="3200" dirty="0"/>
          </a:p>
        </p:txBody>
      </p:sp>
    </p:spTree>
    <p:extLst>
      <p:ext uri="{BB962C8B-B14F-4D97-AF65-F5344CB8AC3E}">
        <p14:creationId xmlns:p14="http://schemas.microsoft.com/office/powerpoint/2010/main" val="24954595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4" y="597466"/>
            <a:ext cx="8229600" cy="729407"/>
          </a:xfrm>
        </p:spPr>
        <p:txBody>
          <a:bodyPr/>
          <a:lstStyle/>
          <a:p>
            <a:r>
              <a:rPr lang="en-AU" dirty="0" smtClean="0"/>
              <a:t>Agenda</a:t>
            </a:r>
            <a:endParaRPr lang="en-AU" dirty="0"/>
          </a:p>
        </p:txBody>
      </p:sp>
      <p:sp>
        <p:nvSpPr>
          <p:cNvPr id="3" name="Content Placeholder 2"/>
          <p:cNvSpPr>
            <a:spLocks noGrp="1"/>
          </p:cNvSpPr>
          <p:nvPr>
            <p:ph idx="1"/>
          </p:nvPr>
        </p:nvSpPr>
        <p:spPr>
          <a:xfrm>
            <a:off x="609601" y="1556657"/>
            <a:ext cx="8273142" cy="4308946"/>
          </a:xfrm>
        </p:spPr>
        <p:txBody>
          <a:bodyPr/>
          <a:lstStyle/>
          <a:p>
            <a:pPr marL="719138" indent="-719138">
              <a:buNone/>
            </a:pPr>
            <a:r>
              <a:rPr lang="en-AU" sz="2400" dirty="0" smtClean="0"/>
              <a:t>0930</a:t>
            </a:r>
            <a:r>
              <a:rPr lang="en-AU" sz="2400" dirty="0"/>
              <a:t>	Reception</a:t>
            </a:r>
          </a:p>
          <a:p>
            <a:pPr marL="0" indent="0">
              <a:buNone/>
            </a:pPr>
            <a:r>
              <a:rPr lang="en-AU" sz="2400" dirty="0" smtClean="0"/>
              <a:t>1000 </a:t>
            </a:r>
            <a:r>
              <a:rPr lang="en-AU" sz="2400" dirty="0"/>
              <a:t>Background, </a:t>
            </a:r>
            <a:r>
              <a:rPr lang="en-AU" sz="2400" dirty="0" smtClean="0"/>
              <a:t>Motivation, Aims, Overview – </a:t>
            </a:r>
            <a:r>
              <a:rPr lang="en-AU" sz="2400" dirty="0"/>
              <a:t>Jason </a:t>
            </a:r>
            <a:r>
              <a:rPr lang="en-AU" sz="2400" dirty="0" smtClean="0"/>
              <a:t>Scholz</a:t>
            </a:r>
          </a:p>
          <a:p>
            <a:pPr marL="0" indent="0">
              <a:buNone/>
            </a:pPr>
            <a:r>
              <a:rPr lang="en-AU" sz="2400" dirty="0" smtClean="0"/>
              <a:t>1030 Defence </a:t>
            </a:r>
            <a:r>
              <a:rPr lang="en-AU" sz="2400" dirty="0"/>
              <a:t>Requirements – ADF </a:t>
            </a:r>
            <a:r>
              <a:rPr lang="en-AU" sz="2400" dirty="0" smtClean="0"/>
              <a:t>representative</a:t>
            </a:r>
            <a:endParaRPr lang="en-AU" sz="2400" dirty="0"/>
          </a:p>
          <a:p>
            <a:pPr marL="719138" indent="-719138">
              <a:buNone/>
            </a:pPr>
            <a:r>
              <a:rPr lang="en-AU" sz="2400" dirty="0"/>
              <a:t>1100	Current Research Projects </a:t>
            </a:r>
            <a:r>
              <a:rPr lang="en-AU" sz="2400" dirty="0" smtClean="0"/>
              <a:t>– Theme </a:t>
            </a:r>
            <a:r>
              <a:rPr lang="en-AU" sz="2400" dirty="0"/>
              <a:t>Leaders</a:t>
            </a:r>
          </a:p>
          <a:p>
            <a:pPr marL="719138" indent="-719138">
              <a:buNone/>
            </a:pPr>
            <a:r>
              <a:rPr lang="en-AU" sz="2400" dirty="0"/>
              <a:t>1200	Working Lunch</a:t>
            </a:r>
          </a:p>
          <a:p>
            <a:pPr marL="719138" indent="-719138">
              <a:buNone/>
            </a:pPr>
            <a:r>
              <a:rPr lang="en-AU" sz="2400" dirty="0">
                <a:solidFill>
                  <a:srgbClr val="FF0000"/>
                </a:solidFill>
              </a:rPr>
              <a:t>1230	Open Q&amp;A / Discussion</a:t>
            </a:r>
          </a:p>
          <a:p>
            <a:pPr marL="719138" indent="-719138">
              <a:buNone/>
            </a:pPr>
            <a:r>
              <a:rPr lang="en-AU" sz="2400" dirty="0"/>
              <a:t>1330	</a:t>
            </a:r>
            <a:r>
              <a:rPr lang="en-AU" sz="2400" dirty="0" smtClean="0"/>
              <a:t>RFI </a:t>
            </a:r>
            <a:r>
              <a:rPr lang="en-AU" sz="2400" dirty="0"/>
              <a:t>and Next Steps</a:t>
            </a:r>
          </a:p>
          <a:p>
            <a:pPr marL="719138" indent="-719138">
              <a:buNone/>
            </a:pPr>
            <a:r>
              <a:rPr lang="en-AU" sz="2400" dirty="0"/>
              <a:t>1400	Close</a:t>
            </a:r>
          </a:p>
          <a:p>
            <a:endParaRPr lang="en-AU" sz="3200" dirty="0"/>
          </a:p>
        </p:txBody>
      </p:sp>
    </p:spTree>
    <p:extLst>
      <p:ext uri="{BB962C8B-B14F-4D97-AF65-F5344CB8AC3E}">
        <p14:creationId xmlns:p14="http://schemas.microsoft.com/office/powerpoint/2010/main" val="24954595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4" y="597466"/>
            <a:ext cx="8229600" cy="729407"/>
          </a:xfrm>
        </p:spPr>
        <p:txBody>
          <a:bodyPr/>
          <a:lstStyle/>
          <a:p>
            <a:r>
              <a:rPr lang="en-AU" dirty="0" smtClean="0"/>
              <a:t>Agenda</a:t>
            </a:r>
            <a:endParaRPr lang="en-AU" dirty="0"/>
          </a:p>
        </p:txBody>
      </p:sp>
      <p:sp>
        <p:nvSpPr>
          <p:cNvPr id="3" name="Content Placeholder 2"/>
          <p:cNvSpPr>
            <a:spLocks noGrp="1"/>
          </p:cNvSpPr>
          <p:nvPr>
            <p:ph idx="1"/>
          </p:nvPr>
        </p:nvSpPr>
        <p:spPr>
          <a:xfrm>
            <a:off x="609601" y="1556657"/>
            <a:ext cx="8273142" cy="4308946"/>
          </a:xfrm>
        </p:spPr>
        <p:txBody>
          <a:bodyPr/>
          <a:lstStyle/>
          <a:p>
            <a:pPr marL="719138" indent="-719138">
              <a:buNone/>
            </a:pPr>
            <a:r>
              <a:rPr lang="en-AU" sz="2400" dirty="0" smtClean="0"/>
              <a:t>0930</a:t>
            </a:r>
            <a:r>
              <a:rPr lang="en-AU" sz="2400" dirty="0"/>
              <a:t>	Reception</a:t>
            </a:r>
          </a:p>
          <a:p>
            <a:pPr marL="0" indent="0">
              <a:buNone/>
            </a:pPr>
            <a:r>
              <a:rPr lang="en-AU" sz="2400" dirty="0" smtClean="0"/>
              <a:t>1000 </a:t>
            </a:r>
            <a:r>
              <a:rPr lang="en-AU" sz="2400" dirty="0"/>
              <a:t>Background, </a:t>
            </a:r>
            <a:r>
              <a:rPr lang="en-AU" sz="2400" dirty="0" smtClean="0"/>
              <a:t>Motivation, Aims, Overview – </a:t>
            </a:r>
            <a:r>
              <a:rPr lang="en-AU" sz="2400" dirty="0"/>
              <a:t>Jason </a:t>
            </a:r>
            <a:r>
              <a:rPr lang="en-AU" sz="2400" dirty="0" smtClean="0"/>
              <a:t>Scholz</a:t>
            </a:r>
          </a:p>
          <a:p>
            <a:pPr marL="0" indent="0">
              <a:buNone/>
            </a:pPr>
            <a:r>
              <a:rPr lang="en-AU" sz="2400" dirty="0" smtClean="0"/>
              <a:t>1030 Defence </a:t>
            </a:r>
            <a:r>
              <a:rPr lang="en-AU" sz="2400" dirty="0"/>
              <a:t>Requirements – ADF </a:t>
            </a:r>
            <a:r>
              <a:rPr lang="en-AU" sz="2400" dirty="0" smtClean="0"/>
              <a:t>representative</a:t>
            </a:r>
            <a:endParaRPr lang="en-AU" sz="2400" dirty="0"/>
          </a:p>
          <a:p>
            <a:pPr marL="719138" indent="-719138">
              <a:buNone/>
            </a:pPr>
            <a:r>
              <a:rPr lang="en-AU" sz="2400" dirty="0"/>
              <a:t>1100	Current Research Projects </a:t>
            </a:r>
            <a:r>
              <a:rPr lang="en-AU" sz="2400" dirty="0" smtClean="0"/>
              <a:t>– Theme </a:t>
            </a:r>
            <a:r>
              <a:rPr lang="en-AU" sz="2400" dirty="0"/>
              <a:t>Leaders</a:t>
            </a:r>
          </a:p>
          <a:p>
            <a:pPr marL="719138" indent="-719138">
              <a:buNone/>
            </a:pPr>
            <a:r>
              <a:rPr lang="en-AU" sz="2400" dirty="0"/>
              <a:t>1200	Working Lunch</a:t>
            </a:r>
          </a:p>
          <a:p>
            <a:pPr marL="719138" indent="-719138">
              <a:buNone/>
            </a:pPr>
            <a:r>
              <a:rPr lang="en-AU" sz="2400" dirty="0"/>
              <a:t>1230	Open Q&amp;A / Discussion</a:t>
            </a:r>
          </a:p>
          <a:p>
            <a:pPr marL="719138" indent="-719138">
              <a:buNone/>
            </a:pPr>
            <a:r>
              <a:rPr lang="en-AU" sz="2400" dirty="0">
                <a:solidFill>
                  <a:srgbClr val="FF0000"/>
                </a:solidFill>
              </a:rPr>
              <a:t>1330	</a:t>
            </a:r>
            <a:r>
              <a:rPr lang="en-AU" sz="2400" dirty="0" smtClean="0">
                <a:solidFill>
                  <a:srgbClr val="FF0000"/>
                </a:solidFill>
              </a:rPr>
              <a:t>RFI and </a:t>
            </a:r>
            <a:r>
              <a:rPr lang="en-AU" sz="2400" dirty="0">
                <a:solidFill>
                  <a:srgbClr val="FF0000"/>
                </a:solidFill>
              </a:rPr>
              <a:t>Next Steps</a:t>
            </a:r>
          </a:p>
          <a:p>
            <a:pPr marL="719138" indent="-719138">
              <a:buNone/>
            </a:pPr>
            <a:r>
              <a:rPr lang="en-AU" sz="2400" dirty="0"/>
              <a:t>1400	Close</a:t>
            </a:r>
          </a:p>
          <a:p>
            <a:endParaRPr lang="en-AU" sz="3200" dirty="0"/>
          </a:p>
        </p:txBody>
      </p:sp>
    </p:spTree>
    <p:extLst>
      <p:ext uri="{BB962C8B-B14F-4D97-AF65-F5344CB8AC3E}">
        <p14:creationId xmlns:p14="http://schemas.microsoft.com/office/powerpoint/2010/main" val="24954595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RFI Format</a:t>
            </a:r>
            <a:endParaRPr lang="en-AU" dirty="0"/>
          </a:p>
        </p:txBody>
      </p:sp>
      <p:sp>
        <p:nvSpPr>
          <p:cNvPr id="3" name="Content Placeholder 2"/>
          <p:cNvSpPr>
            <a:spLocks noGrp="1"/>
          </p:cNvSpPr>
          <p:nvPr>
            <p:ph idx="1"/>
          </p:nvPr>
        </p:nvSpPr>
        <p:spPr/>
        <p:txBody>
          <a:bodyPr/>
          <a:lstStyle/>
          <a:p>
            <a:r>
              <a:rPr lang="en-AU" sz="2400" dirty="0" smtClean="0"/>
              <a:t>Request for Information</a:t>
            </a:r>
          </a:p>
          <a:p>
            <a:r>
              <a:rPr lang="en-AU" sz="2400" dirty="0" smtClean="0"/>
              <a:t>~ 2 pages per proposal</a:t>
            </a:r>
          </a:p>
          <a:p>
            <a:r>
              <a:rPr lang="en-AU" sz="2400" dirty="0" smtClean="0"/>
              <a:t>Email to: </a:t>
            </a:r>
            <a:r>
              <a:rPr lang="en-AU" sz="2400" dirty="0" smtClean="0">
                <a:hlinkClick r:id="rId2"/>
              </a:rPr>
              <a:t>tascrc@dsto.defence.gov.au</a:t>
            </a:r>
            <a:endParaRPr lang="en-AU" sz="2400" dirty="0" smtClean="0"/>
          </a:p>
          <a:p>
            <a:pPr marL="0" indent="0">
              <a:buNone/>
            </a:pPr>
            <a:endParaRPr lang="en-AU" sz="2400" dirty="0" smtClean="0"/>
          </a:p>
          <a:p>
            <a:r>
              <a:rPr lang="en-AU" sz="2400" dirty="0" smtClean="0"/>
              <a:t>Proposal Title </a:t>
            </a:r>
            <a:endParaRPr lang="en-AU" sz="2400" dirty="0"/>
          </a:p>
          <a:p>
            <a:r>
              <a:rPr lang="en-AU" sz="2400" dirty="0" smtClean="0"/>
              <a:t>Lead </a:t>
            </a:r>
            <a:r>
              <a:rPr lang="en-AU" sz="2400" dirty="0"/>
              <a:t>POC details</a:t>
            </a:r>
          </a:p>
          <a:p>
            <a:r>
              <a:rPr lang="en-AU" sz="2400" dirty="0" smtClean="0"/>
              <a:t>Relationship to CRC Objectives, Defence requirement and/or existing project </a:t>
            </a:r>
            <a:endParaRPr lang="en-AU" sz="2400" dirty="0"/>
          </a:p>
          <a:p>
            <a:r>
              <a:rPr lang="en-AU" sz="2400" dirty="0" smtClean="0"/>
              <a:t>The proposal and </a:t>
            </a:r>
            <a:r>
              <a:rPr lang="en-AU" sz="2400" dirty="0"/>
              <a:t>expected impact</a:t>
            </a:r>
          </a:p>
          <a:p>
            <a:r>
              <a:rPr lang="en-AU" sz="2400" dirty="0" smtClean="0"/>
              <a:t>Brief </a:t>
            </a:r>
            <a:r>
              <a:rPr lang="en-AU" sz="2400" dirty="0"/>
              <a:t>outline of key researchers. Including availability (FTE), experience and track record relevant to the </a:t>
            </a:r>
            <a:r>
              <a:rPr lang="en-AU" sz="2400" dirty="0" smtClean="0"/>
              <a:t>proposal</a:t>
            </a:r>
          </a:p>
        </p:txBody>
      </p:sp>
    </p:spTree>
    <p:extLst>
      <p:ext uri="{BB962C8B-B14F-4D97-AF65-F5344CB8AC3E}">
        <p14:creationId xmlns:p14="http://schemas.microsoft.com/office/powerpoint/2010/main" val="38580741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086" y="2829037"/>
            <a:ext cx="8229600" cy="722757"/>
          </a:xfrm>
        </p:spPr>
        <p:txBody>
          <a:bodyPr/>
          <a:lstStyle/>
          <a:p>
            <a:pPr algn="ctr"/>
            <a:r>
              <a:rPr lang="en-AU" dirty="0" smtClean="0"/>
              <a:t>Thank You!</a:t>
            </a:r>
            <a:endParaRPr lang="en-AU" dirty="0"/>
          </a:p>
        </p:txBody>
      </p:sp>
    </p:spTree>
    <p:extLst>
      <p:ext uri="{BB962C8B-B14F-4D97-AF65-F5344CB8AC3E}">
        <p14:creationId xmlns:p14="http://schemas.microsoft.com/office/powerpoint/2010/main" val="40138586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1"/>
          <p:cNvGrpSpPr>
            <a:grpSpLocks/>
          </p:cNvGrpSpPr>
          <p:nvPr/>
        </p:nvGrpSpPr>
        <p:grpSpPr bwMode="auto">
          <a:xfrm>
            <a:off x="-252413" y="713067"/>
            <a:ext cx="5776913" cy="5497513"/>
            <a:chOff x="412750" y="757238"/>
            <a:chExt cx="4286250" cy="4143375"/>
          </a:xfrm>
        </p:grpSpPr>
        <p:pic>
          <p:nvPicPr>
            <p:cNvPr id="43024" name="Picture 83" descr="DSTO Roles Diagram_Cent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775" y="1655763"/>
              <a:ext cx="254635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5" name="Picture 84" descr="DSTO Roles Diagram_M#1F496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775" y="1139825"/>
              <a:ext cx="3668713"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6" name="Picture 85" descr="DSTO Roles Diagram_Outer"/>
            <p:cNvPicPr>
              <a:picLocks noChangeAspect="1" noChangeArrowheads="1"/>
            </p:cNvPicPr>
            <p:nvPr/>
          </p:nvPicPr>
          <p:blipFill>
            <a:blip r:embed="rId5">
              <a:extLst>
                <a:ext uri="{28A0092B-C50C-407E-A947-70E740481C1C}">
                  <a14:useLocalDpi xmlns:a14="http://schemas.microsoft.com/office/drawing/2010/main" val="0"/>
                </a:ext>
              </a:extLst>
            </a:blip>
            <a:srcRect b="3340"/>
            <a:stretch>
              <a:fillRect/>
            </a:stretch>
          </p:blipFill>
          <p:spPr bwMode="auto">
            <a:xfrm>
              <a:off x="412750" y="757238"/>
              <a:ext cx="428625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22" name="Title 3"/>
          <p:cNvSpPr>
            <a:spLocks/>
          </p:cNvSpPr>
          <p:nvPr/>
        </p:nvSpPr>
        <p:spPr bwMode="auto">
          <a:xfrm>
            <a:off x="604837" y="602002"/>
            <a:ext cx="4884737" cy="55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rIns="0"/>
          <a:lstStyle>
            <a:lvl1pPr>
              <a:defRPr b="1" u="sng">
                <a:solidFill>
                  <a:srgbClr val="495B61"/>
                </a:solidFill>
                <a:latin typeface="Arial" charset="0"/>
                <a:ea typeface="ＭＳ Ｐゴシック" pitchFamily="34" charset="-128"/>
              </a:defRPr>
            </a:lvl1pPr>
            <a:lvl2pPr marL="742950" indent="-285750">
              <a:defRPr b="1" u="sng">
                <a:solidFill>
                  <a:srgbClr val="495B61"/>
                </a:solidFill>
                <a:latin typeface="Arial" charset="0"/>
                <a:ea typeface="ＭＳ Ｐゴシック" pitchFamily="34" charset="-128"/>
              </a:defRPr>
            </a:lvl2pPr>
            <a:lvl3pPr marL="1143000" indent="-228600">
              <a:defRPr b="1" u="sng">
                <a:solidFill>
                  <a:srgbClr val="495B61"/>
                </a:solidFill>
                <a:latin typeface="Arial" charset="0"/>
                <a:ea typeface="ＭＳ Ｐゴシック" pitchFamily="34" charset="-128"/>
              </a:defRPr>
            </a:lvl3pPr>
            <a:lvl4pPr marL="1600200" indent="-228600">
              <a:defRPr b="1" u="sng">
                <a:solidFill>
                  <a:srgbClr val="495B61"/>
                </a:solidFill>
                <a:latin typeface="Arial" charset="0"/>
                <a:ea typeface="ＭＳ Ｐゴシック" pitchFamily="34" charset="-128"/>
              </a:defRPr>
            </a:lvl4pPr>
            <a:lvl5pPr marL="2057400" indent="-228600">
              <a:defRPr b="1" u="sng">
                <a:solidFill>
                  <a:srgbClr val="495B61"/>
                </a:solidFill>
                <a:latin typeface="Arial" charset="0"/>
                <a:ea typeface="ＭＳ Ｐゴシック" pitchFamily="34" charset="-128"/>
              </a:defRPr>
            </a:lvl5pPr>
            <a:lvl6pPr marL="2514600" indent="-228600" eaLnBrk="0" fontAlgn="base" hangingPunct="0">
              <a:spcBef>
                <a:spcPct val="0"/>
              </a:spcBef>
              <a:spcAft>
                <a:spcPct val="0"/>
              </a:spcAft>
              <a:defRPr b="1" u="sng">
                <a:solidFill>
                  <a:srgbClr val="495B61"/>
                </a:solidFill>
                <a:latin typeface="Arial" charset="0"/>
                <a:ea typeface="ＭＳ Ｐゴシック" pitchFamily="34" charset="-128"/>
              </a:defRPr>
            </a:lvl6pPr>
            <a:lvl7pPr marL="2971800" indent="-228600" eaLnBrk="0" fontAlgn="base" hangingPunct="0">
              <a:spcBef>
                <a:spcPct val="0"/>
              </a:spcBef>
              <a:spcAft>
                <a:spcPct val="0"/>
              </a:spcAft>
              <a:defRPr b="1" u="sng">
                <a:solidFill>
                  <a:srgbClr val="495B61"/>
                </a:solidFill>
                <a:latin typeface="Arial" charset="0"/>
                <a:ea typeface="ＭＳ Ｐゴシック" pitchFamily="34" charset="-128"/>
              </a:defRPr>
            </a:lvl7pPr>
            <a:lvl8pPr marL="3429000" indent="-228600" eaLnBrk="0" fontAlgn="base" hangingPunct="0">
              <a:spcBef>
                <a:spcPct val="0"/>
              </a:spcBef>
              <a:spcAft>
                <a:spcPct val="0"/>
              </a:spcAft>
              <a:defRPr b="1" u="sng">
                <a:solidFill>
                  <a:srgbClr val="495B61"/>
                </a:solidFill>
                <a:latin typeface="Arial" charset="0"/>
                <a:ea typeface="ＭＳ Ｐゴシック" pitchFamily="34" charset="-128"/>
              </a:defRPr>
            </a:lvl8pPr>
            <a:lvl9pPr marL="3886200" indent="-228600" eaLnBrk="0" fontAlgn="base" hangingPunct="0">
              <a:spcBef>
                <a:spcPct val="0"/>
              </a:spcBef>
              <a:spcAft>
                <a:spcPct val="0"/>
              </a:spcAft>
              <a:defRPr b="1" u="sng">
                <a:solidFill>
                  <a:srgbClr val="495B61"/>
                </a:solidFill>
                <a:latin typeface="Arial" charset="0"/>
                <a:ea typeface="ＭＳ Ｐゴシック" pitchFamily="34" charset="-128"/>
              </a:defRPr>
            </a:lvl9pPr>
          </a:lstStyle>
          <a:p>
            <a:pPr eaLnBrk="0" fontAlgn="base" hangingPunct="0">
              <a:spcBef>
                <a:spcPct val="0"/>
              </a:spcBef>
              <a:spcAft>
                <a:spcPct val="0"/>
              </a:spcAft>
              <a:defRPr/>
            </a:pPr>
            <a:r>
              <a:rPr lang="en-AU" altLang="en-US" sz="2400" u="none" dirty="0" smtClean="0"/>
              <a:t>New Innovation Investments</a:t>
            </a:r>
            <a:endParaRPr lang="en-AU" altLang="en-US" sz="2400" u="none" dirty="0"/>
          </a:p>
        </p:txBody>
      </p:sp>
      <p:sp>
        <p:nvSpPr>
          <p:cNvPr id="43012" name="Text Box 81"/>
          <p:cNvSpPr txBox="1">
            <a:spLocks noChangeArrowheads="1"/>
          </p:cNvSpPr>
          <p:nvPr/>
        </p:nvSpPr>
        <p:spPr bwMode="auto">
          <a:xfrm>
            <a:off x="6011863" y="978180"/>
            <a:ext cx="2305050" cy="424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Font typeface="Wingdings" pitchFamily="2" charset="2"/>
              <a:defRPr sz="1600">
                <a:solidFill>
                  <a:schemeClr val="tx1"/>
                </a:solidFill>
                <a:latin typeface="Arial" charset="0"/>
                <a:ea typeface="ＭＳ Ｐゴシック" pitchFamily="34" charset="-128"/>
              </a:defRPr>
            </a:lvl1pPr>
            <a:lvl2pPr marL="742950" indent="-285750" eaLnBrk="0" hangingPunct="0">
              <a:spcBef>
                <a:spcPct val="20000"/>
              </a:spcBef>
              <a:buFont typeface="Wingdings" pitchFamily="2" charset="2"/>
              <a:buChar char="§"/>
              <a:defRPr sz="1600">
                <a:solidFill>
                  <a:schemeClr val="tx1"/>
                </a:solidFill>
                <a:latin typeface="Arial" charset="0"/>
                <a:ea typeface="ＭＳ Ｐゴシック" pitchFamily="34" charset="-128"/>
              </a:defRPr>
            </a:lvl2pPr>
            <a:lvl3pPr marL="1143000" indent="-228600" eaLnBrk="0" hangingPunct="0">
              <a:spcBef>
                <a:spcPct val="20000"/>
              </a:spcBef>
              <a:defRPr sz="1600">
                <a:solidFill>
                  <a:schemeClr val="tx1"/>
                </a:solidFill>
                <a:latin typeface="Arial" charset="0"/>
                <a:ea typeface="ＭＳ Ｐゴシック" pitchFamily="34" charset="-128"/>
              </a:defRPr>
            </a:lvl3pPr>
            <a:lvl4pPr marL="1600200" indent="-228600" eaLnBrk="0" hangingPunct="0">
              <a:spcBef>
                <a:spcPct val="20000"/>
              </a:spcBef>
              <a:defRPr sz="1600">
                <a:solidFill>
                  <a:schemeClr val="tx1"/>
                </a:solidFill>
                <a:latin typeface="Arial" charset="0"/>
                <a:ea typeface="ＭＳ Ｐゴシック" pitchFamily="34" charset="-128"/>
              </a:defRPr>
            </a:lvl4pPr>
            <a:lvl5pPr marL="2057400" indent="-228600" eaLnBrk="0" hangingPunct="0">
              <a:spcBef>
                <a:spcPct val="20000"/>
              </a:spcBef>
              <a:buChar char="»"/>
              <a:defRPr sz="16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pitchFamily="34" charset="-128"/>
              </a:defRPr>
            </a:lvl9pPr>
          </a:lstStyle>
          <a:p>
            <a:pPr algn="ctr" eaLnBrk="1" fontAlgn="base" hangingPunct="1">
              <a:spcBef>
                <a:spcPct val="0"/>
              </a:spcBef>
              <a:spcAft>
                <a:spcPts val="600"/>
              </a:spcAft>
              <a:buFontTx/>
              <a:buNone/>
            </a:pPr>
            <a:r>
              <a:rPr lang="en-AU" altLang="en-US" sz="2400" i="1">
                <a:solidFill>
                  <a:prstClr val="black"/>
                </a:solidFill>
              </a:rPr>
              <a:t>Defence </a:t>
            </a:r>
            <a:br>
              <a:rPr lang="en-AU" altLang="en-US" sz="2400" i="1">
                <a:solidFill>
                  <a:prstClr val="black"/>
                </a:solidFill>
              </a:rPr>
            </a:br>
            <a:r>
              <a:rPr lang="en-AU" altLang="en-US" sz="2400" i="1">
                <a:solidFill>
                  <a:prstClr val="black"/>
                </a:solidFill>
              </a:rPr>
              <a:t>White Paper</a:t>
            </a:r>
          </a:p>
          <a:p>
            <a:pPr algn="ctr" eaLnBrk="1" fontAlgn="base" hangingPunct="1">
              <a:spcBef>
                <a:spcPct val="0"/>
              </a:spcBef>
              <a:spcAft>
                <a:spcPts val="600"/>
              </a:spcAft>
              <a:buFontTx/>
              <a:buNone/>
            </a:pPr>
            <a:endParaRPr lang="en-US" altLang="en-US" sz="2400" i="1">
              <a:solidFill>
                <a:prstClr val="black"/>
              </a:solidFill>
            </a:endParaRPr>
          </a:p>
          <a:p>
            <a:pPr algn="ctr" eaLnBrk="1" fontAlgn="base" hangingPunct="1">
              <a:spcBef>
                <a:spcPct val="0"/>
              </a:spcBef>
              <a:spcAft>
                <a:spcPts val="600"/>
              </a:spcAft>
              <a:buFontTx/>
              <a:buNone/>
            </a:pPr>
            <a:r>
              <a:rPr lang="en-US" altLang="en-US" sz="2400" i="1">
                <a:solidFill>
                  <a:prstClr val="black"/>
                </a:solidFill>
              </a:rPr>
              <a:t>Defence Industry Policy Statement</a:t>
            </a:r>
          </a:p>
          <a:p>
            <a:pPr algn="ctr" eaLnBrk="1" fontAlgn="base" hangingPunct="1">
              <a:spcBef>
                <a:spcPct val="0"/>
              </a:spcBef>
              <a:spcAft>
                <a:spcPts val="600"/>
              </a:spcAft>
              <a:buFontTx/>
              <a:buNone/>
            </a:pPr>
            <a:endParaRPr lang="en-US" altLang="en-US" sz="2400" i="1">
              <a:solidFill>
                <a:prstClr val="black"/>
              </a:solidFill>
            </a:endParaRPr>
          </a:p>
          <a:p>
            <a:pPr algn="ctr" eaLnBrk="1" fontAlgn="base" hangingPunct="1">
              <a:spcBef>
                <a:spcPct val="0"/>
              </a:spcBef>
              <a:spcAft>
                <a:spcPts val="600"/>
              </a:spcAft>
              <a:buFontTx/>
              <a:buNone/>
            </a:pPr>
            <a:r>
              <a:rPr lang="en-US" altLang="en-US" sz="2400" i="1">
                <a:solidFill>
                  <a:prstClr val="black"/>
                </a:solidFill>
              </a:rPr>
              <a:t>Defence Integrated Investment Plan</a:t>
            </a:r>
            <a:endParaRPr lang="en-AU" altLang="en-US" sz="2400" i="1">
              <a:solidFill>
                <a:prstClr val="black"/>
              </a:solidFill>
            </a:endParaRPr>
          </a:p>
        </p:txBody>
      </p:sp>
      <p:grpSp>
        <p:nvGrpSpPr>
          <p:cNvPr id="15367" name="Group 20"/>
          <p:cNvGrpSpPr>
            <a:grpSpLocks/>
          </p:cNvGrpSpPr>
          <p:nvPr/>
        </p:nvGrpSpPr>
        <p:grpSpPr bwMode="auto">
          <a:xfrm>
            <a:off x="1263650" y="978180"/>
            <a:ext cx="4316413" cy="3860800"/>
            <a:chOff x="1263103" y="788282"/>
            <a:chExt cx="4316960" cy="3860806"/>
          </a:xfrm>
        </p:grpSpPr>
        <p:sp>
          <p:nvSpPr>
            <p:cNvPr id="43022" name="Freeform 17"/>
            <p:cNvSpPr>
              <a:spLocks/>
            </p:cNvSpPr>
            <p:nvPr/>
          </p:nvSpPr>
          <p:spPr bwMode="auto">
            <a:xfrm>
              <a:off x="1263103" y="2005862"/>
              <a:ext cx="2607019" cy="2643226"/>
            </a:xfrm>
            <a:custGeom>
              <a:avLst/>
              <a:gdLst>
                <a:gd name="T0" fmla="*/ 1425505 w 2607019"/>
                <a:gd name="T1" fmla="*/ 361 h 2643226"/>
                <a:gd name="T2" fmla="*/ 592993 w 2607019"/>
                <a:gd name="T3" fmla="*/ 205076 h 2643226"/>
                <a:gd name="T4" fmla="*/ 33434 w 2607019"/>
                <a:gd name="T5" fmla="*/ 1051238 h 2643226"/>
                <a:gd name="T6" fmla="*/ 101673 w 2607019"/>
                <a:gd name="T7" fmla="*/ 1951990 h 2643226"/>
                <a:gd name="T8" fmla="*/ 415572 w 2607019"/>
                <a:gd name="T9" fmla="*/ 2347775 h 2643226"/>
                <a:gd name="T10" fmla="*/ 961482 w 2607019"/>
                <a:gd name="T11" fmla="*/ 2593435 h 2643226"/>
                <a:gd name="T12" fmla="*/ 1589279 w 2607019"/>
                <a:gd name="T13" fmla="*/ 2607082 h 2643226"/>
                <a:gd name="T14" fmla="*/ 2258019 w 2607019"/>
                <a:gd name="T15" fmla="*/ 2197650 h 2643226"/>
                <a:gd name="T16" fmla="*/ 2571917 w 2607019"/>
                <a:gd name="T17" fmla="*/ 1651739 h 2643226"/>
                <a:gd name="T18" fmla="*/ 2571918 w 2607019"/>
                <a:gd name="T19" fmla="*/ 1064885 h 2643226"/>
                <a:gd name="T20" fmla="*/ 2326258 w 2607019"/>
                <a:gd name="T21" fmla="*/ 478031 h 2643226"/>
                <a:gd name="T22" fmla="*/ 2039655 w 2607019"/>
                <a:gd name="T23" fmla="*/ 164134 h 2643226"/>
                <a:gd name="T24" fmla="*/ 1425505 w 2607019"/>
                <a:gd name="T25" fmla="*/ 361 h 26432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07019" h="2643226">
                  <a:moveTo>
                    <a:pt x="1425505" y="361"/>
                  </a:moveTo>
                  <a:cubicBezTo>
                    <a:pt x="1184395" y="7185"/>
                    <a:pt x="825005" y="29930"/>
                    <a:pt x="592993" y="205076"/>
                  </a:cubicBezTo>
                  <a:cubicBezTo>
                    <a:pt x="360981" y="380222"/>
                    <a:pt x="115321" y="760086"/>
                    <a:pt x="33434" y="1051238"/>
                  </a:cubicBezTo>
                  <a:cubicBezTo>
                    <a:pt x="-48453" y="1342390"/>
                    <a:pt x="37983" y="1735901"/>
                    <a:pt x="101673" y="1951990"/>
                  </a:cubicBezTo>
                  <a:cubicBezTo>
                    <a:pt x="165363" y="2168079"/>
                    <a:pt x="272271" y="2240868"/>
                    <a:pt x="415572" y="2347775"/>
                  </a:cubicBezTo>
                  <a:cubicBezTo>
                    <a:pt x="558873" y="2454682"/>
                    <a:pt x="765864" y="2550217"/>
                    <a:pt x="961482" y="2593435"/>
                  </a:cubicBezTo>
                  <a:cubicBezTo>
                    <a:pt x="1157100" y="2636653"/>
                    <a:pt x="1373190" y="2673046"/>
                    <a:pt x="1589279" y="2607082"/>
                  </a:cubicBezTo>
                  <a:cubicBezTo>
                    <a:pt x="1805368" y="2541118"/>
                    <a:pt x="2094246" y="2356874"/>
                    <a:pt x="2258019" y="2197650"/>
                  </a:cubicBezTo>
                  <a:cubicBezTo>
                    <a:pt x="2421792" y="2038426"/>
                    <a:pt x="2519601" y="1840533"/>
                    <a:pt x="2571917" y="1651739"/>
                  </a:cubicBezTo>
                  <a:cubicBezTo>
                    <a:pt x="2624234" y="1462945"/>
                    <a:pt x="2612861" y="1260503"/>
                    <a:pt x="2571918" y="1064885"/>
                  </a:cubicBezTo>
                  <a:cubicBezTo>
                    <a:pt x="2530975" y="869267"/>
                    <a:pt x="2414969" y="634980"/>
                    <a:pt x="2326258" y="478031"/>
                  </a:cubicBezTo>
                  <a:cubicBezTo>
                    <a:pt x="2237548" y="321082"/>
                    <a:pt x="2189780" y="243746"/>
                    <a:pt x="2039655" y="164134"/>
                  </a:cubicBezTo>
                  <a:cubicBezTo>
                    <a:pt x="1889530" y="84522"/>
                    <a:pt x="1666615" y="-6463"/>
                    <a:pt x="1425505" y="361"/>
                  </a:cubicBezTo>
                  <a:close/>
                </a:path>
              </a:pathLst>
            </a:custGeom>
            <a:solidFill>
              <a:srgbClr val="92D050">
                <a:alpha val="14117"/>
              </a:srgbClr>
            </a:solidFill>
            <a:ln w="38100" cap="flat" cmpd="sng" algn="ctr">
              <a:solidFill>
                <a:srgbClr val="FF0000"/>
              </a:solidFill>
              <a:prstDash val="sysDot"/>
              <a:round/>
              <a:headEnd type="none" w="med" len="med"/>
              <a:tailEnd type="none" w="med" len="med"/>
            </a:ln>
          </p:spPr>
          <p:txBody>
            <a:bodyPr/>
            <a:lstStyle/>
            <a:p>
              <a:pPr fontAlgn="base">
                <a:spcBef>
                  <a:spcPct val="0"/>
                </a:spcBef>
                <a:spcAft>
                  <a:spcPct val="0"/>
                </a:spcAft>
              </a:pPr>
              <a:endParaRPr lang="en-AU" sz="2400">
                <a:solidFill>
                  <a:prstClr val="black"/>
                </a:solidFill>
                <a:latin typeface="Arial" pitchFamily="34" charset="0"/>
                <a:ea typeface="ＭＳ Ｐゴシック" pitchFamily="34" charset="-128"/>
              </a:endParaRPr>
            </a:p>
          </p:txBody>
        </p:sp>
        <p:sp>
          <p:nvSpPr>
            <p:cNvPr id="43023" name="Oval Callout 19"/>
            <p:cNvSpPr>
              <a:spLocks noChangeArrowheads="1"/>
            </p:cNvSpPr>
            <p:nvPr/>
          </p:nvSpPr>
          <p:spPr bwMode="auto">
            <a:xfrm>
              <a:off x="4318327" y="788282"/>
              <a:ext cx="1261736" cy="990234"/>
            </a:xfrm>
            <a:prstGeom prst="wedgeEllipseCallout">
              <a:avLst>
                <a:gd name="adj1" fmla="val -121532"/>
                <a:gd name="adj2" fmla="val 95838"/>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Wingdings" pitchFamily="2" charset="2"/>
                <a:defRPr sz="1600">
                  <a:solidFill>
                    <a:schemeClr val="tx1"/>
                  </a:solidFill>
                  <a:latin typeface="Arial" charset="0"/>
                  <a:ea typeface="ＭＳ Ｐゴシック" pitchFamily="34" charset="-128"/>
                </a:defRPr>
              </a:lvl1pPr>
              <a:lvl2pPr marL="742950" indent="-285750" eaLnBrk="0" hangingPunct="0">
                <a:spcBef>
                  <a:spcPct val="20000"/>
                </a:spcBef>
                <a:buFont typeface="Wingdings" pitchFamily="2" charset="2"/>
                <a:buChar char="§"/>
                <a:defRPr sz="1600">
                  <a:solidFill>
                    <a:schemeClr val="tx1"/>
                  </a:solidFill>
                  <a:latin typeface="Arial" charset="0"/>
                  <a:ea typeface="ＭＳ Ｐゴシック" pitchFamily="34" charset="-128"/>
                </a:defRPr>
              </a:lvl2pPr>
              <a:lvl3pPr marL="1143000" indent="-228600" eaLnBrk="0" hangingPunct="0">
                <a:spcBef>
                  <a:spcPct val="20000"/>
                </a:spcBef>
                <a:defRPr sz="1600">
                  <a:solidFill>
                    <a:schemeClr val="tx1"/>
                  </a:solidFill>
                  <a:latin typeface="Arial" charset="0"/>
                  <a:ea typeface="ＭＳ Ｐゴシック" pitchFamily="34" charset="-128"/>
                </a:defRPr>
              </a:lvl3pPr>
              <a:lvl4pPr marL="1600200" indent="-228600" eaLnBrk="0" hangingPunct="0">
                <a:spcBef>
                  <a:spcPct val="20000"/>
                </a:spcBef>
                <a:defRPr sz="1600">
                  <a:solidFill>
                    <a:schemeClr val="tx1"/>
                  </a:solidFill>
                  <a:latin typeface="Arial" charset="0"/>
                  <a:ea typeface="ＭＳ Ｐゴシック" pitchFamily="34" charset="-128"/>
                </a:defRPr>
              </a:lvl4pPr>
              <a:lvl5pPr marL="2057400" indent="-228600" eaLnBrk="0" hangingPunct="0">
                <a:spcBef>
                  <a:spcPct val="20000"/>
                </a:spcBef>
                <a:buChar char="»"/>
                <a:defRPr sz="16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pitchFamily="34" charset="-128"/>
                </a:defRPr>
              </a:lvl9pPr>
            </a:lstStyle>
            <a:p>
              <a:pPr algn="ctr" fontAlgn="base">
                <a:spcBef>
                  <a:spcPct val="0"/>
                </a:spcBef>
                <a:spcAft>
                  <a:spcPct val="0"/>
                </a:spcAft>
                <a:buFontTx/>
                <a:buNone/>
              </a:pPr>
              <a:r>
                <a:rPr lang="en-US" altLang="en-US" sz="2400" b="1">
                  <a:solidFill>
                    <a:srgbClr val="FF0000"/>
                  </a:solidFill>
                </a:rPr>
                <a:t>The Hub</a:t>
              </a:r>
              <a:endParaRPr lang="en-AU" altLang="en-US" sz="2400" b="1">
                <a:solidFill>
                  <a:srgbClr val="FF0000"/>
                </a:solidFill>
              </a:endParaRPr>
            </a:p>
          </p:txBody>
        </p:sp>
      </p:grpSp>
      <p:grpSp>
        <p:nvGrpSpPr>
          <p:cNvPr id="15368" name="Group 21"/>
          <p:cNvGrpSpPr>
            <a:grpSpLocks/>
          </p:cNvGrpSpPr>
          <p:nvPr/>
        </p:nvGrpSpPr>
        <p:grpSpPr bwMode="auto">
          <a:xfrm>
            <a:off x="122238" y="2708555"/>
            <a:ext cx="7735552" cy="3573566"/>
            <a:chOff x="121901" y="2518679"/>
            <a:chExt cx="7735792" cy="3574188"/>
          </a:xfrm>
        </p:grpSpPr>
        <p:sp>
          <p:nvSpPr>
            <p:cNvPr id="43020" name="Freeform 16"/>
            <p:cNvSpPr>
              <a:spLocks/>
            </p:cNvSpPr>
            <p:nvPr/>
          </p:nvSpPr>
          <p:spPr bwMode="auto">
            <a:xfrm>
              <a:off x="121901" y="2518679"/>
              <a:ext cx="5056225" cy="3312238"/>
            </a:xfrm>
            <a:custGeom>
              <a:avLst/>
              <a:gdLst>
                <a:gd name="T0" fmla="*/ 464953 w 5056225"/>
                <a:gd name="T1" fmla="*/ 784079 h 3312238"/>
                <a:gd name="T2" fmla="*/ 219293 w 5056225"/>
                <a:gd name="T3" fmla="*/ 620306 h 3312238"/>
                <a:gd name="T4" fmla="*/ 929 w 5056225"/>
                <a:gd name="T5" fmla="*/ 879614 h 3312238"/>
                <a:gd name="T6" fmla="*/ 151054 w 5056225"/>
                <a:gd name="T7" fmla="*/ 1698479 h 3312238"/>
                <a:gd name="T8" fmla="*/ 396714 w 5056225"/>
                <a:gd name="T9" fmla="*/ 2162503 h 3312238"/>
                <a:gd name="T10" fmla="*/ 792499 w 5056225"/>
                <a:gd name="T11" fmla="*/ 2653822 h 3312238"/>
                <a:gd name="T12" fmla="*/ 1160989 w 5056225"/>
                <a:gd name="T13" fmla="*/ 2913130 h 3312238"/>
                <a:gd name="T14" fmla="*/ 1788786 w 5056225"/>
                <a:gd name="T15" fmla="*/ 3213381 h 3312238"/>
                <a:gd name="T16" fmla="*/ 2375639 w 5056225"/>
                <a:gd name="T17" fmla="*/ 3308915 h 3312238"/>
                <a:gd name="T18" fmla="*/ 3167209 w 5056225"/>
                <a:gd name="T19" fmla="*/ 3254324 h 3312238"/>
                <a:gd name="T20" fmla="*/ 3904189 w 5056225"/>
                <a:gd name="T21" fmla="*/ 2926778 h 3312238"/>
                <a:gd name="T22" fmla="*/ 4518338 w 5056225"/>
                <a:gd name="T23" fmla="*/ 2380867 h 3312238"/>
                <a:gd name="T24" fmla="*/ 4832236 w 5056225"/>
                <a:gd name="T25" fmla="*/ 1862252 h 3312238"/>
                <a:gd name="T26" fmla="*/ 5050600 w 5056225"/>
                <a:gd name="T27" fmla="*/ 1002443 h 3312238"/>
                <a:gd name="T28" fmla="*/ 4968714 w 5056225"/>
                <a:gd name="T29" fmla="*/ 251817 h 3312238"/>
                <a:gd name="T30" fmla="*/ 4723054 w 5056225"/>
                <a:gd name="T31" fmla="*/ 33452 h 3312238"/>
                <a:gd name="T32" fmla="*/ 4531986 w 5056225"/>
                <a:gd name="T33" fmla="*/ 6157 h 3312238"/>
                <a:gd name="T34" fmla="*/ 3931484 w 5056225"/>
                <a:gd name="T35" fmla="*/ 88043 h 3312238"/>
                <a:gd name="T36" fmla="*/ 3344630 w 5056225"/>
                <a:gd name="T37" fmla="*/ 347351 h 3312238"/>
                <a:gd name="T38" fmla="*/ 3003436 w 5056225"/>
                <a:gd name="T39" fmla="*/ 743136 h 3312238"/>
                <a:gd name="T40" fmla="*/ 2634947 w 5056225"/>
                <a:gd name="T41" fmla="*/ 1602945 h 3312238"/>
                <a:gd name="T42" fmla="*/ 2375639 w 5056225"/>
                <a:gd name="T43" fmla="*/ 1848605 h 3312238"/>
                <a:gd name="T44" fmla="*/ 1884320 w 5056225"/>
                <a:gd name="T45" fmla="*/ 1957787 h 3312238"/>
                <a:gd name="T46" fmla="*/ 1270171 w 5056225"/>
                <a:gd name="T47" fmla="*/ 1889548 h 3312238"/>
                <a:gd name="T48" fmla="*/ 751556 w 5056225"/>
                <a:gd name="T49" fmla="*/ 1630240 h 3312238"/>
                <a:gd name="T50" fmla="*/ 519544 w 5056225"/>
                <a:gd name="T51" fmla="*/ 1179864 h 3312238"/>
                <a:gd name="T52" fmla="*/ 464953 w 5056225"/>
                <a:gd name="T53" fmla="*/ 784079 h 33122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056225" h="3312238">
                  <a:moveTo>
                    <a:pt x="464953" y="784079"/>
                  </a:moveTo>
                  <a:cubicBezTo>
                    <a:pt x="414911" y="690819"/>
                    <a:pt x="296630" y="604383"/>
                    <a:pt x="219293" y="620306"/>
                  </a:cubicBezTo>
                  <a:cubicBezTo>
                    <a:pt x="141956" y="636228"/>
                    <a:pt x="12302" y="699919"/>
                    <a:pt x="929" y="879614"/>
                  </a:cubicBezTo>
                  <a:cubicBezTo>
                    <a:pt x="-10444" y="1059309"/>
                    <a:pt x="85090" y="1484664"/>
                    <a:pt x="151054" y="1698479"/>
                  </a:cubicBezTo>
                  <a:cubicBezTo>
                    <a:pt x="217018" y="1912294"/>
                    <a:pt x="289807" y="2003279"/>
                    <a:pt x="396714" y="2162503"/>
                  </a:cubicBezTo>
                  <a:cubicBezTo>
                    <a:pt x="503621" y="2321727"/>
                    <a:pt x="665120" y="2528718"/>
                    <a:pt x="792499" y="2653822"/>
                  </a:cubicBezTo>
                  <a:cubicBezTo>
                    <a:pt x="919878" y="2778926"/>
                    <a:pt x="994941" y="2819870"/>
                    <a:pt x="1160989" y="2913130"/>
                  </a:cubicBezTo>
                  <a:cubicBezTo>
                    <a:pt x="1327037" y="3006390"/>
                    <a:pt x="1586344" y="3147417"/>
                    <a:pt x="1788786" y="3213381"/>
                  </a:cubicBezTo>
                  <a:cubicBezTo>
                    <a:pt x="1991228" y="3279345"/>
                    <a:pt x="2145902" y="3302091"/>
                    <a:pt x="2375639" y="3308915"/>
                  </a:cubicBezTo>
                  <a:cubicBezTo>
                    <a:pt x="2605376" y="3315739"/>
                    <a:pt x="2912451" y="3318013"/>
                    <a:pt x="3167209" y="3254324"/>
                  </a:cubicBezTo>
                  <a:cubicBezTo>
                    <a:pt x="3421967" y="3190635"/>
                    <a:pt x="3679001" y="3072354"/>
                    <a:pt x="3904189" y="2926778"/>
                  </a:cubicBezTo>
                  <a:cubicBezTo>
                    <a:pt x="4129377" y="2781202"/>
                    <a:pt x="4363664" y="2558288"/>
                    <a:pt x="4518338" y="2380867"/>
                  </a:cubicBezTo>
                  <a:cubicBezTo>
                    <a:pt x="4673012" y="2203446"/>
                    <a:pt x="4743526" y="2091989"/>
                    <a:pt x="4832236" y="1862252"/>
                  </a:cubicBezTo>
                  <a:cubicBezTo>
                    <a:pt x="4920946" y="1632515"/>
                    <a:pt x="5027854" y="1270849"/>
                    <a:pt x="5050600" y="1002443"/>
                  </a:cubicBezTo>
                  <a:cubicBezTo>
                    <a:pt x="5073346" y="734037"/>
                    <a:pt x="5023305" y="413316"/>
                    <a:pt x="4968714" y="251817"/>
                  </a:cubicBezTo>
                  <a:cubicBezTo>
                    <a:pt x="4914123" y="90318"/>
                    <a:pt x="4795842" y="74395"/>
                    <a:pt x="4723054" y="33452"/>
                  </a:cubicBezTo>
                  <a:cubicBezTo>
                    <a:pt x="4650266" y="-7491"/>
                    <a:pt x="4663914" y="-2942"/>
                    <a:pt x="4531986" y="6157"/>
                  </a:cubicBezTo>
                  <a:cubicBezTo>
                    <a:pt x="4400058" y="15255"/>
                    <a:pt x="4129377" y="31177"/>
                    <a:pt x="3931484" y="88043"/>
                  </a:cubicBezTo>
                  <a:cubicBezTo>
                    <a:pt x="3733591" y="144909"/>
                    <a:pt x="3499305" y="238169"/>
                    <a:pt x="3344630" y="347351"/>
                  </a:cubicBezTo>
                  <a:cubicBezTo>
                    <a:pt x="3189955" y="456533"/>
                    <a:pt x="3121717" y="533870"/>
                    <a:pt x="3003436" y="743136"/>
                  </a:cubicBezTo>
                  <a:cubicBezTo>
                    <a:pt x="2885156" y="952402"/>
                    <a:pt x="2739580" y="1418700"/>
                    <a:pt x="2634947" y="1602945"/>
                  </a:cubicBezTo>
                  <a:cubicBezTo>
                    <a:pt x="2530314" y="1787190"/>
                    <a:pt x="2500743" y="1789465"/>
                    <a:pt x="2375639" y="1848605"/>
                  </a:cubicBezTo>
                  <a:cubicBezTo>
                    <a:pt x="2250535" y="1907745"/>
                    <a:pt x="2068565" y="1950963"/>
                    <a:pt x="1884320" y="1957787"/>
                  </a:cubicBezTo>
                  <a:cubicBezTo>
                    <a:pt x="1700075" y="1964611"/>
                    <a:pt x="1458965" y="1944139"/>
                    <a:pt x="1270171" y="1889548"/>
                  </a:cubicBezTo>
                  <a:cubicBezTo>
                    <a:pt x="1081377" y="1834957"/>
                    <a:pt x="876660" y="1748521"/>
                    <a:pt x="751556" y="1630240"/>
                  </a:cubicBezTo>
                  <a:cubicBezTo>
                    <a:pt x="626452" y="1511959"/>
                    <a:pt x="562762" y="1318616"/>
                    <a:pt x="519544" y="1179864"/>
                  </a:cubicBezTo>
                  <a:cubicBezTo>
                    <a:pt x="476326" y="1041112"/>
                    <a:pt x="514995" y="877339"/>
                    <a:pt x="464953" y="784079"/>
                  </a:cubicBezTo>
                  <a:close/>
                </a:path>
              </a:pathLst>
            </a:custGeom>
            <a:solidFill>
              <a:srgbClr val="FFFF99">
                <a:alpha val="23921"/>
              </a:srgbClr>
            </a:solidFill>
            <a:ln w="38100" cap="flat" cmpd="sng" algn="ctr">
              <a:solidFill>
                <a:srgbClr val="FFC000"/>
              </a:solidFill>
              <a:prstDash val="sysDash"/>
              <a:round/>
              <a:headEnd type="none" w="med" len="med"/>
              <a:tailEnd type="none" w="med" len="med"/>
            </a:ln>
          </p:spPr>
          <p:txBody>
            <a:bodyPr/>
            <a:lstStyle/>
            <a:p>
              <a:pPr fontAlgn="base">
                <a:spcBef>
                  <a:spcPct val="0"/>
                </a:spcBef>
                <a:spcAft>
                  <a:spcPct val="0"/>
                </a:spcAft>
              </a:pPr>
              <a:endParaRPr lang="en-AU" sz="2400">
                <a:solidFill>
                  <a:prstClr val="black"/>
                </a:solidFill>
                <a:latin typeface="Arial" pitchFamily="34" charset="0"/>
                <a:ea typeface="ＭＳ Ｐゴシック" pitchFamily="34" charset="-128"/>
              </a:endParaRPr>
            </a:p>
          </p:txBody>
        </p:sp>
        <p:sp>
          <p:nvSpPr>
            <p:cNvPr id="43021" name="Oval Callout 28"/>
            <p:cNvSpPr>
              <a:spLocks noChangeArrowheads="1"/>
            </p:cNvSpPr>
            <p:nvPr/>
          </p:nvSpPr>
          <p:spPr bwMode="auto">
            <a:xfrm>
              <a:off x="3708174" y="5121081"/>
              <a:ext cx="4149519" cy="971786"/>
            </a:xfrm>
            <a:prstGeom prst="wedgeEllipseCallout">
              <a:avLst>
                <a:gd name="adj1" fmla="val -29693"/>
                <a:gd name="adj2" fmla="val -66360"/>
              </a:avLst>
            </a:prstGeom>
            <a:solidFill>
              <a:srgbClr val="002060"/>
            </a:solidFill>
            <a:ln w="9525" algn="ctr">
              <a:solidFill>
                <a:schemeClr val="tx1"/>
              </a:solidFill>
              <a:round/>
              <a:headEnd/>
              <a:tailEnd/>
            </a:ln>
          </p:spPr>
          <p:txBody>
            <a:bodyPr/>
            <a:lstStyle>
              <a:lvl1pPr eaLnBrk="0" hangingPunct="0">
                <a:spcBef>
                  <a:spcPct val="20000"/>
                </a:spcBef>
                <a:buFont typeface="Wingdings" pitchFamily="2" charset="2"/>
                <a:defRPr sz="1600">
                  <a:solidFill>
                    <a:schemeClr val="tx1"/>
                  </a:solidFill>
                  <a:latin typeface="Arial" charset="0"/>
                  <a:ea typeface="ＭＳ Ｐゴシック" pitchFamily="34" charset="-128"/>
                </a:defRPr>
              </a:lvl1pPr>
              <a:lvl2pPr marL="742950" indent="-285750" eaLnBrk="0" hangingPunct="0">
                <a:spcBef>
                  <a:spcPct val="20000"/>
                </a:spcBef>
                <a:buFont typeface="Wingdings" pitchFamily="2" charset="2"/>
                <a:buChar char="§"/>
                <a:defRPr sz="1600">
                  <a:solidFill>
                    <a:schemeClr val="tx1"/>
                  </a:solidFill>
                  <a:latin typeface="Arial" charset="0"/>
                  <a:ea typeface="ＭＳ Ｐゴシック" pitchFamily="34" charset="-128"/>
                </a:defRPr>
              </a:lvl2pPr>
              <a:lvl3pPr marL="1143000" indent="-228600" eaLnBrk="0" hangingPunct="0">
                <a:spcBef>
                  <a:spcPct val="20000"/>
                </a:spcBef>
                <a:defRPr sz="1600">
                  <a:solidFill>
                    <a:schemeClr val="tx1"/>
                  </a:solidFill>
                  <a:latin typeface="Arial" charset="0"/>
                  <a:ea typeface="ＭＳ Ｐゴシック" pitchFamily="34" charset="-128"/>
                </a:defRPr>
              </a:lvl3pPr>
              <a:lvl4pPr marL="1600200" indent="-228600" eaLnBrk="0" hangingPunct="0">
                <a:spcBef>
                  <a:spcPct val="20000"/>
                </a:spcBef>
                <a:defRPr sz="1600">
                  <a:solidFill>
                    <a:schemeClr val="tx1"/>
                  </a:solidFill>
                  <a:latin typeface="Arial" charset="0"/>
                  <a:ea typeface="ＭＳ Ｐゴシック" pitchFamily="34" charset="-128"/>
                </a:defRPr>
              </a:lvl4pPr>
              <a:lvl5pPr marL="2057400" indent="-228600" eaLnBrk="0" hangingPunct="0">
                <a:spcBef>
                  <a:spcPct val="20000"/>
                </a:spcBef>
                <a:buChar char="»"/>
                <a:defRPr sz="16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pitchFamily="34" charset="-128"/>
                </a:defRPr>
              </a:lvl9pPr>
            </a:lstStyle>
            <a:p>
              <a:pPr algn="ctr" fontAlgn="base">
                <a:spcBef>
                  <a:spcPct val="0"/>
                </a:spcBef>
                <a:spcAft>
                  <a:spcPct val="0"/>
                </a:spcAft>
                <a:buFontTx/>
                <a:buNone/>
              </a:pPr>
              <a:r>
                <a:rPr lang="en-US" altLang="en-US" sz="2400" b="1" dirty="0">
                  <a:solidFill>
                    <a:srgbClr val="FFFF00"/>
                  </a:solidFill>
                </a:rPr>
                <a:t>Next Generation Technology Fund</a:t>
              </a:r>
              <a:endParaRPr lang="en-AU" altLang="en-US" sz="2400" b="1" dirty="0">
                <a:solidFill>
                  <a:srgbClr val="FFFF00"/>
                </a:solidFill>
              </a:endParaRPr>
            </a:p>
          </p:txBody>
        </p:sp>
      </p:grpSp>
      <p:pic>
        <p:nvPicPr>
          <p:cNvPr id="43017"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74038" y="2270405"/>
            <a:ext cx="944562"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72450" y="3926167"/>
            <a:ext cx="946150"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Pictur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72450" y="665442"/>
            <a:ext cx="9445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5"/>
          <p:cNvSpPr txBox="1">
            <a:spLocks noChangeArrowheads="1"/>
          </p:cNvSpPr>
          <p:nvPr/>
        </p:nvSpPr>
        <p:spPr bwMode="auto">
          <a:xfrm>
            <a:off x="479425" y="192088"/>
            <a:ext cx="8197850"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50000"/>
              </a:spcBef>
              <a:spcAft>
                <a:spcPct val="0"/>
              </a:spcAft>
            </a:pPr>
            <a:endParaRPr lang="en-US" altLang="en-US" sz="1600" b="1" dirty="0">
              <a:solidFill>
                <a:srgbClr val="FF0000"/>
              </a:solidFill>
            </a:endParaRPr>
          </a:p>
        </p:txBody>
      </p:sp>
    </p:spTree>
    <p:extLst>
      <p:ext uri="{BB962C8B-B14F-4D97-AF65-F5344CB8AC3E}">
        <p14:creationId xmlns:p14="http://schemas.microsoft.com/office/powerpoint/2010/main" val="183730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367"/>
                                        </p:tgtEl>
                                        <p:attrNameLst>
                                          <p:attrName>style.visibility</p:attrName>
                                        </p:attrNameLst>
                                      </p:cBhvr>
                                      <p:to>
                                        <p:strVal val="visible"/>
                                      </p:to>
                                    </p:set>
                                    <p:animEffect transition="in" filter="fade">
                                      <p:cBhvr>
                                        <p:cTn id="7" dur="500"/>
                                        <p:tgtEl>
                                          <p:spTgt spid="153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368"/>
                                        </p:tgtEl>
                                        <p:attrNameLst>
                                          <p:attrName>style.visibility</p:attrName>
                                        </p:attrNameLst>
                                      </p:cBhvr>
                                      <p:to>
                                        <p:strVal val="visible"/>
                                      </p:to>
                                    </p:set>
                                    <p:animEffect transition="in" filter="fade">
                                      <p:cBhvr>
                                        <p:cTn id="12" dur="500"/>
                                        <p:tgtEl>
                                          <p:spTgt spid="15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txBox="1">
            <a:spLocks noChangeArrowheads="1"/>
          </p:cNvSpPr>
          <p:nvPr/>
        </p:nvSpPr>
        <p:spPr bwMode="auto">
          <a:xfrm>
            <a:off x="431800" y="1125538"/>
            <a:ext cx="8137525"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marL="400050" indent="-285750" eaLnBrk="0" hangingPunct="0">
              <a:spcBef>
                <a:spcPct val="20000"/>
              </a:spcBef>
              <a:buFont typeface="Wingdings" pitchFamily="2" charset="2"/>
              <a:defRPr sz="1600">
                <a:solidFill>
                  <a:schemeClr val="tx1"/>
                </a:solidFill>
                <a:latin typeface="Arial" charset="0"/>
                <a:ea typeface="ＭＳ Ｐゴシック" pitchFamily="34" charset="-128"/>
              </a:defRPr>
            </a:lvl1pPr>
            <a:lvl2pPr marL="800100" indent="-285750" eaLnBrk="0" hangingPunct="0">
              <a:spcBef>
                <a:spcPct val="20000"/>
              </a:spcBef>
              <a:buFont typeface="Wingdings" pitchFamily="2" charset="2"/>
              <a:buChar char="§"/>
              <a:defRPr sz="1600">
                <a:solidFill>
                  <a:schemeClr val="tx1"/>
                </a:solidFill>
                <a:latin typeface="Arial" charset="0"/>
                <a:ea typeface="ＭＳ Ｐゴシック" pitchFamily="34" charset="-128"/>
              </a:defRPr>
            </a:lvl2pPr>
            <a:lvl3pPr marL="1162050" indent="-228600" eaLnBrk="0" hangingPunct="0">
              <a:spcBef>
                <a:spcPct val="20000"/>
              </a:spcBef>
              <a:defRPr sz="1600">
                <a:solidFill>
                  <a:schemeClr val="tx1"/>
                </a:solidFill>
                <a:latin typeface="Arial" charset="0"/>
                <a:ea typeface="ＭＳ Ｐゴシック" pitchFamily="34" charset="-128"/>
              </a:defRPr>
            </a:lvl3pPr>
            <a:lvl4pPr marL="1581150" indent="-228600" eaLnBrk="0" hangingPunct="0">
              <a:spcBef>
                <a:spcPct val="20000"/>
              </a:spcBef>
              <a:defRPr sz="1600">
                <a:solidFill>
                  <a:schemeClr val="tx1"/>
                </a:solidFill>
                <a:latin typeface="Arial" charset="0"/>
                <a:ea typeface="ＭＳ Ｐゴシック" pitchFamily="34" charset="-128"/>
              </a:defRPr>
            </a:lvl4pPr>
            <a:lvl5pPr marL="1771650" indent="76200" eaLnBrk="0" hangingPunct="0">
              <a:spcBef>
                <a:spcPct val="20000"/>
              </a:spcBef>
              <a:buChar char="»"/>
              <a:defRPr sz="1600">
                <a:solidFill>
                  <a:schemeClr val="tx1"/>
                </a:solidFill>
                <a:latin typeface="Arial" charset="0"/>
                <a:ea typeface="ＭＳ Ｐゴシック" pitchFamily="34" charset="-128"/>
              </a:defRPr>
            </a:lvl5pPr>
            <a:lvl6pPr marL="2228850" indent="76200" eaLnBrk="0" fontAlgn="base" hangingPunct="0">
              <a:spcBef>
                <a:spcPct val="20000"/>
              </a:spcBef>
              <a:spcAft>
                <a:spcPct val="0"/>
              </a:spcAft>
              <a:buChar char="»"/>
              <a:defRPr sz="1600">
                <a:solidFill>
                  <a:schemeClr val="tx1"/>
                </a:solidFill>
                <a:latin typeface="Arial" charset="0"/>
                <a:ea typeface="ＭＳ Ｐゴシック" pitchFamily="34" charset="-128"/>
              </a:defRPr>
            </a:lvl6pPr>
            <a:lvl7pPr marL="2686050" indent="76200" eaLnBrk="0" fontAlgn="base" hangingPunct="0">
              <a:spcBef>
                <a:spcPct val="20000"/>
              </a:spcBef>
              <a:spcAft>
                <a:spcPct val="0"/>
              </a:spcAft>
              <a:buChar char="»"/>
              <a:defRPr sz="1600">
                <a:solidFill>
                  <a:schemeClr val="tx1"/>
                </a:solidFill>
                <a:latin typeface="Arial" charset="0"/>
                <a:ea typeface="ＭＳ Ｐゴシック" pitchFamily="34" charset="-128"/>
              </a:defRPr>
            </a:lvl7pPr>
            <a:lvl8pPr marL="3143250" indent="76200" eaLnBrk="0" fontAlgn="base" hangingPunct="0">
              <a:spcBef>
                <a:spcPct val="20000"/>
              </a:spcBef>
              <a:spcAft>
                <a:spcPct val="0"/>
              </a:spcAft>
              <a:buChar char="»"/>
              <a:defRPr sz="1600">
                <a:solidFill>
                  <a:schemeClr val="tx1"/>
                </a:solidFill>
                <a:latin typeface="Arial" charset="0"/>
                <a:ea typeface="ＭＳ Ｐゴシック" pitchFamily="34" charset="-128"/>
              </a:defRPr>
            </a:lvl8pPr>
            <a:lvl9pPr marL="3600450" indent="76200" eaLnBrk="0" fontAlgn="base" hangingPunct="0">
              <a:spcBef>
                <a:spcPct val="20000"/>
              </a:spcBef>
              <a:spcAft>
                <a:spcPct val="0"/>
              </a:spcAft>
              <a:buChar char="»"/>
              <a:defRPr sz="1600">
                <a:solidFill>
                  <a:schemeClr val="tx1"/>
                </a:solidFill>
                <a:latin typeface="Arial" charset="0"/>
                <a:ea typeface="ＭＳ Ｐゴシック" pitchFamily="34" charset="-128"/>
              </a:defRPr>
            </a:lvl9pPr>
          </a:lstStyle>
          <a:p>
            <a:pPr marL="114300" indent="0" eaLnBrk="1" fontAlgn="base" hangingPunct="1">
              <a:spcAft>
                <a:spcPct val="0"/>
              </a:spcAft>
              <a:defRPr/>
            </a:pPr>
            <a:endParaRPr lang="en-US" altLang="en-US" sz="2000" dirty="0" smtClean="0">
              <a:solidFill>
                <a:prstClr val="black"/>
              </a:solidFill>
            </a:endParaRPr>
          </a:p>
          <a:p>
            <a:pPr marL="114300" indent="0" eaLnBrk="1" fontAlgn="base" hangingPunct="1">
              <a:spcAft>
                <a:spcPct val="0"/>
              </a:spcAft>
              <a:defRPr/>
            </a:pPr>
            <a:r>
              <a:rPr lang="en-US" altLang="en-US" sz="2000" dirty="0" smtClean="0">
                <a:solidFill>
                  <a:prstClr val="black"/>
                </a:solidFill>
              </a:rPr>
              <a:t>Technology driven Transformational Defence Domains:</a:t>
            </a:r>
          </a:p>
          <a:p>
            <a:pPr lvl="1" eaLnBrk="1" fontAlgn="base" hangingPunct="1">
              <a:spcAft>
                <a:spcPct val="0"/>
              </a:spcAft>
              <a:buFont typeface="Arial" charset="0"/>
              <a:buChar char="•"/>
              <a:defRPr/>
            </a:pPr>
            <a:r>
              <a:rPr lang="en-AU" altLang="en-US" sz="2000" dirty="0" smtClean="0">
                <a:solidFill>
                  <a:prstClr val="black"/>
                </a:solidFill>
              </a:rPr>
              <a:t>Cyber and Electronic Warfare</a:t>
            </a:r>
          </a:p>
          <a:p>
            <a:pPr lvl="1" eaLnBrk="1" fontAlgn="base" hangingPunct="1">
              <a:spcAft>
                <a:spcPct val="0"/>
              </a:spcAft>
              <a:buFont typeface="Arial" charset="0"/>
              <a:buChar char="•"/>
              <a:defRPr/>
            </a:pPr>
            <a:r>
              <a:rPr lang="en-AU" altLang="en-US" sz="2000" dirty="0" smtClean="0">
                <a:solidFill>
                  <a:prstClr val="black"/>
                </a:solidFill>
              </a:rPr>
              <a:t>Integrated ISR</a:t>
            </a:r>
          </a:p>
          <a:p>
            <a:pPr lvl="1" eaLnBrk="1" fontAlgn="base" hangingPunct="1">
              <a:spcAft>
                <a:spcPct val="0"/>
              </a:spcAft>
              <a:buFont typeface="Arial" charset="0"/>
              <a:buChar char="•"/>
              <a:defRPr/>
            </a:pPr>
            <a:r>
              <a:rPr lang="en-AU" altLang="en-US" sz="2000" dirty="0" smtClean="0">
                <a:solidFill>
                  <a:prstClr val="black"/>
                </a:solidFill>
              </a:rPr>
              <a:t>Space Capabilities</a:t>
            </a:r>
          </a:p>
          <a:p>
            <a:pPr lvl="1" eaLnBrk="1" fontAlgn="base" hangingPunct="1">
              <a:spcAft>
                <a:spcPct val="0"/>
              </a:spcAft>
              <a:buFont typeface="Arial" charset="0"/>
              <a:buChar char="•"/>
              <a:defRPr/>
            </a:pPr>
            <a:r>
              <a:rPr lang="en-US" altLang="en-US" sz="2000" dirty="0" smtClean="0">
                <a:solidFill>
                  <a:prstClr val="black"/>
                </a:solidFill>
              </a:rPr>
              <a:t>Undersea Warfare</a:t>
            </a:r>
          </a:p>
          <a:p>
            <a:pPr marL="114300" indent="0" eaLnBrk="1" fontAlgn="base" hangingPunct="1">
              <a:spcAft>
                <a:spcPct val="0"/>
              </a:spcAft>
              <a:defRPr/>
            </a:pPr>
            <a:endParaRPr lang="en-AU" altLang="en-US" sz="1100" dirty="0" smtClean="0">
              <a:solidFill>
                <a:prstClr val="black"/>
              </a:solidFill>
            </a:endParaRPr>
          </a:p>
          <a:p>
            <a:pPr marL="114300" indent="0" eaLnBrk="1" fontAlgn="base" hangingPunct="1">
              <a:spcAft>
                <a:spcPct val="0"/>
              </a:spcAft>
              <a:defRPr/>
            </a:pPr>
            <a:r>
              <a:rPr lang="en-US" altLang="en-US" sz="2000" dirty="0" smtClean="0">
                <a:solidFill>
                  <a:prstClr val="black"/>
                </a:solidFill>
              </a:rPr>
              <a:t>Game Changing Technology: </a:t>
            </a:r>
          </a:p>
          <a:p>
            <a:pPr lvl="1" eaLnBrk="1" fontAlgn="base" hangingPunct="1">
              <a:spcAft>
                <a:spcPct val="0"/>
              </a:spcAft>
              <a:buFont typeface="Arial" charset="0"/>
              <a:buChar char="•"/>
              <a:defRPr/>
            </a:pPr>
            <a:r>
              <a:rPr lang="en-AU" altLang="en-US" sz="2000" b="1" dirty="0" smtClean="0">
                <a:solidFill>
                  <a:prstClr val="black"/>
                </a:solidFill>
              </a:rPr>
              <a:t>Trusted Autonomous Systems</a:t>
            </a:r>
          </a:p>
          <a:p>
            <a:pPr lvl="1" eaLnBrk="1" fontAlgn="base" hangingPunct="1">
              <a:spcAft>
                <a:spcPct val="0"/>
              </a:spcAft>
              <a:buFont typeface="Arial" charset="0"/>
              <a:buChar char="•"/>
              <a:defRPr/>
            </a:pPr>
            <a:r>
              <a:rPr lang="en-AU" altLang="en-US" sz="2000" dirty="0">
                <a:solidFill>
                  <a:prstClr val="black"/>
                </a:solidFill>
              </a:rPr>
              <a:t>Enhanced Human Performance and </a:t>
            </a:r>
            <a:r>
              <a:rPr lang="en-AU" altLang="en-US" sz="2000" dirty="0" smtClean="0">
                <a:solidFill>
                  <a:prstClr val="black"/>
                </a:solidFill>
              </a:rPr>
              <a:t>Resilience  </a:t>
            </a:r>
            <a:br>
              <a:rPr lang="en-AU" altLang="en-US" sz="2000" dirty="0" smtClean="0">
                <a:solidFill>
                  <a:prstClr val="black"/>
                </a:solidFill>
              </a:rPr>
            </a:br>
            <a:r>
              <a:rPr lang="en-AU" altLang="en-US" sz="2000" dirty="0" smtClean="0">
                <a:solidFill>
                  <a:prstClr val="black"/>
                </a:solidFill>
              </a:rPr>
              <a:t>(Inc. Medical Countermeasures)</a:t>
            </a:r>
          </a:p>
          <a:p>
            <a:pPr lvl="1" eaLnBrk="1" fontAlgn="base" hangingPunct="1">
              <a:spcAft>
                <a:spcPct val="0"/>
              </a:spcAft>
              <a:buFont typeface="Arial" charset="0"/>
              <a:buChar char="•"/>
              <a:defRPr/>
            </a:pPr>
            <a:r>
              <a:rPr lang="en-AU" altLang="en-US" sz="2000" dirty="0" err="1" smtClean="0">
                <a:solidFill>
                  <a:prstClr val="black"/>
                </a:solidFill>
              </a:rPr>
              <a:t>Hypersonics</a:t>
            </a:r>
            <a:r>
              <a:rPr lang="en-AU" altLang="en-US" sz="2000" dirty="0" smtClean="0">
                <a:solidFill>
                  <a:prstClr val="black"/>
                </a:solidFill>
              </a:rPr>
              <a:t> technology</a:t>
            </a:r>
          </a:p>
          <a:p>
            <a:pPr lvl="1" eaLnBrk="1" fontAlgn="base" hangingPunct="1">
              <a:spcAft>
                <a:spcPct val="0"/>
              </a:spcAft>
              <a:buFont typeface="Arial" charset="0"/>
              <a:buChar char="•"/>
              <a:defRPr/>
            </a:pPr>
            <a:r>
              <a:rPr lang="en-AU" altLang="en-US" sz="2000" dirty="0" smtClean="0">
                <a:solidFill>
                  <a:prstClr val="black"/>
                </a:solidFill>
              </a:rPr>
              <a:t>Quantum Technologies</a:t>
            </a:r>
          </a:p>
          <a:p>
            <a:pPr lvl="1" eaLnBrk="1" fontAlgn="base" hangingPunct="1">
              <a:spcAft>
                <a:spcPct val="0"/>
              </a:spcAft>
              <a:buFont typeface="Arial" charset="0"/>
              <a:buChar char="•"/>
              <a:defRPr/>
            </a:pPr>
            <a:r>
              <a:rPr lang="en-AU" altLang="en-US" sz="2000" dirty="0" smtClean="0">
                <a:solidFill>
                  <a:prstClr val="black"/>
                </a:solidFill>
              </a:rPr>
              <a:t>Multidisciplinary Material Sciences</a:t>
            </a:r>
            <a:endParaRPr lang="en-US" altLang="en-US" sz="2000" dirty="0" smtClean="0">
              <a:solidFill>
                <a:prstClr val="black"/>
              </a:solidFill>
            </a:endParaRPr>
          </a:p>
        </p:txBody>
      </p:sp>
      <p:sp>
        <p:nvSpPr>
          <p:cNvPr id="20483" name="Title 1"/>
          <p:cNvSpPr>
            <a:spLocks noGrp="1"/>
          </p:cNvSpPr>
          <p:nvPr>
            <p:ph type="title"/>
          </p:nvPr>
        </p:nvSpPr>
        <p:spPr/>
        <p:txBody>
          <a:bodyPr/>
          <a:lstStyle/>
          <a:p>
            <a:pPr>
              <a:defRPr/>
            </a:pPr>
            <a:r>
              <a:rPr lang="en-US" altLang="en-US" dirty="0" smtClean="0"/>
              <a:t>Next Generation Technologies</a:t>
            </a:r>
            <a:endParaRPr lang="en-AU" altLang="en-US" dirty="0" smtClean="0"/>
          </a:p>
        </p:txBody>
      </p:sp>
      <p:sp>
        <p:nvSpPr>
          <p:cNvPr id="2" name="Rectangle 1"/>
          <p:cNvSpPr/>
          <p:nvPr/>
        </p:nvSpPr>
        <p:spPr>
          <a:xfrm>
            <a:off x="1619672" y="1051641"/>
            <a:ext cx="3884525" cy="400110"/>
          </a:xfrm>
          <a:prstGeom prst="rect">
            <a:avLst/>
          </a:prstGeom>
        </p:spPr>
        <p:txBody>
          <a:bodyPr wrap="none">
            <a:spAutoFit/>
          </a:bodyPr>
          <a:lstStyle/>
          <a:p>
            <a:pPr marL="114300" fontAlgn="base">
              <a:spcBef>
                <a:spcPct val="0"/>
              </a:spcBef>
              <a:spcAft>
                <a:spcPct val="0"/>
              </a:spcAft>
              <a:defRPr/>
            </a:pPr>
            <a:r>
              <a:rPr lang="en-US" altLang="en-US" sz="2000" i="1" dirty="0" smtClean="0">
                <a:solidFill>
                  <a:srgbClr val="C0504D">
                    <a:lumMod val="75000"/>
                  </a:srgbClr>
                </a:solidFill>
                <a:latin typeface="Arial" pitchFamily="34" charset="0"/>
                <a:ea typeface="ＭＳ Ｐゴシック" pitchFamily="34" charset="-128"/>
              </a:rPr>
              <a:t>“A </a:t>
            </a:r>
            <a:r>
              <a:rPr lang="en-US" altLang="en-US" sz="2000" i="1" dirty="0">
                <a:solidFill>
                  <a:srgbClr val="C0504D">
                    <a:lumMod val="75000"/>
                  </a:srgbClr>
                </a:solidFill>
                <a:latin typeface="Arial" pitchFamily="34" charset="0"/>
                <a:ea typeface="ＭＳ Ｐゴシック" pitchFamily="34" charset="-128"/>
              </a:rPr>
              <a:t>Strategic Investment in </a:t>
            </a:r>
            <a:r>
              <a:rPr lang="en-US" altLang="en-US" sz="2000" i="1" dirty="0" smtClean="0">
                <a:solidFill>
                  <a:srgbClr val="C0504D">
                    <a:lumMod val="75000"/>
                  </a:srgbClr>
                </a:solidFill>
                <a:latin typeface="Arial" pitchFamily="34" charset="0"/>
                <a:ea typeface="ＭＳ Ｐゴシック" pitchFamily="34" charset="-128"/>
              </a:rPr>
              <a:t>S&amp;T”</a:t>
            </a:r>
            <a:endParaRPr lang="en-US" altLang="en-US" sz="2000" i="1" dirty="0">
              <a:solidFill>
                <a:srgbClr val="C0504D">
                  <a:lumMod val="75000"/>
                </a:srgbClr>
              </a:solidFill>
              <a:latin typeface="Arial" pitchFamily="34" charset="0"/>
              <a:ea typeface="ＭＳ Ｐゴシック" pitchFamily="34" charset="-128"/>
            </a:endParaRPr>
          </a:p>
        </p:txBody>
      </p:sp>
    </p:spTree>
    <p:extLst>
      <p:ext uri="{BB962C8B-B14F-4D97-AF65-F5344CB8AC3E}">
        <p14:creationId xmlns:p14="http://schemas.microsoft.com/office/powerpoint/2010/main" val="2542293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AutoShape 16"/>
          <p:cNvSpPr>
            <a:spLocks noChangeArrowheads="1"/>
          </p:cNvSpPr>
          <p:nvPr/>
        </p:nvSpPr>
        <p:spPr bwMode="auto">
          <a:xfrm>
            <a:off x="4143375" y="5534025"/>
            <a:ext cx="434975" cy="428625"/>
          </a:xfrm>
          <a:prstGeom prst="downArrow">
            <a:avLst>
              <a:gd name="adj1" fmla="val 41602"/>
              <a:gd name="adj2" fmla="val 40000"/>
            </a:avLst>
          </a:prstGeom>
          <a:gradFill rotWithShape="1">
            <a:gsLst>
              <a:gs pos="0">
                <a:schemeClr val="bg1"/>
              </a:gs>
              <a:gs pos="100000">
                <a:schemeClr val="accent1"/>
              </a:gs>
            </a:gsLst>
            <a:lin ang="5400000" scaled="1"/>
          </a:gradFill>
          <a:ln w="9525">
            <a:noFill/>
            <a:miter lim="800000"/>
            <a:headEnd/>
            <a:tailEnd/>
          </a:ln>
        </p:spPr>
        <p:txBody>
          <a:bodyPr wrap="none" anchor="ctr"/>
          <a:lstStyle/>
          <a:p>
            <a:endParaRPr lang="en-US"/>
          </a:p>
        </p:txBody>
      </p:sp>
      <p:sp>
        <p:nvSpPr>
          <p:cNvPr id="14338" name="Title 5"/>
          <p:cNvSpPr>
            <a:spLocks noGrp="1"/>
          </p:cNvSpPr>
          <p:nvPr>
            <p:ph type="title" idx="4294967295"/>
          </p:nvPr>
        </p:nvSpPr>
        <p:spPr bwMode="auto">
          <a:xfrm>
            <a:off x="371475" y="565150"/>
            <a:ext cx="8229600" cy="722313"/>
          </a:xfrm>
          <a:prstGeom prst="rect">
            <a:avLst/>
          </a:prstGeom>
          <a:noFill/>
          <a:ln>
            <a:miter lim="800000"/>
            <a:headEnd/>
            <a:tailEnd/>
          </a:ln>
        </p:spPr>
        <p:txBody>
          <a:bodyPr/>
          <a:lstStyle/>
          <a:p>
            <a:pPr algn="l"/>
            <a:r>
              <a:rPr lang="en-US" altLang="en-US" sz="3200" b="1" smtClean="0">
                <a:solidFill>
                  <a:srgbClr val="4F81BD"/>
                </a:solidFill>
                <a:ea typeface="ＭＳ Ｐゴシック"/>
                <a:cs typeface="ＭＳ Ｐゴシック"/>
              </a:rPr>
              <a:t>An Integrated Approach to Defence Innovation</a:t>
            </a:r>
            <a:endParaRPr lang="en-AU" altLang="en-US" sz="3200" b="1" smtClean="0">
              <a:solidFill>
                <a:srgbClr val="4F81BD"/>
              </a:solidFill>
              <a:ea typeface="ＭＳ Ｐゴシック"/>
              <a:cs typeface="ＭＳ Ｐゴシック"/>
            </a:endParaRPr>
          </a:p>
        </p:txBody>
      </p:sp>
      <p:sp>
        <p:nvSpPr>
          <p:cNvPr id="14339" name="TextBox 7"/>
          <p:cNvSpPr txBox="1">
            <a:spLocks noChangeArrowheads="1"/>
          </p:cNvSpPr>
          <p:nvPr/>
        </p:nvSpPr>
        <p:spPr bwMode="auto">
          <a:xfrm>
            <a:off x="303213" y="1870075"/>
            <a:ext cx="2987675" cy="3662363"/>
          </a:xfrm>
          <a:prstGeom prst="rect">
            <a:avLst/>
          </a:prstGeom>
          <a:noFill/>
          <a:ln w="9525">
            <a:noFill/>
            <a:miter lim="800000"/>
            <a:headEnd/>
            <a:tailEnd/>
          </a:ln>
        </p:spPr>
        <p:txBody>
          <a:bodyPr>
            <a:spAutoFit/>
          </a:bodyPr>
          <a:lstStyle/>
          <a:p>
            <a:endParaRPr lang="en-US" sz="1800"/>
          </a:p>
          <a:p>
            <a:pPr>
              <a:buFont typeface="Wingdings" pitchFamily="2" charset="2"/>
              <a:buChar char="§"/>
            </a:pPr>
            <a:r>
              <a:rPr lang="en-US" sz="1800"/>
              <a:t>  Small Business   </a:t>
            </a:r>
          </a:p>
          <a:p>
            <a:pPr>
              <a:buFont typeface="Wingdings" pitchFamily="2" charset="2"/>
              <a:buNone/>
            </a:pPr>
            <a:r>
              <a:rPr lang="en-US" sz="1800"/>
              <a:t>    Exploratory Tasks</a:t>
            </a:r>
          </a:p>
          <a:p>
            <a:pPr>
              <a:buFont typeface="Wingdings" pitchFamily="2" charset="2"/>
              <a:buNone/>
            </a:pPr>
            <a:endParaRPr lang="en-US" sz="1800"/>
          </a:p>
          <a:p>
            <a:pPr>
              <a:buFont typeface="Wingdings" pitchFamily="2" charset="2"/>
              <a:buChar char="§"/>
            </a:pPr>
            <a:r>
              <a:rPr lang="en-US" sz="1800"/>
              <a:t>  Strategic Research </a:t>
            </a:r>
          </a:p>
          <a:p>
            <a:pPr>
              <a:buFont typeface="Wingdings" pitchFamily="2" charset="2"/>
              <a:buNone/>
            </a:pPr>
            <a:r>
              <a:rPr lang="en-US" sz="1800"/>
              <a:t>    Program</a:t>
            </a:r>
          </a:p>
          <a:p>
            <a:pPr>
              <a:buFont typeface="Wingdings" pitchFamily="2" charset="2"/>
              <a:buNone/>
            </a:pPr>
            <a:endParaRPr lang="en-US" sz="1800"/>
          </a:p>
          <a:p>
            <a:pPr>
              <a:buFont typeface="Wingdings" pitchFamily="2" charset="2"/>
              <a:buChar char="§"/>
            </a:pPr>
            <a:r>
              <a:rPr lang="en-US" sz="1800"/>
              <a:t>  MURI</a:t>
            </a:r>
          </a:p>
          <a:p>
            <a:endParaRPr lang="en-US" sz="1800"/>
          </a:p>
          <a:p>
            <a:pPr>
              <a:buFont typeface="Wingdings" pitchFamily="2" charset="2"/>
              <a:buChar char="§"/>
            </a:pPr>
            <a:r>
              <a:rPr lang="en-US" sz="1800"/>
              <a:t>  Grand Challenge</a:t>
            </a:r>
          </a:p>
          <a:p>
            <a:pPr>
              <a:buFont typeface="Wingdings" pitchFamily="2" charset="2"/>
              <a:buNone/>
            </a:pPr>
            <a:endParaRPr lang="en-US" sz="1800"/>
          </a:p>
          <a:p>
            <a:pPr>
              <a:buFont typeface="Wingdings" pitchFamily="2" charset="2"/>
              <a:buChar char="§"/>
            </a:pPr>
            <a:r>
              <a:rPr lang="en-US" sz="1800"/>
              <a:t>  Defence Cooperative </a:t>
            </a:r>
            <a:br>
              <a:rPr lang="en-US" sz="1800"/>
            </a:br>
            <a:r>
              <a:rPr lang="en-US" sz="1800"/>
              <a:t>    Research Centre</a:t>
            </a:r>
          </a:p>
        </p:txBody>
      </p:sp>
      <p:sp>
        <p:nvSpPr>
          <p:cNvPr id="14340" name="Freeform 9"/>
          <p:cNvSpPr>
            <a:spLocks/>
          </p:cNvSpPr>
          <p:nvPr/>
        </p:nvSpPr>
        <p:spPr bwMode="auto">
          <a:xfrm>
            <a:off x="219075" y="1679575"/>
            <a:ext cx="3376613" cy="4541838"/>
          </a:xfrm>
          <a:custGeom>
            <a:avLst/>
            <a:gdLst>
              <a:gd name="T0" fmla="*/ 11694119 w 3330054"/>
              <a:gd name="T1" fmla="*/ 6292293 h 4572000"/>
              <a:gd name="T2" fmla="*/ 8867999 w 3330054"/>
              <a:gd name="T3" fmla="*/ 0 h 4572000"/>
              <a:gd name="T4" fmla="*/ 0 w 3330054"/>
              <a:gd name="T5" fmla="*/ 0 h 4572000"/>
              <a:gd name="T6" fmla="*/ 154373 w 3330054"/>
              <a:gd name="T7" fmla="*/ 14339578 h 4572000"/>
              <a:gd name="T8" fmla="*/ 8902872 w 3330054"/>
              <a:gd name="T9" fmla="*/ 14339578 h 4572000"/>
              <a:gd name="T10" fmla="*/ 11694119 w 3330054"/>
              <a:gd name="T11" fmla="*/ 8261312 h 4572000"/>
              <a:gd name="T12" fmla="*/ 11694119 w 3330054"/>
              <a:gd name="T13" fmla="*/ 6292293 h 4572000"/>
              <a:gd name="T14" fmla="*/ 0 60000 65536"/>
              <a:gd name="T15" fmla="*/ 0 60000 65536"/>
              <a:gd name="T16" fmla="*/ 0 60000 65536"/>
              <a:gd name="T17" fmla="*/ 0 60000 65536"/>
              <a:gd name="T18" fmla="*/ 0 60000 65536"/>
              <a:gd name="T19" fmla="*/ 0 60000 65536"/>
              <a:gd name="T20" fmla="*/ 0 60000 65536"/>
              <a:gd name="T21" fmla="*/ 0 w 3330054"/>
              <a:gd name="T22" fmla="*/ 0 h 4572000"/>
              <a:gd name="T23" fmla="*/ 3330054 w 3330054"/>
              <a:gd name="T24" fmla="*/ 4572000 h 4572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30054" h="4572000">
                <a:moveTo>
                  <a:pt x="3330054" y="2006220"/>
                </a:moveTo>
                <a:lnTo>
                  <a:pt x="2525280" y="0"/>
                </a:lnTo>
                <a:lnTo>
                  <a:pt x="0" y="0"/>
                </a:lnTo>
                <a:lnTo>
                  <a:pt x="43959" y="4572000"/>
                </a:lnTo>
                <a:lnTo>
                  <a:pt x="2535212" y="4572000"/>
                </a:lnTo>
                <a:lnTo>
                  <a:pt x="3330054" y="2634017"/>
                </a:lnTo>
                <a:lnTo>
                  <a:pt x="3330054" y="2006220"/>
                </a:lnTo>
                <a:close/>
              </a:path>
            </a:pathLst>
          </a:custGeom>
          <a:noFill/>
          <a:ln w="41275" cap="flat" cmpd="sng" algn="ctr">
            <a:solidFill>
              <a:srgbClr val="FFC000"/>
            </a:solidFill>
            <a:prstDash val="sysDot"/>
            <a:round/>
            <a:headEnd type="none" w="med" len="med"/>
            <a:tailEnd type="none" w="med" len="med"/>
          </a:ln>
        </p:spPr>
        <p:txBody>
          <a:bodyPr/>
          <a:lstStyle/>
          <a:p>
            <a:endParaRPr lang="en-US"/>
          </a:p>
        </p:txBody>
      </p:sp>
      <p:sp>
        <p:nvSpPr>
          <p:cNvPr id="14341" name="Freeform 12"/>
          <p:cNvSpPr>
            <a:spLocks/>
          </p:cNvSpPr>
          <p:nvPr/>
        </p:nvSpPr>
        <p:spPr bwMode="auto">
          <a:xfrm rot="10800000">
            <a:off x="5208588" y="1670050"/>
            <a:ext cx="3783012" cy="4541838"/>
          </a:xfrm>
          <a:custGeom>
            <a:avLst/>
            <a:gdLst>
              <a:gd name="T0" fmla="*/ 624283787 w 3330054"/>
              <a:gd name="T1" fmla="*/ 6265032 h 4581525"/>
              <a:gd name="T2" fmla="*/ 486812392 w 3330054"/>
              <a:gd name="T3" fmla="*/ 29746 h 4581525"/>
              <a:gd name="T4" fmla="*/ 0 w 3330054"/>
              <a:gd name="T5" fmla="*/ 0 h 4581525"/>
              <a:gd name="T6" fmla="*/ 8240998 w 3330054"/>
              <a:gd name="T7" fmla="*/ 14277467 h 4581525"/>
              <a:gd name="T8" fmla="*/ 488709710 w 3330054"/>
              <a:gd name="T9" fmla="*/ 14307199 h 4581525"/>
              <a:gd name="T10" fmla="*/ 624283787 w 3330054"/>
              <a:gd name="T11" fmla="*/ 8225517 h 4581525"/>
              <a:gd name="T12" fmla="*/ 624283787 w 3330054"/>
              <a:gd name="T13" fmla="*/ 6265032 h 4581525"/>
              <a:gd name="T14" fmla="*/ 0 60000 65536"/>
              <a:gd name="T15" fmla="*/ 0 60000 65536"/>
              <a:gd name="T16" fmla="*/ 0 60000 65536"/>
              <a:gd name="T17" fmla="*/ 0 60000 65536"/>
              <a:gd name="T18" fmla="*/ 0 60000 65536"/>
              <a:gd name="T19" fmla="*/ 0 60000 65536"/>
              <a:gd name="T20" fmla="*/ 0 60000 65536"/>
              <a:gd name="T21" fmla="*/ 0 w 3330054"/>
              <a:gd name="T22" fmla="*/ 0 h 4581525"/>
              <a:gd name="T23" fmla="*/ 3330054 w 3330054"/>
              <a:gd name="T24" fmla="*/ 4581525 h 45815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30054" h="4581525">
                <a:moveTo>
                  <a:pt x="3330054" y="2006220"/>
                </a:moveTo>
                <a:lnTo>
                  <a:pt x="2596757" y="9525"/>
                </a:lnTo>
                <a:lnTo>
                  <a:pt x="0" y="0"/>
                </a:lnTo>
                <a:lnTo>
                  <a:pt x="43959" y="4572000"/>
                </a:lnTo>
                <a:lnTo>
                  <a:pt x="2606874" y="4581525"/>
                </a:lnTo>
                <a:lnTo>
                  <a:pt x="3330054" y="2634017"/>
                </a:lnTo>
                <a:lnTo>
                  <a:pt x="3330054" y="2006220"/>
                </a:lnTo>
                <a:close/>
              </a:path>
            </a:pathLst>
          </a:custGeom>
          <a:noFill/>
          <a:ln w="41275" cap="flat" cmpd="sng" algn="ctr">
            <a:solidFill>
              <a:srgbClr val="FFC000"/>
            </a:solidFill>
            <a:prstDash val="sysDot"/>
            <a:round/>
            <a:headEnd type="none" w="med" len="med"/>
            <a:tailEnd type="none" w="med" len="med"/>
          </a:ln>
        </p:spPr>
        <p:txBody>
          <a:bodyPr/>
          <a:lstStyle/>
          <a:p>
            <a:endParaRPr lang="en-US"/>
          </a:p>
        </p:txBody>
      </p:sp>
      <p:sp>
        <p:nvSpPr>
          <p:cNvPr id="14342" name="TextBox 1"/>
          <p:cNvSpPr txBox="1">
            <a:spLocks noChangeArrowheads="1"/>
          </p:cNvSpPr>
          <p:nvPr/>
        </p:nvSpPr>
        <p:spPr bwMode="auto">
          <a:xfrm>
            <a:off x="4597400" y="1360488"/>
            <a:ext cx="1081088" cy="458787"/>
          </a:xfrm>
          <a:prstGeom prst="rect">
            <a:avLst/>
          </a:prstGeom>
          <a:noFill/>
          <a:ln w="9525">
            <a:noFill/>
            <a:miter lim="800000"/>
            <a:headEnd/>
            <a:tailEnd/>
          </a:ln>
        </p:spPr>
        <p:txBody>
          <a:bodyPr wrap="none">
            <a:spAutoFit/>
          </a:bodyPr>
          <a:lstStyle/>
          <a:p>
            <a:pPr algn="ctr"/>
            <a:r>
              <a:rPr lang="en-US" altLang="en-US" sz="800" b="1">
                <a:solidFill>
                  <a:srgbClr val="FF0000"/>
                </a:solidFill>
              </a:rPr>
              <a:t>Defence </a:t>
            </a:r>
          </a:p>
          <a:p>
            <a:pPr algn="ctr"/>
            <a:r>
              <a:rPr lang="en-US" altLang="en-US" sz="800" b="1">
                <a:solidFill>
                  <a:srgbClr val="FF0000"/>
                </a:solidFill>
              </a:rPr>
              <a:t>Cooperative </a:t>
            </a:r>
            <a:br>
              <a:rPr lang="en-US" altLang="en-US" sz="800" b="1">
                <a:solidFill>
                  <a:srgbClr val="FF0000"/>
                </a:solidFill>
              </a:rPr>
            </a:br>
            <a:r>
              <a:rPr lang="en-US" altLang="en-US" sz="800" b="1">
                <a:solidFill>
                  <a:srgbClr val="FF0000"/>
                </a:solidFill>
              </a:rPr>
              <a:t>Research Centre’s</a:t>
            </a:r>
            <a:endParaRPr lang="en-AU" altLang="en-US" sz="800" b="1">
              <a:solidFill>
                <a:srgbClr val="FF0000"/>
              </a:solidFill>
            </a:endParaRPr>
          </a:p>
        </p:txBody>
      </p:sp>
      <p:sp>
        <p:nvSpPr>
          <p:cNvPr id="14343" name="Text Box 9"/>
          <p:cNvSpPr txBox="1">
            <a:spLocks noChangeArrowheads="1"/>
          </p:cNvSpPr>
          <p:nvPr/>
        </p:nvSpPr>
        <p:spPr bwMode="auto">
          <a:xfrm>
            <a:off x="3344863" y="166688"/>
            <a:ext cx="2436812" cy="457200"/>
          </a:xfrm>
          <a:prstGeom prst="rect">
            <a:avLst/>
          </a:prstGeom>
          <a:noFill/>
          <a:ln w="9525">
            <a:noFill/>
            <a:miter lim="800000"/>
            <a:headEnd/>
            <a:tailEnd/>
          </a:ln>
        </p:spPr>
        <p:txBody>
          <a:bodyPr wrap="none">
            <a:spAutoFit/>
          </a:bodyPr>
          <a:lstStyle/>
          <a:p>
            <a:pPr algn="ctr"/>
            <a:r>
              <a:rPr lang="en-AU" b="1">
                <a:solidFill>
                  <a:schemeClr val="bg1"/>
                </a:solidFill>
              </a:rPr>
              <a:t>UNCLASSIFIED</a:t>
            </a:r>
          </a:p>
        </p:txBody>
      </p:sp>
      <p:pic>
        <p:nvPicPr>
          <p:cNvPr id="14344" name="Picture 10" descr="DSC 1637 JOAD - Innovation Funnel Diagram"/>
          <p:cNvPicPr>
            <a:picLocks noChangeAspect="1" noChangeArrowheads="1"/>
          </p:cNvPicPr>
          <p:nvPr/>
        </p:nvPicPr>
        <p:blipFill>
          <a:blip r:embed="rId3"/>
          <a:srcRect r="39464" b="18030"/>
          <a:stretch>
            <a:fillRect/>
          </a:stretch>
        </p:blipFill>
        <p:spPr bwMode="auto">
          <a:xfrm>
            <a:off x="2794000" y="2038350"/>
            <a:ext cx="4016375" cy="3654425"/>
          </a:xfrm>
          <a:prstGeom prst="rect">
            <a:avLst/>
          </a:prstGeom>
          <a:noFill/>
          <a:ln w="9525">
            <a:noFill/>
            <a:miter lim="800000"/>
            <a:headEnd/>
            <a:tailEnd/>
          </a:ln>
        </p:spPr>
      </p:pic>
      <p:sp>
        <p:nvSpPr>
          <p:cNvPr id="14345" name="Line 11"/>
          <p:cNvSpPr>
            <a:spLocks noChangeShapeType="1"/>
          </p:cNvSpPr>
          <p:nvPr/>
        </p:nvSpPr>
        <p:spPr bwMode="auto">
          <a:xfrm flipH="1">
            <a:off x="5156200" y="1862138"/>
            <a:ext cx="25400" cy="795337"/>
          </a:xfrm>
          <a:prstGeom prst="line">
            <a:avLst/>
          </a:prstGeom>
          <a:noFill/>
          <a:ln w="57150">
            <a:solidFill>
              <a:srgbClr val="FF0000"/>
            </a:solidFill>
            <a:prstDash val="sysDot"/>
            <a:round/>
            <a:headEnd/>
            <a:tailEnd type="triangle" w="med" len="med"/>
          </a:ln>
        </p:spPr>
        <p:txBody>
          <a:bodyPr/>
          <a:lstStyle/>
          <a:p>
            <a:endParaRPr lang="en-US"/>
          </a:p>
        </p:txBody>
      </p:sp>
      <p:sp>
        <p:nvSpPr>
          <p:cNvPr id="14346" name="Rectangle 12"/>
          <p:cNvSpPr>
            <a:spLocks noChangeArrowheads="1"/>
          </p:cNvSpPr>
          <p:nvPr/>
        </p:nvSpPr>
        <p:spPr bwMode="auto">
          <a:xfrm>
            <a:off x="5808663" y="2344738"/>
            <a:ext cx="896937" cy="3055937"/>
          </a:xfrm>
          <a:prstGeom prst="rect">
            <a:avLst/>
          </a:prstGeom>
          <a:solidFill>
            <a:schemeClr val="bg1"/>
          </a:solidFill>
          <a:ln w="9525">
            <a:noFill/>
            <a:miter lim="800000"/>
            <a:headEnd/>
            <a:tailEnd/>
          </a:ln>
        </p:spPr>
        <p:txBody>
          <a:bodyPr wrap="none" anchor="ctr"/>
          <a:lstStyle/>
          <a:p>
            <a:endParaRPr lang="en-US"/>
          </a:p>
        </p:txBody>
      </p:sp>
      <p:sp>
        <p:nvSpPr>
          <p:cNvPr id="14347" name="TextBox 6"/>
          <p:cNvSpPr txBox="1">
            <a:spLocks noChangeArrowheads="1"/>
          </p:cNvSpPr>
          <p:nvPr/>
        </p:nvSpPr>
        <p:spPr bwMode="auto">
          <a:xfrm>
            <a:off x="6191250" y="1931988"/>
            <a:ext cx="2740025" cy="4087812"/>
          </a:xfrm>
          <a:prstGeom prst="rect">
            <a:avLst/>
          </a:prstGeom>
          <a:noFill/>
          <a:ln w="9525">
            <a:noFill/>
            <a:miter lim="800000"/>
            <a:headEnd/>
            <a:tailEnd/>
          </a:ln>
        </p:spPr>
        <p:txBody>
          <a:bodyPr>
            <a:spAutoFit/>
          </a:bodyPr>
          <a:lstStyle/>
          <a:p>
            <a:r>
              <a:rPr lang="en-US" sz="1800"/>
              <a:t> </a:t>
            </a:r>
          </a:p>
          <a:p>
            <a:pPr>
              <a:buFont typeface="Wingdings" pitchFamily="2" charset="2"/>
              <a:buChar char="§"/>
            </a:pPr>
            <a:r>
              <a:rPr lang="en-US" sz="1800"/>
              <a:t>Technology/Concept</a:t>
            </a:r>
          </a:p>
          <a:p>
            <a:pPr>
              <a:buFont typeface="Wingdings" pitchFamily="2" charset="2"/>
              <a:buNone/>
            </a:pPr>
            <a:r>
              <a:rPr lang="en-US" sz="1800"/>
              <a:t>    Exploration</a:t>
            </a:r>
          </a:p>
          <a:p>
            <a:pPr>
              <a:buFont typeface="Wingdings" pitchFamily="2" charset="2"/>
              <a:buChar char="§"/>
            </a:pPr>
            <a:endParaRPr lang="en-US" sz="1800"/>
          </a:p>
          <a:p>
            <a:pPr>
              <a:buFont typeface="Wingdings" pitchFamily="2" charset="2"/>
              <a:buChar char="§"/>
            </a:pPr>
            <a:r>
              <a:rPr lang="en-US" sz="1800"/>
              <a:t>  Technology</a:t>
            </a:r>
          </a:p>
          <a:p>
            <a:pPr>
              <a:buFont typeface="Wingdings" pitchFamily="2" charset="2"/>
              <a:buNone/>
            </a:pPr>
            <a:r>
              <a:rPr lang="en-US" sz="1800"/>
              <a:t>    Demonstration</a:t>
            </a:r>
          </a:p>
          <a:p>
            <a:pPr>
              <a:buFont typeface="Wingdings" pitchFamily="2" charset="2"/>
              <a:buChar char="§"/>
            </a:pPr>
            <a:endParaRPr lang="en-US" sz="1800"/>
          </a:p>
          <a:p>
            <a:pPr>
              <a:buFont typeface="Wingdings" pitchFamily="2" charset="2"/>
              <a:buChar char="§"/>
            </a:pPr>
            <a:r>
              <a:rPr lang="en-US" sz="1800"/>
              <a:t>  Prototype System</a:t>
            </a:r>
          </a:p>
          <a:p>
            <a:pPr>
              <a:buFont typeface="Wingdings" pitchFamily="2" charset="2"/>
              <a:buChar char="§"/>
            </a:pPr>
            <a:endParaRPr lang="en-US" sz="1800"/>
          </a:p>
          <a:p>
            <a:pPr>
              <a:buFont typeface="Wingdings" pitchFamily="2" charset="2"/>
              <a:buChar char="§"/>
            </a:pPr>
            <a:r>
              <a:rPr lang="en-US" sz="1800"/>
              <a:t>  Integrated Capability </a:t>
            </a:r>
            <a:br>
              <a:rPr lang="en-US" sz="1800"/>
            </a:br>
            <a:r>
              <a:rPr lang="en-US" sz="1800"/>
              <a:t>    Demonstration</a:t>
            </a:r>
          </a:p>
          <a:p>
            <a:pPr>
              <a:buFont typeface="Wingdings" pitchFamily="2" charset="2"/>
              <a:buChar char="§"/>
            </a:pPr>
            <a:endParaRPr lang="en-US" sz="1400"/>
          </a:p>
          <a:p>
            <a:pPr>
              <a:buFont typeface="Wingdings" pitchFamily="2" charset="2"/>
              <a:buNone/>
            </a:pPr>
            <a:endParaRPr lang="en-US" sz="1400"/>
          </a:p>
          <a:p>
            <a:pPr>
              <a:buFont typeface="Wingdings" pitchFamily="2" charset="2"/>
              <a:buChar char="§"/>
            </a:pPr>
            <a:r>
              <a:rPr lang="en-US" sz="1800"/>
              <a:t>  Defence-Industry </a:t>
            </a:r>
          </a:p>
          <a:p>
            <a:pPr>
              <a:buFont typeface="Wingdings" pitchFamily="2" charset="2"/>
              <a:buNone/>
            </a:pPr>
            <a:r>
              <a:rPr lang="en-US" sz="1800"/>
              <a:t>    Collaboration</a:t>
            </a:r>
          </a:p>
        </p:txBody>
      </p:sp>
      <p:sp>
        <p:nvSpPr>
          <p:cNvPr id="14348" name="Text Box 13"/>
          <p:cNvSpPr txBox="1">
            <a:spLocks noChangeArrowheads="1"/>
          </p:cNvSpPr>
          <p:nvPr/>
        </p:nvSpPr>
        <p:spPr bwMode="auto">
          <a:xfrm>
            <a:off x="100013" y="1327150"/>
            <a:ext cx="3732212" cy="366713"/>
          </a:xfrm>
          <a:prstGeom prst="rect">
            <a:avLst/>
          </a:prstGeom>
          <a:noFill/>
          <a:ln w="9525">
            <a:noFill/>
            <a:miter lim="800000"/>
            <a:headEnd/>
            <a:tailEnd/>
          </a:ln>
        </p:spPr>
        <p:txBody>
          <a:bodyPr>
            <a:spAutoFit/>
          </a:bodyPr>
          <a:lstStyle/>
          <a:p>
            <a:r>
              <a:rPr lang="en-US" sz="1800" b="1"/>
              <a:t>Next Generation Technologies</a:t>
            </a:r>
            <a:endParaRPr lang="en-AU" sz="1800" b="1"/>
          </a:p>
        </p:txBody>
      </p:sp>
      <p:sp>
        <p:nvSpPr>
          <p:cNvPr id="14349" name="Text Box 14"/>
          <p:cNvSpPr txBox="1">
            <a:spLocks noChangeArrowheads="1"/>
          </p:cNvSpPr>
          <p:nvPr/>
        </p:nvSpPr>
        <p:spPr bwMode="auto">
          <a:xfrm>
            <a:off x="5894388" y="1322388"/>
            <a:ext cx="3175000" cy="366712"/>
          </a:xfrm>
          <a:prstGeom prst="rect">
            <a:avLst/>
          </a:prstGeom>
          <a:noFill/>
          <a:ln w="9525">
            <a:noFill/>
            <a:miter lim="800000"/>
            <a:headEnd/>
            <a:tailEnd/>
          </a:ln>
        </p:spPr>
        <p:txBody>
          <a:bodyPr>
            <a:spAutoFit/>
          </a:bodyPr>
          <a:lstStyle/>
          <a:p>
            <a:r>
              <a:rPr lang="en-US" sz="1800" b="1"/>
              <a:t>Defence Innovation Hub</a:t>
            </a:r>
            <a:endParaRPr lang="en-AU" sz="1800" b="1"/>
          </a:p>
        </p:txBody>
      </p:sp>
      <p:sp>
        <p:nvSpPr>
          <p:cNvPr id="14350" name="Text Box 15"/>
          <p:cNvSpPr txBox="1">
            <a:spLocks noChangeArrowheads="1"/>
          </p:cNvSpPr>
          <p:nvPr/>
        </p:nvSpPr>
        <p:spPr bwMode="auto">
          <a:xfrm>
            <a:off x="3263900" y="5902325"/>
            <a:ext cx="2297113" cy="581025"/>
          </a:xfrm>
          <a:prstGeom prst="rect">
            <a:avLst/>
          </a:prstGeom>
          <a:noFill/>
          <a:ln w="9525">
            <a:noFill/>
            <a:miter lim="800000"/>
            <a:headEnd/>
            <a:tailEnd/>
          </a:ln>
        </p:spPr>
        <p:txBody>
          <a:bodyPr wrap="none">
            <a:spAutoFit/>
          </a:bodyPr>
          <a:lstStyle/>
          <a:p>
            <a:r>
              <a:rPr lang="en-AU" sz="1600" b="1"/>
              <a:t>Innovative &amp; Resilient</a:t>
            </a:r>
          </a:p>
          <a:p>
            <a:r>
              <a:rPr lang="en-AU" sz="1600" b="1"/>
              <a:t>Capability Life Cycle</a:t>
            </a:r>
          </a:p>
        </p:txBody>
      </p:sp>
    </p:spTree>
    <p:extLst>
      <p:ext uri="{BB962C8B-B14F-4D97-AF65-F5344CB8AC3E}">
        <p14:creationId xmlns:p14="http://schemas.microsoft.com/office/powerpoint/2010/main" val="874775499"/>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Trusted Autonomous Systems - Motivation</a:t>
            </a:r>
            <a:endParaRPr lang="en-AU" dirty="0"/>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595" y="1273478"/>
            <a:ext cx="1851056" cy="12340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722970" y="1382664"/>
            <a:ext cx="4163291" cy="923330"/>
          </a:xfrm>
          <a:prstGeom prst="rect">
            <a:avLst/>
          </a:prstGeom>
          <a:noFill/>
        </p:spPr>
        <p:txBody>
          <a:bodyPr wrap="square" rtlCol="0">
            <a:spAutoFit/>
          </a:bodyPr>
          <a:lstStyle/>
          <a:p>
            <a:r>
              <a:rPr lang="en-AU" sz="1800" b="1" dirty="0" smtClean="0"/>
              <a:t>Patricks</a:t>
            </a:r>
            <a:r>
              <a:rPr lang="en-AU" sz="1800" dirty="0" smtClean="0"/>
              <a:t>: “</a:t>
            </a:r>
            <a:r>
              <a:rPr lang="en-AU" sz="1800" dirty="0" err="1" smtClean="0"/>
              <a:t>AutoStrads</a:t>
            </a:r>
            <a:r>
              <a:rPr lang="en-AU" sz="1800" dirty="0" smtClean="0"/>
              <a:t>” developed by Australian Centre for Field Robotics (ACFR)</a:t>
            </a:r>
            <a:endParaRPr lang="en-AU" sz="1800" dirty="0"/>
          </a:p>
        </p:txBody>
      </p:sp>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506"/>
          <a:stretch/>
        </p:blipFill>
        <p:spPr bwMode="auto">
          <a:xfrm>
            <a:off x="2843809" y="2790684"/>
            <a:ext cx="1817898" cy="141716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788024" y="2746544"/>
            <a:ext cx="3993119" cy="646331"/>
          </a:xfrm>
          <a:prstGeom prst="rect">
            <a:avLst/>
          </a:prstGeom>
          <a:noFill/>
        </p:spPr>
        <p:txBody>
          <a:bodyPr wrap="square" rtlCol="0">
            <a:spAutoFit/>
          </a:bodyPr>
          <a:lstStyle/>
          <a:p>
            <a:r>
              <a:rPr lang="en-AU" sz="1800" b="1" dirty="0" smtClean="0"/>
              <a:t>Rio Tinto</a:t>
            </a:r>
            <a:r>
              <a:rPr lang="en-AU" sz="1800" dirty="0" smtClean="0"/>
              <a:t>: </a:t>
            </a:r>
            <a:r>
              <a:rPr lang="en-AU" sz="1800" dirty="0" err="1"/>
              <a:t>cabless</a:t>
            </a:r>
            <a:r>
              <a:rPr lang="en-AU" sz="1800" dirty="0"/>
              <a:t> </a:t>
            </a:r>
            <a:r>
              <a:rPr lang="en-AU" sz="1800" dirty="0" smtClean="0"/>
              <a:t>drill, driverless trucks, driverless train (ACFR). </a:t>
            </a:r>
          </a:p>
        </p:txBody>
      </p:sp>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595" y="2790684"/>
            <a:ext cx="2197197" cy="141716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024" y="3420548"/>
            <a:ext cx="3696664" cy="78730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descr="Some of the few human workers who remain at the new automated centre at Port Botan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9434" y="1273478"/>
            <a:ext cx="2192272" cy="12340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Content Placeholder 2"/>
          <p:cNvSpPr>
            <a:spLocks noGrp="1"/>
          </p:cNvSpPr>
          <p:nvPr>
            <p:ph idx="1"/>
          </p:nvPr>
        </p:nvSpPr>
        <p:spPr>
          <a:xfrm>
            <a:off x="583515" y="4693920"/>
            <a:ext cx="7999983" cy="1657718"/>
          </a:xfrm>
        </p:spPr>
        <p:txBody>
          <a:bodyPr/>
          <a:lstStyle/>
          <a:p>
            <a:pPr marL="0" indent="0">
              <a:buNone/>
            </a:pPr>
            <a:r>
              <a:rPr lang="en-AU" sz="2200" b="1" dirty="0" smtClean="0"/>
              <a:t>     Logistics and Mining Operations</a:t>
            </a:r>
          </a:p>
          <a:p>
            <a:r>
              <a:rPr lang="en-AU" sz="2000" dirty="0" smtClean="0"/>
              <a:t>Australia a World leader in field robotics to improve operating efficiency and mitigate against Industrial Relations issues</a:t>
            </a:r>
          </a:p>
        </p:txBody>
      </p:sp>
    </p:spTree>
    <p:extLst>
      <p:ext uri="{BB962C8B-B14F-4D97-AF65-F5344CB8AC3E}">
        <p14:creationId xmlns:p14="http://schemas.microsoft.com/office/powerpoint/2010/main" val="102841647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2_Custom Desig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Custom Design">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ustom Desig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7408</TotalTime>
  <Words>4659</Words>
  <Application>Microsoft Office PowerPoint</Application>
  <PresentationFormat>On-screen Show (4:3)</PresentationFormat>
  <Paragraphs>690</Paragraphs>
  <Slides>55</Slides>
  <Notes>25</Notes>
  <HiddenSlides>0</HiddenSlides>
  <MMClips>6</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55</vt:i4>
      </vt:variant>
    </vt:vector>
  </HeadingPairs>
  <TitlesOfParts>
    <vt:vector size="59" baseType="lpstr">
      <vt:lpstr>2_Office Theme</vt:lpstr>
      <vt:lpstr>3_Office Theme</vt:lpstr>
      <vt:lpstr>2_Custom Design</vt:lpstr>
      <vt:lpstr>think-cell Slide</vt:lpstr>
      <vt:lpstr>Towards a Proposed Defence CRC in Trusted Autonomous Systems  Research Information Sessions  26-28 Oct, 14 Nov 2016</vt:lpstr>
      <vt:lpstr>Agenda</vt:lpstr>
      <vt:lpstr>Agenda</vt:lpstr>
      <vt:lpstr>2016 Defence White Paper and Industry Policy Statement</vt:lpstr>
      <vt:lpstr>Defence Science and Technology  Purpose and Roles</vt:lpstr>
      <vt:lpstr>PowerPoint Presentation</vt:lpstr>
      <vt:lpstr>Next Generation Technologies</vt:lpstr>
      <vt:lpstr>An Integrated Approach to Defence Innovation</vt:lpstr>
      <vt:lpstr>Trusted Autonomous Systems - Motivation</vt:lpstr>
      <vt:lpstr>Motivation</vt:lpstr>
      <vt:lpstr>Example Problems </vt:lpstr>
      <vt:lpstr>PowerPoint Presentation</vt:lpstr>
      <vt:lpstr>Functional Technology Program</vt:lpstr>
      <vt:lpstr>PowerPoint Presentation</vt:lpstr>
      <vt:lpstr>Research Strategy </vt:lpstr>
      <vt:lpstr>Agenda</vt:lpstr>
      <vt:lpstr>Why We Must Transform</vt:lpstr>
      <vt:lpstr>Subi and Fiery Cross Reefs</vt:lpstr>
      <vt:lpstr>PowerPoint Presentation</vt:lpstr>
      <vt:lpstr>Emerging Business Cases  Example: Future Warfare - US Third Offset Strategy</vt:lpstr>
      <vt:lpstr>3rd Offset Operations (CSBA quotes)</vt:lpstr>
      <vt:lpstr>PowerPoint Presentation</vt:lpstr>
      <vt:lpstr>PowerPoint Presentation</vt:lpstr>
      <vt:lpstr>Australian Defence Requirements for Autonomy</vt:lpstr>
      <vt:lpstr>Agenda</vt:lpstr>
      <vt:lpstr>Current Projects</vt:lpstr>
      <vt:lpstr>Human Machine Integration</vt:lpstr>
      <vt:lpstr>Human Autonomy Teaming (Effectiveness and interaction)</vt:lpstr>
      <vt:lpstr>Legal Decisions for Autonomy</vt:lpstr>
      <vt:lpstr>Socialised Autonomy</vt:lpstr>
      <vt:lpstr>Mobile Robot Interaction</vt:lpstr>
      <vt:lpstr>Human-Autonomy Teaming (HAT) Project Lead: Dr Glennn Moy</vt:lpstr>
      <vt:lpstr>Multimedia Narrative Project Lead: Dr Steven Wark</vt:lpstr>
      <vt:lpstr>Nonstationary Planning Project Lead: Dr Darryn Reid, Principal Scientist</vt:lpstr>
      <vt:lpstr>Decentralised Flow Control Project Lead: Slava Shekh</vt:lpstr>
      <vt:lpstr>Autonomous Goal and Resource Management Project Lead: Dr. Martin Oxenham</vt:lpstr>
      <vt:lpstr>Survivable Ad-hoc Unmanned Vehicle Networks </vt:lpstr>
      <vt:lpstr>Self-Healing Communications - OPAL</vt:lpstr>
      <vt:lpstr>Data Ferrying – Emergent Spacing of Ferries</vt:lpstr>
      <vt:lpstr>Evolution of Swarm Behaviours</vt:lpstr>
      <vt:lpstr>Coordinated Delivery of Effects</vt:lpstr>
      <vt:lpstr>Relevant Fields of Research  </vt:lpstr>
      <vt:lpstr>PowerPoint Presentation</vt:lpstr>
      <vt:lpstr>Useful autonomous systems…embodied in the real world.</vt:lpstr>
      <vt:lpstr>Persistent navigation in sparse, denied environments </vt:lpstr>
      <vt:lpstr>Operations in the Urban Canyon and Indoors  </vt:lpstr>
      <vt:lpstr>Novel and Adaptive Motility and Effectors </vt:lpstr>
      <vt:lpstr>Summary</vt:lpstr>
      <vt:lpstr>Deep Ray – Undersea Glider</vt:lpstr>
      <vt:lpstr>PowerPoint Presentation</vt:lpstr>
      <vt:lpstr>Agenda</vt:lpstr>
      <vt:lpstr>Agenda</vt:lpstr>
      <vt:lpstr>Agenda</vt:lpstr>
      <vt:lpstr>RFI Format</vt:lpstr>
      <vt:lpstr>Thank You!</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DSTO Presentation</dc:title>
  <dc:creator>DSTO</dc:creator>
  <cp:lastModifiedBy>Hamish Dean</cp:lastModifiedBy>
  <cp:revision>534</cp:revision>
  <cp:lastPrinted>2013-06-07T05:27:22Z</cp:lastPrinted>
  <dcterms:created xsi:type="dcterms:W3CDTF">2013-05-22T08:35:32Z</dcterms:created>
  <dcterms:modified xsi:type="dcterms:W3CDTF">2016-11-25T03:32:56Z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AV14534942</vt:lpwstr>
  </property>
  <property fmtid="{D5CDD505-2E9C-101B-9397-08002B2CF9AE}" pid="4" name="Objective-Title">
    <vt:lpwstr>TAS CRC Roadshow 2016 - final</vt:lpwstr>
  </property>
  <property fmtid="{D5CDD505-2E9C-101B-9397-08002B2CF9AE}" pid="5" name="Objective-Comment">
    <vt:lpwstr>
    </vt:lpwstr>
  </property>
  <property fmtid="{D5CDD505-2E9C-101B-9397-08002B2CF9AE}" pid="6" name="Objective-CreationStamp">
    <vt:filetime>2016-11-24T01:21:03Z</vt:filetime>
  </property>
  <property fmtid="{D5CDD505-2E9C-101B-9397-08002B2CF9AE}" pid="7" name="Objective-IsApproved">
    <vt:bool>false</vt:bool>
  </property>
  <property fmtid="{D5CDD505-2E9C-101B-9397-08002B2CF9AE}" pid="8" name="Objective-IsPublished">
    <vt:bool>false</vt:bool>
  </property>
  <property fmtid="{D5CDD505-2E9C-101B-9397-08002B2CF9AE}" pid="9" name="Objective-DatePublished">
    <vt:lpwstr>
    </vt:lpwstr>
  </property>
  <property fmtid="{D5CDD505-2E9C-101B-9397-08002B2CF9AE}" pid="10" name="Objective-ModificationStamp">
    <vt:filetime>2016-11-24T23:33:34Z</vt:filetime>
  </property>
  <property fmtid="{D5CDD505-2E9C-101B-9397-08002B2CF9AE}" pid="11" name="Objective-Owner">
    <vt:lpwstr>Scholz, Jason (DR)(DSTO)</vt:lpwstr>
  </property>
  <property fmtid="{D5CDD505-2E9C-101B-9397-08002B2CF9AE}" pid="12" name="Objective-Path">
    <vt:lpwstr>Objective Global Folder - PROD:Defence Business Units:Defence Science and Technology Group:~ DSTG Implementation Workgroups:JOAD : DSTG Joint Operations &amp; Analysis Division:*DSTG Collaboration:Strategic Research Initiative - 2015 - Trusted Autonomous Syst</vt:lpwstr>
  </property>
  <property fmtid="{D5CDD505-2E9C-101B-9397-08002B2CF9AE}" pid="13" name="Objective-Parent">
    <vt:lpwstr>CRC Academic Roadshow 2016</vt:lpwstr>
  </property>
  <property fmtid="{D5CDD505-2E9C-101B-9397-08002B2CF9AE}" pid="14" name="Objective-State">
    <vt:lpwstr>Being Drafted</vt:lpwstr>
  </property>
  <property fmtid="{D5CDD505-2E9C-101B-9397-08002B2CF9AE}" pid="15" name="Objective-Version">
    <vt:lpwstr>1.1</vt:lpwstr>
  </property>
  <property fmtid="{D5CDD505-2E9C-101B-9397-08002B2CF9AE}" pid="16" name="Objective-VersionNumber">
    <vt:i4>2</vt:i4>
  </property>
  <property fmtid="{D5CDD505-2E9C-101B-9397-08002B2CF9AE}" pid="17" name="Objective-VersionComment">
    <vt:lpwstr>tiitle change</vt:lpwstr>
  </property>
  <property fmtid="{D5CDD505-2E9C-101B-9397-08002B2CF9AE}" pid="18" name="Objective-FileNumber">
    <vt:lpwstr>
    </vt:lpwstr>
  </property>
  <property fmtid="{D5CDD505-2E9C-101B-9397-08002B2CF9AE}" pid="19" name="Objective-Classification">
    <vt:lpwstr>[Inherited - Unclassified]</vt:lpwstr>
  </property>
  <property fmtid="{D5CDD505-2E9C-101B-9397-08002B2CF9AE}" pid="20" name="Objective-Caveats">
    <vt:lpwstr>
    </vt:lpwstr>
  </property>
  <property fmtid="{D5CDD505-2E9C-101B-9397-08002B2CF9AE}" pid="21" name="Objective-Document Type [system]">
    <vt:lpwstr>
    </vt:lpwstr>
  </property>
</Properties>
</file>