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63" r:id="rId2"/>
    <p:sldId id="264" r:id="rId3"/>
    <p:sldId id="265"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1C7AE"/>
    <a:srgbClr val="3F3C2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36" autoAdjust="0"/>
    <p:restoredTop sz="83258" autoAdjust="0"/>
  </p:normalViewPr>
  <p:slideViewPr>
    <p:cSldViewPr snapToGrid="0">
      <p:cViewPr varScale="1">
        <p:scale>
          <a:sx n="74" d="100"/>
          <a:sy n="74" d="100"/>
        </p:scale>
        <p:origin x="138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AC055D-A9EC-4B8D-ABE5-CF2F52A31506}" type="datetimeFigureOut">
              <a:rPr lang="en-AU" smtClean="0"/>
              <a:t>09/11/2022</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B7DAB6-5213-4F0C-B068-CA1F20373416}" type="slidenum">
              <a:rPr lang="en-AU" smtClean="0"/>
              <a:t>‹#›</a:t>
            </a:fld>
            <a:endParaRPr lang="en-AU"/>
          </a:p>
        </p:txBody>
      </p:sp>
    </p:spTree>
    <p:extLst>
      <p:ext uri="{BB962C8B-B14F-4D97-AF65-F5344CB8AC3E}">
        <p14:creationId xmlns:p14="http://schemas.microsoft.com/office/powerpoint/2010/main" val="2375287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Applying methods that have been used more commonly in analysis of elite sports performance</a:t>
            </a:r>
          </a:p>
          <a:p>
            <a:endParaRPr lang="en-AU" dirty="0"/>
          </a:p>
          <a:p>
            <a:r>
              <a:rPr lang="en-AU" dirty="0"/>
              <a:t>Brief description of IET section attack assessments i.e. 12 participants on patrol suddenly engaged by enemy force. Need to form extended line and advance to neutralise threat.</a:t>
            </a:r>
          </a:p>
          <a:p>
            <a:endParaRPr lang="en-AU" dirty="0"/>
          </a:p>
          <a:p>
            <a:r>
              <a:rPr lang="en-AU" dirty="0"/>
              <a:t>Product: To understand how we can measure the behaviours observed during the attack. To objectively assess the team rather than the individuals. To ultimately inform development of training activities.</a:t>
            </a:r>
          </a:p>
          <a:p>
            <a:endParaRPr lang="en-AU" dirty="0"/>
          </a:p>
          <a:p>
            <a:r>
              <a:rPr lang="en-AU" dirty="0"/>
              <a:t>Brief overview of the process attaching GPS units and then mapping the position of each participant and calculating spacings and synchrony of movements throughout training activities. </a:t>
            </a:r>
          </a:p>
        </p:txBody>
      </p:sp>
      <p:sp>
        <p:nvSpPr>
          <p:cNvPr id="4" name="Slide Number Placeholder 3"/>
          <p:cNvSpPr>
            <a:spLocks noGrp="1"/>
          </p:cNvSpPr>
          <p:nvPr>
            <p:ph type="sldNum" sz="quarter" idx="10"/>
          </p:nvPr>
        </p:nvSpPr>
        <p:spPr/>
        <p:txBody>
          <a:bodyPr/>
          <a:lstStyle/>
          <a:p>
            <a:fld id="{E41B6B2F-A1DA-49C6-87A1-5B176376F715}" type="slidenum">
              <a:rPr lang="en-AU" altLang="en-US" smtClean="0"/>
              <a:pPr/>
              <a:t>1</a:t>
            </a:fld>
            <a:endParaRPr lang="en-AU" altLang="en-US"/>
          </a:p>
        </p:txBody>
      </p:sp>
    </p:spTree>
    <p:extLst>
      <p:ext uri="{BB962C8B-B14F-4D97-AF65-F5344CB8AC3E}">
        <p14:creationId xmlns:p14="http://schemas.microsoft.com/office/powerpoint/2010/main" val="3963415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Additional points to include if needed:</a:t>
            </a:r>
          </a:p>
          <a:p>
            <a:r>
              <a:rPr lang="en-AU" dirty="0"/>
              <a:t>End users have indicated strong interest in objective AAR analysis.</a:t>
            </a:r>
          </a:p>
          <a:p>
            <a:r>
              <a:rPr lang="en-AU" dirty="0"/>
              <a:t>IET section attacks are generally not given a clear performance rating. Generally just subjective feedback (many different scenarios and assessors are used who need to interpret the performance). Generally pass unless fratricides.</a:t>
            </a:r>
          </a:p>
          <a:p>
            <a:r>
              <a:rPr lang="en-AU" dirty="0"/>
              <a:t>Will enable investigation into how various constraints may affect the behaviour of a team e.g. effect of dense bush vs open areas, experts vs novices, different team compositions, changes in load carriage or munitions, weather conditions, availability of communication devices and other technologies etc.</a:t>
            </a:r>
          </a:p>
          <a:p>
            <a:endParaRPr lang="en-AU" dirty="0"/>
          </a:p>
        </p:txBody>
      </p:sp>
      <p:sp>
        <p:nvSpPr>
          <p:cNvPr id="4" name="Slide Number Placeholder 3"/>
          <p:cNvSpPr>
            <a:spLocks noGrp="1"/>
          </p:cNvSpPr>
          <p:nvPr>
            <p:ph type="sldNum" sz="quarter" idx="10"/>
          </p:nvPr>
        </p:nvSpPr>
        <p:spPr/>
        <p:txBody>
          <a:bodyPr/>
          <a:lstStyle/>
          <a:p>
            <a:fld id="{E41B6B2F-A1DA-49C6-87A1-5B176376F715}" type="slidenum">
              <a:rPr lang="en-AU" altLang="en-US" smtClean="0"/>
              <a:pPr/>
              <a:t>2</a:t>
            </a:fld>
            <a:endParaRPr lang="en-AU" altLang="en-US"/>
          </a:p>
        </p:txBody>
      </p:sp>
    </p:spTree>
    <p:extLst>
      <p:ext uri="{BB962C8B-B14F-4D97-AF65-F5344CB8AC3E}">
        <p14:creationId xmlns:p14="http://schemas.microsoft.com/office/powerpoint/2010/main" val="1708820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Currently collecting data with SOI to determine if there are common behaviours between different sections when performing attacks.</a:t>
            </a:r>
          </a:p>
          <a:p>
            <a:r>
              <a:rPr lang="en-AU" dirty="0"/>
              <a:t>Additional data collection e.g. with </a:t>
            </a:r>
            <a:r>
              <a:rPr lang="en-AU" dirty="0" err="1"/>
              <a:t>DoG</a:t>
            </a:r>
            <a:r>
              <a:rPr lang="en-AU" dirty="0"/>
              <a:t> cup will help to determine if expert sections behave differently to IET.</a:t>
            </a:r>
          </a:p>
          <a:p>
            <a:r>
              <a:rPr lang="en-AU" dirty="0"/>
              <a:t>Following this, we will investigate whether advanced information provided by various technologies affects team behaviours and ultimately performance outcomes.</a:t>
            </a:r>
          </a:p>
          <a:p>
            <a:r>
              <a:rPr lang="en-AU" dirty="0"/>
              <a:t>Discussions with SMEs are ongoing and occur as part of each data collection.</a:t>
            </a:r>
          </a:p>
        </p:txBody>
      </p:sp>
      <p:sp>
        <p:nvSpPr>
          <p:cNvPr id="4" name="Slide Number Placeholder 3"/>
          <p:cNvSpPr>
            <a:spLocks noGrp="1"/>
          </p:cNvSpPr>
          <p:nvPr>
            <p:ph type="sldNum" sz="quarter" idx="10"/>
          </p:nvPr>
        </p:nvSpPr>
        <p:spPr/>
        <p:txBody>
          <a:bodyPr/>
          <a:lstStyle/>
          <a:p>
            <a:fld id="{E41B6B2F-A1DA-49C6-87A1-5B176376F715}" type="slidenum">
              <a:rPr lang="en-AU" altLang="en-US" smtClean="0"/>
              <a:pPr/>
              <a:t>3</a:t>
            </a:fld>
            <a:endParaRPr lang="en-AU" altLang="en-US"/>
          </a:p>
        </p:txBody>
      </p:sp>
    </p:spTree>
    <p:extLst>
      <p:ext uri="{BB962C8B-B14F-4D97-AF65-F5344CB8AC3E}">
        <p14:creationId xmlns:p14="http://schemas.microsoft.com/office/powerpoint/2010/main" val="2683522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343DFFF-1788-42AB-AE55-80B044579CA5}" type="datetimeFigureOut">
              <a:rPr lang="en-AU" smtClean="0"/>
              <a:t>09/11/2022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296282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43DFFF-1788-42AB-AE55-80B044579CA5}" type="datetimeFigureOut">
              <a:rPr lang="en-AU" smtClean="0"/>
              <a:t>09/11/2022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2655183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43DFFF-1788-42AB-AE55-80B044579CA5}" type="datetimeFigureOut">
              <a:rPr lang="en-AU" smtClean="0"/>
              <a:t>09/11/2022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30806552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1 Official">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4" name="Text Placeholder 6"/>
          <p:cNvSpPr>
            <a:spLocks noGrp="1"/>
          </p:cNvSpPr>
          <p:nvPr>
            <p:ph type="body" sz="quarter" idx="11"/>
          </p:nvPr>
        </p:nvSpPr>
        <p:spPr>
          <a:xfrm>
            <a:off x="708032" y="1806683"/>
            <a:ext cx="7774617" cy="446568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2"/>
          <p:cNvSpPr>
            <a:spLocks noGrp="1"/>
          </p:cNvSpPr>
          <p:nvPr>
            <p:ph type="body" sz="quarter" idx="13" hasCustomPrompt="1"/>
          </p:nvPr>
        </p:nvSpPr>
        <p:spPr>
          <a:xfrm>
            <a:off x="708025" y="1181100"/>
            <a:ext cx="7774624" cy="625582"/>
          </a:xfrm>
          <a:prstGeom prst="rect">
            <a:avLst/>
          </a:prstGeom>
        </p:spPr>
        <p:txBody>
          <a:bodyPr/>
          <a:lstStyle>
            <a:lvl1pPr marL="0" marR="0" indent="0" algn="l" defTabSz="685800" rtl="0" eaLnBrk="1" fontAlgn="base" latinLnBrk="0" hangingPunct="1">
              <a:lnSpc>
                <a:spcPct val="100000"/>
              </a:lnSpc>
              <a:spcBef>
                <a:spcPct val="50000"/>
              </a:spcBef>
              <a:spcAft>
                <a:spcPct val="0"/>
              </a:spcAft>
              <a:buClrTx/>
              <a:buSzTx/>
              <a:buFontTx/>
              <a:buNone/>
              <a:tabLst/>
              <a:defRPr kumimoji="0" lang="en-AU" altLang="en-US" sz="1800" b="0" i="0" u="none" strike="noStrike" kern="1200" cap="none" spc="0" normalizeH="0" baseline="0" noProof="0" smtClean="0">
                <a:ln>
                  <a:noFill/>
                </a:ln>
                <a:solidFill>
                  <a:srgbClr val="F58025"/>
                </a:solidFill>
                <a:effectLst/>
                <a:uLnTx/>
                <a:uFillTx/>
                <a:latin typeface="Georgia" pitchFamily="18" charset="0"/>
                <a:ea typeface="MS PGothic" pitchFamily="34" charset="-128"/>
              </a:defRPr>
            </a:lvl1pPr>
            <a:lvl5pPr>
              <a:defRPr/>
            </a:lvl5pPr>
          </a:lstStyle>
          <a:p>
            <a:pPr marL="0" marR="0" lvl="0" indent="0" algn="l" defTabSz="685800" rtl="0" eaLnBrk="1" fontAlgn="base" latinLnBrk="0" hangingPunct="1">
              <a:lnSpc>
                <a:spcPct val="100000"/>
              </a:lnSpc>
              <a:spcBef>
                <a:spcPct val="50000"/>
              </a:spcBef>
              <a:spcAft>
                <a:spcPct val="0"/>
              </a:spcAft>
              <a:buClrTx/>
              <a:buSzTx/>
              <a:buFontTx/>
              <a:buNone/>
              <a:tabLst/>
              <a:defRPr/>
            </a:pPr>
            <a:r>
              <a:rPr kumimoji="0" lang="en-AU" altLang="en-US" sz="2250" b="0" i="0" u="none" strike="noStrike" kern="1200" cap="none" spc="0" normalizeH="0" baseline="0" noProof="0" dirty="0">
                <a:ln>
                  <a:noFill/>
                </a:ln>
                <a:solidFill>
                  <a:srgbClr val="F58025"/>
                </a:solidFill>
                <a:effectLst/>
                <a:uLnTx/>
                <a:uFillTx/>
                <a:latin typeface="Georgia" pitchFamily="18" charset="0"/>
                <a:ea typeface="MS PGothic" pitchFamily="34" charset="-128"/>
                <a:cs typeface="+mn-cs"/>
              </a:rPr>
              <a:t>PowerPoint Section Heading</a:t>
            </a:r>
          </a:p>
          <a:p>
            <a:pPr lvl="0"/>
            <a:endParaRPr lang="en-AU" dirty="0"/>
          </a:p>
        </p:txBody>
      </p:sp>
    </p:spTree>
    <p:extLst>
      <p:ext uri="{BB962C8B-B14F-4D97-AF65-F5344CB8AC3E}">
        <p14:creationId xmlns:p14="http://schemas.microsoft.com/office/powerpoint/2010/main" val="763249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43DFFF-1788-42AB-AE55-80B044579CA5}" type="datetimeFigureOut">
              <a:rPr lang="en-AU" smtClean="0"/>
              <a:t>09/11/2022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1932351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343DFFF-1788-42AB-AE55-80B044579CA5}" type="datetimeFigureOut">
              <a:rPr lang="en-AU" smtClean="0"/>
              <a:t>09/11/2022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2538316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43DFFF-1788-42AB-AE55-80B044579CA5}" type="datetimeFigureOut">
              <a:rPr lang="en-AU" smtClean="0"/>
              <a:t>09/11/2022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912381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43DFFF-1788-42AB-AE55-80B044579CA5}" type="datetimeFigureOut">
              <a:rPr lang="en-AU" smtClean="0"/>
              <a:t>09/11/2022</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835297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43DFFF-1788-42AB-AE55-80B044579CA5}" type="datetimeFigureOut">
              <a:rPr lang="en-AU" smtClean="0"/>
              <a:t>09/11/2022</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556618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43DFFF-1788-42AB-AE55-80B044579CA5}" type="datetimeFigureOut">
              <a:rPr lang="en-AU" smtClean="0"/>
              <a:t>09/11/2022</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1008407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343DFFF-1788-42AB-AE55-80B044579CA5}" type="datetimeFigureOut">
              <a:rPr lang="en-AU" smtClean="0"/>
              <a:t>09/11/2022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1817642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343DFFF-1788-42AB-AE55-80B044579CA5}" type="datetimeFigureOut">
              <a:rPr lang="en-AU" smtClean="0"/>
              <a:t>09/11/2022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0D89A3D-18E9-4730-97BB-639BD67C4EEA}" type="slidenum">
              <a:rPr lang="en-AU" smtClean="0"/>
              <a:t>‹#›</a:t>
            </a:fld>
            <a:endParaRPr lang="en-AU"/>
          </a:p>
        </p:txBody>
      </p:sp>
    </p:spTree>
    <p:extLst>
      <p:ext uri="{BB962C8B-B14F-4D97-AF65-F5344CB8AC3E}">
        <p14:creationId xmlns:p14="http://schemas.microsoft.com/office/powerpoint/2010/main" val="562512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43DFFF-1788-42AB-AE55-80B044579CA5}" type="datetimeFigureOut">
              <a:rPr lang="en-AU" smtClean="0"/>
              <a:t>09/11/2022</a:t>
            </a:fld>
            <a:endParaRPr lang="en-A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D89A3D-18E9-4730-97BB-639BD67C4EEA}" type="slidenum">
              <a:rPr lang="en-AU" smtClean="0"/>
              <a:t>‹#›</a:t>
            </a:fld>
            <a:endParaRPr lang="en-AU"/>
          </a:p>
        </p:txBody>
      </p:sp>
    </p:spTree>
    <p:extLst>
      <p:ext uri="{BB962C8B-B14F-4D97-AF65-F5344CB8AC3E}">
        <p14:creationId xmlns:p14="http://schemas.microsoft.com/office/powerpoint/2010/main" val="39527909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309336"/>
            <a:ext cx="9144000" cy="548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Text Placeholder 4"/>
          <p:cNvSpPr>
            <a:spLocks noGrp="1"/>
          </p:cNvSpPr>
          <p:nvPr>
            <p:ph type="body" sz="quarter" idx="13"/>
          </p:nvPr>
        </p:nvSpPr>
        <p:spPr/>
        <p:txBody>
          <a:bodyPr/>
          <a:lstStyle/>
          <a:p>
            <a:r>
              <a:rPr lang="en-AU" b="1" dirty="0">
                <a:solidFill>
                  <a:schemeClr val="bg1"/>
                </a:solidFill>
              </a:rPr>
              <a:t>Main issues</a:t>
            </a:r>
          </a:p>
        </p:txBody>
      </p:sp>
      <p:pic>
        <p:nvPicPr>
          <p:cNvPr id="13" name="Picture 12"/>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75417" y="6189828"/>
            <a:ext cx="9068583" cy="318995"/>
          </a:xfrm>
          <a:prstGeom prst="rect">
            <a:avLst/>
          </a:prstGeom>
        </p:spPr>
      </p:pic>
      <p:pic>
        <p:nvPicPr>
          <p:cNvPr id="12" name="Picture 11"/>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7356764" y="6441420"/>
            <a:ext cx="1577686" cy="416580"/>
          </a:xfrm>
          <a:prstGeom prst="rect">
            <a:avLst/>
          </a:prstGeom>
        </p:spPr>
      </p:pic>
      <p:grpSp>
        <p:nvGrpSpPr>
          <p:cNvPr id="3" name="Group 2"/>
          <p:cNvGrpSpPr/>
          <p:nvPr/>
        </p:nvGrpSpPr>
        <p:grpSpPr>
          <a:xfrm>
            <a:off x="75417" y="6529001"/>
            <a:ext cx="3064403" cy="270916"/>
            <a:chOff x="75417" y="6562253"/>
            <a:chExt cx="3064403" cy="270916"/>
          </a:xfrm>
        </p:grpSpPr>
        <p:pic>
          <p:nvPicPr>
            <p:cNvPr id="10" name="Picture 9"/>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75417" y="6562253"/>
              <a:ext cx="2158736" cy="246675"/>
            </a:xfrm>
            <a:prstGeom prst="rect">
              <a:avLst/>
            </a:prstGeom>
          </p:spPr>
        </p:pic>
        <p:pic>
          <p:nvPicPr>
            <p:cNvPr id="11" name="Picture 10"/>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981084" y="6680927"/>
              <a:ext cx="2158736" cy="152242"/>
            </a:xfrm>
            <a:prstGeom prst="rect">
              <a:avLst/>
            </a:prstGeom>
          </p:spPr>
        </p:pic>
      </p:grpSp>
      <p:grpSp>
        <p:nvGrpSpPr>
          <p:cNvPr id="23" name="Group 22"/>
          <p:cNvGrpSpPr/>
          <p:nvPr/>
        </p:nvGrpSpPr>
        <p:grpSpPr>
          <a:xfrm>
            <a:off x="141315" y="782035"/>
            <a:ext cx="3270479" cy="387820"/>
            <a:chOff x="-1" y="827755"/>
            <a:chExt cx="3411796" cy="387820"/>
          </a:xfrm>
          <a:solidFill>
            <a:schemeClr val="accent1">
              <a:lumMod val="50000"/>
            </a:schemeClr>
          </a:solidFill>
        </p:grpSpPr>
        <p:sp>
          <p:nvSpPr>
            <p:cNvPr id="14" name="Flowchart: Data 13"/>
            <p:cNvSpPr/>
            <p:nvPr/>
          </p:nvSpPr>
          <p:spPr>
            <a:xfrm>
              <a:off x="688259" y="827755"/>
              <a:ext cx="2723536" cy="387820"/>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p:nvSpPr>
          <p:spPr>
            <a:xfrm>
              <a:off x="-1" y="827756"/>
              <a:ext cx="1632155" cy="3878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16" name="TextBox 15"/>
          <p:cNvSpPr txBox="1"/>
          <p:nvPr/>
        </p:nvSpPr>
        <p:spPr>
          <a:xfrm>
            <a:off x="513355" y="1382050"/>
            <a:ext cx="6699500" cy="400110"/>
          </a:xfrm>
          <a:prstGeom prst="rect">
            <a:avLst/>
          </a:prstGeom>
          <a:noFill/>
        </p:spPr>
        <p:txBody>
          <a:bodyPr wrap="square" rtlCol="0">
            <a:spAutoFit/>
          </a:bodyPr>
          <a:lstStyle/>
          <a:p>
            <a:r>
              <a:rPr lang="en-AU" sz="2000" b="1" dirty="0">
                <a:latin typeface="Georgia" panose="02040502050405020303" pitchFamily="18" charset="0"/>
              </a:rPr>
              <a:t>Partners</a:t>
            </a:r>
          </a:p>
        </p:txBody>
      </p:sp>
      <p:sp>
        <p:nvSpPr>
          <p:cNvPr id="17" name="TextBox 16"/>
          <p:cNvSpPr txBox="1"/>
          <p:nvPr/>
        </p:nvSpPr>
        <p:spPr>
          <a:xfrm>
            <a:off x="1088410" y="1630084"/>
            <a:ext cx="7846040" cy="1114344"/>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lang="en-AU" dirty="0">
                <a:latin typeface="Arial" panose="020B0604020202020204" pitchFamily="34" charset="0"/>
                <a:cs typeface="Arial" panose="020B0604020202020204" pitchFamily="34" charset="0"/>
              </a:rPr>
              <a:t>Defence Science and Technology Group (DSTG)</a:t>
            </a:r>
          </a:p>
          <a:p>
            <a:pPr marL="285750" indent="-285750">
              <a:lnSpc>
                <a:spcPct val="200000"/>
              </a:lnSpc>
              <a:buFont typeface="Arial" panose="020B0604020202020204" pitchFamily="34" charset="0"/>
              <a:buChar char="•"/>
            </a:pPr>
            <a:r>
              <a:rPr lang="en-AU" dirty="0">
                <a:latin typeface="Arial" panose="020B0604020202020204" pitchFamily="34" charset="0"/>
                <a:cs typeface="Arial" panose="020B0604020202020204" pitchFamily="34" charset="0"/>
              </a:rPr>
              <a:t>Office of Naval Research (ONR)</a:t>
            </a:r>
          </a:p>
        </p:txBody>
      </p:sp>
      <p:sp>
        <p:nvSpPr>
          <p:cNvPr id="18" name="TextBox 17"/>
          <p:cNvSpPr txBox="1"/>
          <p:nvPr/>
        </p:nvSpPr>
        <p:spPr>
          <a:xfrm>
            <a:off x="513355" y="4566348"/>
            <a:ext cx="6699500" cy="400110"/>
          </a:xfrm>
          <a:prstGeom prst="rect">
            <a:avLst/>
          </a:prstGeom>
          <a:noFill/>
        </p:spPr>
        <p:txBody>
          <a:bodyPr wrap="square" rtlCol="0">
            <a:spAutoFit/>
          </a:bodyPr>
          <a:lstStyle/>
          <a:p>
            <a:r>
              <a:rPr lang="en-AU" sz="2000" b="1" dirty="0">
                <a:latin typeface="Georgia" panose="02040502050405020303" pitchFamily="18" charset="0"/>
              </a:rPr>
              <a:t>Product</a:t>
            </a:r>
          </a:p>
        </p:txBody>
      </p:sp>
      <p:sp>
        <p:nvSpPr>
          <p:cNvPr id="19" name="TextBox 18"/>
          <p:cNvSpPr txBox="1"/>
          <p:nvPr/>
        </p:nvSpPr>
        <p:spPr>
          <a:xfrm>
            <a:off x="1088410" y="4918778"/>
            <a:ext cx="7400912" cy="1114344"/>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lang="en-AU" dirty="0">
                <a:latin typeface="Arial" panose="020B0604020202020204" pitchFamily="34" charset="0"/>
                <a:cs typeface="Arial" panose="020B0604020202020204" pitchFamily="34" charset="0"/>
              </a:rPr>
              <a:t>Enable the measurement of team performance in cooperative tasks e.g. to supplement After Action Reviews</a:t>
            </a:r>
          </a:p>
        </p:txBody>
      </p:sp>
      <p:sp>
        <p:nvSpPr>
          <p:cNvPr id="20" name="TextBox 19"/>
          <p:cNvSpPr txBox="1"/>
          <p:nvPr/>
        </p:nvSpPr>
        <p:spPr>
          <a:xfrm>
            <a:off x="513355" y="2872448"/>
            <a:ext cx="6699500" cy="400110"/>
          </a:xfrm>
          <a:prstGeom prst="rect">
            <a:avLst/>
          </a:prstGeom>
          <a:noFill/>
        </p:spPr>
        <p:txBody>
          <a:bodyPr wrap="square" rtlCol="0">
            <a:spAutoFit/>
          </a:bodyPr>
          <a:lstStyle/>
          <a:p>
            <a:r>
              <a:rPr lang="en-AU" sz="2000" b="1" dirty="0">
                <a:latin typeface="Georgia" panose="02040502050405020303" pitchFamily="18" charset="0"/>
              </a:rPr>
              <a:t>Purpose</a:t>
            </a:r>
          </a:p>
        </p:txBody>
      </p:sp>
      <p:sp>
        <p:nvSpPr>
          <p:cNvPr id="21" name="TextBox 20"/>
          <p:cNvSpPr txBox="1"/>
          <p:nvPr/>
        </p:nvSpPr>
        <p:spPr>
          <a:xfrm>
            <a:off x="1088410" y="3248502"/>
            <a:ext cx="7846040" cy="1114344"/>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lang="en-AU" dirty="0">
                <a:latin typeface="Arial" panose="020B0604020202020204" pitchFamily="34" charset="0"/>
                <a:cs typeface="Arial" panose="020B0604020202020204" pitchFamily="34" charset="0"/>
              </a:rPr>
              <a:t>Investigate how teams of military personnel perform complex team tasks through cooperative team behaviours</a:t>
            </a:r>
          </a:p>
        </p:txBody>
      </p:sp>
      <p:sp>
        <p:nvSpPr>
          <p:cNvPr id="22" name="TextBox 21"/>
          <p:cNvSpPr txBox="1"/>
          <p:nvPr/>
        </p:nvSpPr>
        <p:spPr>
          <a:xfrm>
            <a:off x="271471" y="787723"/>
            <a:ext cx="2971485" cy="369332"/>
          </a:xfrm>
          <a:prstGeom prst="rect">
            <a:avLst/>
          </a:prstGeom>
          <a:noFill/>
        </p:spPr>
        <p:txBody>
          <a:bodyPr wrap="square" rtlCol="0">
            <a:spAutoFit/>
          </a:bodyPr>
          <a:lstStyle/>
          <a:p>
            <a:r>
              <a:rPr lang="en-AU" b="1" dirty="0">
                <a:solidFill>
                  <a:schemeClr val="bg1">
                    <a:lumMod val="95000"/>
                  </a:schemeClr>
                </a:solidFill>
                <a:latin typeface="Arial" panose="020B0604020202020204" pitchFamily="34" charset="0"/>
                <a:cs typeface="Arial" panose="020B0604020202020204" pitchFamily="34" charset="0"/>
              </a:rPr>
              <a:t>Project Description</a:t>
            </a:r>
          </a:p>
        </p:txBody>
      </p:sp>
      <p:sp>
        <p:nvSpPr>
          <p:cNvPr id="24" name="TextBox 23"/>
          <p:cNvSpPr txBox="1"/>
          <p:nvPr/>
        </p:nvSpPr>
        <p:spPr>
          <a:xfrm>
            <a:off x="2160204" y="833443"/>
            <a:ext cx="6873998" cy="369332"/>
          </a:xfrm>
          <a:prstGeom prst="rect">
            <a:avLst/>
          </a:prstGeom>
          <a:noFill/>
        </p:spPr>
        <p:txBody>
          <a:bodyPr wrap="square" rtlCol="0">
            <a:spAutoFit/>
          </a:bodyPr>
          <a:lstStyle/>
          <a:p>
            <a:pPr algn="r"/>
            <a:r>
              <a:rPr lang="en-AU" b="1" dirty="0">
                <a:solidFill>
                  <a:schemeClr val="tx1">
                    <a:lumMod val="75000"/>
                    <a:lumOff val="25000"/>
                  </a:schemeClr>
                </a:solidFill>
                <a:latin typeface="Arial" panose="020B0604020202020204" pitchFamily="34" charset="0"/>
                <a:cs typeface="Arial" panose="020B0604020202020204" pitchFamily="34" charset="0"/>
              </a:rPr>
              <a:t>Project: Team Performance and Coordination</a:t>
            </a:r>
          </a:p>
        </p:txBody>
      </p:sp>
      <p:sp>
        <p:nvSpPr>
          <p:cNvPr id="27" name="Text Placeholder 10"/>
          <p:cNvSpPr txBox="1">
            <a:spLocks/>
          </p:cNvSpPr>
          <p:nvPr/>
        </p:nvSpPr>
        <p:spPr>
          <a:xfrm>
            <a:off x="1705866" y="245285"/>
            <a:ext cx="5926309" cy="788650"/>
          </a:xfrm>
          <a:prstGeom prst="rect">
            <a:avLst/>
          </a:prstGeom>
          <a:noFill/>
          <a:ln w="3175">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AU" dirty="0">
                <a:solidFill>
                  <a:schemeClr val="bg1"/>
                </a:solidFill>
                <a:effectLst>
                  <a:outerShdw blurRad="292100" dist="38100" dir="2700000" algn="tl" rotWithShape="0">
                    <a:prstClr val="black">
                      <a:alpha val="40000"/>
                    </a:prstClr>
                  </a:outerShdw>
                </a:effectLst>
                <a:latin typeface="Georgia" panose="02040502050405020303" pitchFamily="18" charset="0"/>
              </a:rPr>
              <a:t>Human Performance Projects</a:t>
            </a:r>
          </a:p>
        </p:txBody>
      </p:sp>
    </p:spTree>
    <p:extLst>
      <p:ext uri="{BB962C8B-B14F-4D97-AF65-F5344CB8AC3E}">
        <p14:creationId xmlns:p14="http://schemas.microsoft.com/office/powerpoint/2010/main" val="3764928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309336"/>
            <a:ext cx="9144000" cy="548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Text Placeholder 4"/>
          <p:cNvSpPr>
            <a:spLocks noGrp="1"/>
          </p:cNvSpPr>
          <p:nvPr>
            <p:ph type="body" sz="quarter" idx="13"/>
          </p:nvPr>
        </p:nvSpPr>
        <p:spPr/>
        <p:txBody>
          <a:bodyPr/>
          <a:lstStyle/>
          <a:p>
            <a:r>
              <a:rPr lang="en-AU" b="1" dirty="0">
                <a:solidFill>
                  <a:schemeClr val="bg1"/>
                </a:solidFill>
              </a:rPr>
              <a:t>Main issues</a:t>
            </a:r>
          </a:p>
        </p:txBody>
      </p:sp>
      <p:pic>
        <p:nvPicPr>
          <p:cNvPr id="13" name="Picture 12"/>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75417" y="6189828"/>
            <a:ext cx="9068583" cy="318995"/>
          </a:xfrm>
          <a:prstGeom prst="rect">
            <a:avLst/>
          </a:prstGeom>
        </p:spPr>
      </p:pic>
      <p:pic>
        <p:nvPicPr>
          <p:cNvPr id="12" name="Picture 11"/>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7356764" y="6441420"/>
            <a:ext cx="1577686" cy="416580"/>
          </a:xfrm>
          <a:prstGeom prst="rect">
            <a:avLst/>
          </a:prstGeom>
        </p:spPr>
      </p:pic>
      <p:grpSp>
        <p:nvGrpSpPr>
          <p:cNvPr id="3" name="Group 2"/>
          <p:cNvGrpSpPr/>
          <p:nvPr/>
        </p:nvGrpSpPr>
        <p:grpSpPr>
          <a:xfrm>
            <a:off x="75417" y="6529001"/>
            <a:ext cx="3064403" cy="270916"/>
            <a:chOff x="75417" y="6562253"/>
            <a:chExt cx="3064403" cy="270916"/>
          </a:xfrm>
        </p:grpSpPr>
        <p:pic>
          <p:nvPicPr>
            <p:cNvPr id="10" name="Picture 9"/>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75417" y="6562253"/>
              <a:ext cx="2158736" cy="246675"/>
            </a:xfrm>
            <a:prstGeom prst="rect">
              <a:avLst/>
            </a:prstGeom>
          </p:spPr>
        </p:pic>
        <p:pic>
          <p:nvPicPr>
            <p:cNvPr id="11" name="Picture 10"/>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981084" y="6680927"/>
              <a:ext cx="2158736" cy="152242"/>
            </a:xfrm>
            <a:prstGeom prst="rect">
              <a:avLst/>
            </a:prstGeom>
          </p:spPr>
        </p:pic>
      </p:grpSp>
      <p:grpSp>
        <p:nvGrpSpPr>
          <p:cNvPr id="23" name="Group 22"/>
          <p:cNvGrpSpPr/>
          <p:nvPr/>
        </p:nvGrpSpPr>
        <p:grpSpPr>
          <a:xfrm>
            <a:off x="141315" y="782035"/>
            <a:ext cx="3270479" cy="387820"/>
            <a:chOff x="-1" y="827755"/>
            <a:chExt cx="3411796" cy="387820"/>
          </a:xfrm>
          <a:solidFill>
            <a:schemeClr val="accent1">
              <a:lumMod val="75000"/>
            </a:schemeClr>
          </a:solidFill>
        </p:grpSpPr>
        <p:sp>
          <p:nvSpPr>
            <p:cNvPr id="14" name="Flowchart: Data 13"/>
            <p:cNvSpPr/>
            <p:nvPr/>
          </p:nvSpPr>
          <p:spPr>
            <a:xfrm>
              <a:off x="688259" y="827755"/>
              <a:ext cx="2723536" cy="387820"/>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p:nvSpPr>
          <p:spPr>
            <a:xfrm>
              <a:off x="-1" y="827756"/>
              <a:ext cx="1632155" cy="3878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16" name="TextBox 15"/>
          <p:cNvSpPr txBox="1"/>
          <p:nvPr/>
        </p:nvSpPr>
        <p:spPr>
          <a:xfrm>
            <a:off x="513355" y="1382050"/>
            <a:ext cx="6699500" cy="400110"/>
          </a:xfrm>
          <a:prstGeom prst="rect">
            <a:avLst/>
          </a:prstGeom>
          <a:noFill/>
        </p:spPr>
        <p:txBody>
          <a:bodyPr wrap="square" rtlCol="0">
            <a:spAutoFit/>
          </a:bodyPr>
          <a:lstStyle/>
          <a:p>
            <a:r>
              <a:rPr lang="en-AU" sz="2000" b="1" dirty="0">
                <a:latin typeface="Georgia" panose="02040502050405020303" pitchFamily="18" charset="0"/>
              </a:rPr>
              <a:t>What we have learnt so far?</a:t>
            </a:r>
          </a:p>
        </p:txBody>
      </p:sp>
      <p:sp>
        <p:nvSpPr>
          <p:cNvPr id="17" name="TextBox 16"/>
          <p:cNvSpPr txBox="1"/>
          <p:nvPr/>
        </p:nvSpPr>
        <p:spPr>
          <a:xfrm>
            <a:off x="1153153" y="1734026"/>
            <a:ext cx="7400912" cy="2062103"/>
          </a:xfrm>
          <a:prstGeom prst="rect">
            <a:avLst/>
          </a:prstGeom>
          <a:noFill/>
        </p:spPr>
        <p:txBody>
          <a:bodyPr wrap="square" rtlCol="0">
            <a:spAutoFit/>
          </a:bodyPr>
          <a:lstStyle/>
          <a:p>
            <a:pPr marL="285750" indent="-285750">
              <a:buFont typeface="Arial" panose="020B0604020202020204" pitchFamily="34" charset="0"/>
              <a:buChar char="•"/>
            </a:pPr>
            <a:r>
              <a:rPr lang="en-AU" sz="1600" dirty="0">
                <a:latin typeface="Arial" panose="020B0604020202020204" pitchFamily="34" charset="0"/>
                <a:cs typeface="Arial" panose="020B0604020202020204" pitchFamily="34" charset="0"/>
              </a:rPr>
              <a:t>Section attack performance can be viewed as spatial metrics from GPS data i.e. length, width, synchrony, dispersion, surface area</a:t>
            </a:r>
          </a:p>
          <a:p>
            <a:pPr marL="285750" indent="-285750">
              <a:buFont typeface="Arial" panose="020B0604020202020204" pitchFamily="34" charset="0"/>
              <a:buChar char="•"/>
            </a:pPr>
            <a:endParaRPr lang="en-AU"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AU" sz="1600" dirty="0">
                <a:latin typeface="Arial" panose="020B0604020202020204" pitchFamily="34" charset="0"/>
                <a:cs typeface="Arial" panose="020B0604020202020204" pitchFamily="34" charset="0"/>
              </a:rPr>
              <a:t>Differences in spatial GPS metrics can be seen between different sections</a:t>
            </a:r>
          </a:p>
          <a:p>
            <a:pPr marL="285750" indent="-285750">
              <a:buFont typeface="Arial" panose="020B0604020202020204" pitchFamily="34" charset="0"/>
              <a:buChar char="•"/>
            </a:pPr>
            <a:endParaRPr lang="en-AU"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AU" sz="1600" dirty="0">
                <a:latin typeface="Arial" panose="020B0604020202020204" pitchFamily="34" charset="0"/>
                <a:cs typeface="Arial" panose="020B0604020202020204" pitchFamily="34" charset="0"/>
              </a:rPr>
              <a:t>Section attacks are highly variable i.e. the same scenario can be approached in many different ways. Yet, underlying behaviours may remain consistent or influenced by expertise (current project)</a:t>
            </a:r>
          </a:p>
        </p:txBody>
      </p:sp>
      <p:sp>
        <p:nvSpPr>
          <p:cNvPr id="20" name="TextBox 19"/>
          <p:cNvSpPr txBox="1"/>
          <p:nvPr/>
        </p:nvSpPr>
        <p:spPr>
          <a:xfrm>
            <a:off x="513355" y="3667059"/>
            <a:ext cx="6699500" cy="400110"/>
          </a:xfrm>
          <a:prstGeom prst="rect">
            <a:avLst/>
          </a:prstGeom>
          <a:noFill/>
        </p:spPr>
        <p:txBody>
          <a:bodyPr wrap="square" rtlCol="0">
            <a:spAutoFit/>
          </a:bodyPr>
          <a:lstStyle/>
          <a:p>
            <a:r>
              <a:rPr lang="en-AU" sz="2000" b="1" dirty="0">
                <a:latin typeface="Georgia" panose="02040502050405020303" pitchFamily="18" charset="0"/>
              </a:rPr>
              <a:t>What does that mean for ADF capabilities?</a:t>
            </a:r>
          </a:p>
        </p:txBody>
      </p:sp>
      <p:sp>
        <p:nvSpPr>
          <p:cNvPr id="21" name="TextBox 20"/>
          <p:cNvSpPr txBox="1"/>
          <p:nvPr/>
        </p:nvSpPr>
        <p:spPr>
          <a:xfrm>
            <a:off x="1153153" y="4036603"/>
            <a:ext cx="7400912" cy="2123658"/>
          </a:xfrm>
          <a:prstGeom prst="rect">
            <a:avLst/>
          </a:prstGeom>
          <a:noFill/>
        </p:spPr>
        <p:txBody>
          <a:bodyPr wrap="square" rtlCol="0">
            <a:spAutoFit/>
          </a:bodyPr>
          <a:lstStyle/>
          <a:p>
            <a:pPr marL="285750" indent="-285750">
              <a:buFont typeface="Arial" panose="020B0604020202020204" pitchFamily="34" charset="0"/>
              <a:buChar char="•"/>
            </a:pPr>
            <a:r>
              <a:rPr lang="en-AU" sz="1600" dirty="0">
                <a:latin typeface="Arial" panose="020B0604020202020204" pitchFamily="34" charset="0"/>
                <a:cs typeface="Arial" panose="020B0604020202020204" pitchFamily="34" charset="0"/>
              </a:rPr>
              <a:t>Team behaviour could be measured in a variety of contexts, which prevents inferring team performance from individual performance</a:t>
            </a:r>
          </a:p>
          <a:p>
            <a:pPr marL="285750" indent="-285750">
              <a:buFont typeface="Arial" panose="020B0604020202020204" pitchFamily="34" charset="0"/>
              <a:buChar char="•"/>
            </a:pPr>
            <a:endParaRPr lang="en-AU"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AU" sz="1600" dirty="0">
                <a:latin typeface="Arial" panose="020B0604020202020204" pitchFamily="34" charset="0"/>
                <a:cs typeface="Arial" panose="020B0604020202020204" pitchFamily="34" charset="0"/>
              </a:rPr>
              <a:t>Potential tool providing objective analysis of attacks during after action reviews (AARs)</a:t>
            </a:r>
          </a:p>
          <a:p>
            <a:pPr marL="285750" indent="-285750">
              <a:buFont typeface="Arial" panose="020B0604020202020204" pitchFamily="34" charset="0"/>
              <a:buChar char="•"/>
            </a:pPr>
            <a:endParaRPr lang="en-AU"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AU" sz="1600" dirty="0">
                <a:latin typeface="Arial" panose="020B0604020202020204" pitchFamily="34" charset="0"/>
                <a:cs typeface="Arial" panose="020B0604020202020204" pitchFamily="34" charset="0"/>
              </a:rPr>
              <a:t>Objectively measuring cooperative behaviour of military teams is one step closer to designing effective training interventions</a:t>
            </a:r>
          </a:p>
        </p:txBody>
      </p:sp>
      <p:sp>
        <p:nvSpPr>
          <p:cNvPr id="22" name="TextBox 21"/>
          <p:cNvSpPr txBox="1"/>
          <p:nvPr/>
        </p:nvSpPr>
        <p:spPr>
          <a:xfrm>
            <a:off x="271471" y="787723"/>
            <a:ext cx="2971485" cy="369332"/>
          </a:xfrm>
          <a:prstGeom prst="rect">
            <a:avLst/>
          </a:prstGeom>
          <a:noFill/>
        </p:spPr>
        <p:txBody>
          <a:bodyPr wrap="square" rtlCol="0">
            <a:spAutoFit/>
          </a:bodyPr>
          <a:lstStyle/>
          <a:p>
            <a:r>
              <a:rPr lang="en-AU" b="1" dirty="0">
                <a:solidFill>
                  <a:schemeClr val="bg1">
                    <a:lumMod val="95000"/>
                  </a:schemeClr>
                </a:solidFill>
                <a:latin typeface="Arial" panose="020B0604020202020204" pitchFamily="34" charset="0"/>
                <a:cs typeface="Arial" panose="020B0604020202020204" pitchFamily="34" charset="0"/>
              </a:rPr>
              <a:t>Path to Impact</a:t>
            </a:r>
          </a:p>
        </p:txBody>
      </p:sp>
      <p:sp>
        <p:nvSpPr>
          <p:cNvPr id="24" name="TextBox 23"/>
          <p:cNvSpPr txBox="1"/>
          <p:nvPr/>
        </p:nvSpPr>
        <p:spPr>
          <a:xfrm>
            <a:off x="2160204" y="833443"/>
            <a:ext cx="6873998" cy="369332"/>
          </a:xfrm>
          <a:prstGeom prst="rect">
            <a:avLst/>
          </a:prstGeom>
          <a:noFill/>
        </p:spPr>
        <p:txBody>
          <a:bodyPr wrap="square" rtlCol="0">
            <a:spAutoFit/>
          </a:bodyPr>
          <a:lstStyle/>
          <a:p>
            <a:pPr algn="r"/>
            <a:r>
              <a:rPr lang="en-AU" b="1" dirty="0">
                <a:solidFill>
                  <a:schemeClr val="tx1">
                    <a:lumMod val="75000"/>
                    <a:lumOff val="25000"/>
                  </a:schemeClr>
                </a:solidFill>
                <a:latin typeface="Arial" panose="020B0604020202020204" pitchFamily="34" charset="0"/>
                <a:cs typeface="Arial" panose="020B0604020202020204" pitchFamily="34" charset="0"/>
              </a:rPr>
              <a:t>Project: Team Performance and Coordination</a:t>
            </a:r>
          </a:p>
        </p:txBody>
      </p:sp>
      <p:sp>
        <p:nvSpPr>
          <p:cNvPr id="27" name="Text Placeholder 10"/>
          <p:cNvSpPr>
            <a:spLocks noGrp="1"/>
          </p:cNvSpPr>
          <p:nvPr>
            <p:ph type="body" sz="quarter" idx="11"/>
          </p:nvPr>
        </p:nvSpPr>
        <p:spPr>
          <a:xfrm>
            <a:off x="1705866" y="245285"/>
            <a:ext cx="5926309" cy="788650"/>
          </a:xfrm>
          <a:noFill/>
          <a:ln w="3175">
            <a:noFill/>
          </a:ln>
        </p:spPr>
        <p:txBody>
          <a:bodyPr/>
          <a:lstStyle/>
          <a:p>
            <a:pPr marL="0" indent="0" algn="ctr">
              <a:buNone/>
            </a:pPr>
            <a:r>
              <a:rPr lang="en-AU" dirty="0">
                <a:solidFill>
                  <a:schemeClr val="bg1"/>
                </a:solidFill>
                <a:effectLst>
                  <a:outerShdw blurRad="292100" dist="38100" dir="2700000" algn="tl" rotWithShape="0">
                    <a:prstClr val="black">
                      <a:alpha val="40000"/>
                    </a:prstClr>
                  </a:outerShdw>
                </a:effectLst>
                <a:latin typeface="Georgia" panose="02040502050405020303" pitchFamily="18" charset="0"/>
              </a:rPr>
              <a:t>Human Performance Projects</a:t>
            </a:r>
          </a:p>
        </p:txBody>
      </p:sp>
    </p:spTree>
    <p:extLst>
      <p:ext uri="{BB962C8B-B14F-4D97-AF65-F5344CB8AC3E}">
        <p14:creationId xmlns:p14="http://schemas.microsoft.com/office/powerpoint/2010/main" val="1620507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309336"/>
            <a:ext cx="9144000" cy="548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Text Placeholder 4"/>
          <p:cNvSpPr>
            <a:spLocks noGrp="1"/>
          </p:cNvSpPr>
          <p:nvPr>
            <p:ph type="body" sz="quarter" idx="13"/>
          </p:nvPr>
        </p:nvSpPr>
        <p:spPr/>
        <p:txBody>
          <a:bodyPr/>
          <a:lstStyle/>
          <a:p>
            <a:r>
              <a:rPr lang="en-AU" b="1" dirty="0">
                <a:solidFill>
                  <a:schemeClr val="bg1"/>
                </a:solidFill>
              </a:rPr>
              <a:t>Main issues</a:t>
            </a:r>
          </a:p>
        </p:txBody>
      </p:sp>
      <p:pic>
        <p:nvPicPr>
          <p:cNvPr id="13" name="Picture 12"/>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75417" y="6189828"/>
            <a:ext cx="9068583" cy="318995"/>
          </a:xfrm>
          <a:prstGeom prst="rect">
            <a:avLst/>
          </a:prstGeom>
        </p:spPr>
      </p:pic>
      <p:pic>
        <p:nvPicPr>
          <p:cNvPr id="12" name="Picture 11"/>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7356764" y="6441420"/>
            <a:ext cx="1577686" cy="416580"/>
          </a:xfrm>
          <a:prstGeom prst="rect">
            <a:avLst/>
          </a:prstGeom>
        </p:spPr>
      </p:pic>
      <p:grpSp>
        <p:nvGrpSpPr>
          <p:cNvPr id="3" name="Group 2"/>
          <p:cNvGrpSpPr/>
          <p:nvPr/>
        </p:nvGrpSpPr>
        <p:grpSpPr>
          <a:xfrm>
            <a:off x="75417" y="6529001"/>
            <a:ext cx="3064403" cy="270916"/>
            <a:chOff x="75417" y="6562253"/>
            <a:chExt cx="3064403" cy="270916"/>
          </a:xfrm>
        </p:grpSpPr>
        <p:pic>
          <p:nvPicPr>
            <p:cNvPr id="10" name="Picture 9"/>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75417" y="6562253"/>
              <a:ext cx="2158736" cy="246675"/>
            </a:xfrm>
            <a:prstGeom prst="rect">
              <a:avLst/>
            </a:prstGeom>
          </p:spPr>
        </p:pic>
        <p:pic>
          <p:nvPicPr>
            <p:cNvPr id="11" name="Picture 10"/>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981084" y="6680927"/>
              <a:ext cx="2158736" cy="152242"/>
            </a:xfrm>
            <a:prstGeom prst="rect">
              <a:avLst/>
            </a:prstGeom>
          </p:spPr>
        </p:pic>
      </p:grpSp>
      <p:grpSp>
        <p:nvGrpSpPr>
          <p:cNvPr id="23" name="Group 22"/>
          <p:cNvGrpSpPr/>
          <p:nvPr/>
        </p:nvGrpSpPr>
        <p:grpSpPr>
          <a:xfrm>
            <a:off x="141315" y="782035"/>
            <a:ext cx="3270479" cy="387820"/>
            <a:chOff x="-1" y="827755"/>
            <a:chExt cx="3411796" cy="387820"/>
          </a:xfrm>
          <a:solidFill>
            <a:schemeClr val="accent6">
              <a:lumMod val="75000"/>
            </a:schemeClr>
          </a:solidFill>
        </p:grpSpPr>
        <p:sp>
          <p:nvSpPr>
            <p:cNvPr id="14" name="Flowchart: Data 13"/>
            <p:cNvSpPr/>
            <p:nvPr/>
          </p:nvSpPr>
          <p:spPr>
            <a:xfrm>
              <a:off x="688259" y="827755"/>
              <a:ext cx="2723536" cy="387820"/>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Rectangle 14"/>
            <p:cNvSpPr/>
            <p:nvPr/>
          </p:nvSpPr>
          <p:spPr>
            <a:xfrm>
              <a:off x="-1" y="827756"/>
              <a:ext cx="1632155" cy="3878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17" name="TextBox 16"/>
          <p:cNvSpPr txBox="1"/>
          <p:nvPr/>
        </p:nvSpPr>
        <p:spPr>
          <a:xfrm>
            <a:off x="479918" y="1570685"/>
            <a:ext cx="8454532" cy="2308324"/>
          </a:xfrm>
          <a:prstGeom prst="rect">
            <a:avLst/>
          </a:prstGeom>
          <a:noFill/>
        </p:spPr>
        <p:txBody>
          <a:bodyPr wrap="square" rtlCol="0">
            <a:spAutoFit/>
          </a:bodyPr>
          <a:lstStyle/>
          <a:p>
            <a:pPr marL="285750" indent="-285750">
              <a:buFont typeface="Arial" panose="020B0604020202020204" pitchFamily="34" charset="0"/>
              <a:buChar char="•"/>
            </a:pPr>
            <a:r>
              <a:rPr lang="en-AU" dirty="0">
                <a:latin typeface="Arial" panose="020B0604020202020204" pitchFamily="34" charset="0"/>
                <a:cs typeface="Arial" panose="020B0604020202020204" pitchFamily="34" charset="0"/>
              </a:rPr>
              <a:t>Determine the validity of team coordination measures during IET section attacks as part of planned training activities</a:t>
            </a:r>
          </a:p>
          <a:p>
            <a:pPr marL="285750" indent="-285750">
              <a:buFont typeface="Arial" panose="020B0604020202020204" pitchFamily="34" charset="0"/>
              <a:buChar char="•"/>
            </a:pPr>
            <a:r>
              <a:rPr lang="en-AU" dirty="0">
                <a:latin typeface="Arial" panose="020B0604020202020204" pitchFamily="34" charset="0"/>
                <a:cs typeface="Arial" panose="020B0604020202020204" pitchFamily="34" charset="0"/>
              </a:rPr>
              <a:t>Determine the effects of expertise on section attack behaviours (comparing IET with Duke of Gloucester Cup participants)</a:t>
            </a:r>
          </a:p>
          <a:p>
            <a:pPr marL="285750" indent="-285750">
              <a:buFont typeface="Arial" panose="020B0604020202020204" pitchFamily="34" charset="0"/>
              <a:buChar char="•"/>
            </a:pPr>
            <a:r>
              <a:rPr lang="en-AU" dirty="0">
                <a:latin typeface="Arial" panose="020B0604020202020204" pitchFamily="34" charset="0"/>
                <a:cs typeface="Arial" panose="020B0604020202020204" pitchFamily="34" charset="0"/>
              </a:rPr>
              <a:t>Assess the effect of human-machine teaming activities on cooperative behaviour</a:t>
            </a:r>
          </a:p>
          <a:p>
            <a:pPr marL="285750" indent="-285750">
              <a:buFont typeface="Arial" panose="020B0604020202020204" pitchFamily="34" charset="0"/>
              <a:buChar char="•"/>
            </a:pPr>
            <a:r>
              <a:rPr lang="en-AU" dirty="0">
                <a:latin typeface="Arial" panose="020B0604020202020204" pitchFamily="34" charset="0"/>
                <a:cs typeface="Arial" panose="020B0604020202020204" pitchFamily="34" charset="0"/>
              </a:rPr>
              <a:t>Discussions with SMEs occurring on rolling basis pre/during/post IET section attacks</a:t>
            </a:r>
          </a:p>
        </p:txBody>
      </p:sp>
      <p:sp>
        <p:nvSpPr>
          <p:cNvPr id="22" name="TextBox 21"/>
          <p:cNvSpPr txBox="1"/>
          <p:nvPr/>
        </p:nvSpPr>
        <p:spPr>
          <a:xfrm>
            <a:off x="271471" y="787723"/>
            <a:ext cx="2971485" cy="369332"/>
          </a:xfrm>
          <a:prstGeom prst="rect">
            <a:avLst/>
          </a:prstGeom>
          <a:noFill/>
        </p:spPr>
        <p:txBody>
          <a:bodyPr wrap="square" rtlCol="0">
            <a:spAutoFit/>
          </a:bodyPr>
          <a:lstStyle/>
          <a:p>
            <a:r>
              <a:rPr lang="en-AU" b="1" dirty="0">
                <a:solidFill>
                  <a:schemeClr val="bg1">
                    <a:lumMod val="95000"/>
                  </a:schemeClr>
                </a:solidFill>
                <a:latin typeface="Arial" panose="020B0604020202020204" pitchFamily="34" charset="0"/>
                <a:cs typeface="Arial" panose="020B0604020202020204" pitchFamily="34" charset="0"/>
              </a:rPr>
              <a:t>The Science</a:t>
            </a:r>
          </a:p>
        </p:txBody>
      </p:sp>
      <p:sp>
        <p:nvSpPr>
          <p:cNvPr id="24" name="TextBox 23"/>
          <p:cNvSpPr txBox="1"/>
          <p:nvPr/>
        </p:nvSpPr>
        <p:spPr>
          <a:xfrm>
            <a:off x="2160204" y="833443"/>
            <a:ext cx="6873998" cy="369332"/>
          </a:xfrm>
          <a:prstGeom prst="rect">
            <a:avLst/>
          </a:prstGeom>
          <a:noFill/>
        </p:spPr>
        <p:txBody>
          <a:bodyPr wrap="square" rtlCol="0">
            <a:spAutoFit/>
          </a:bodyPr>
          <a:lstStyle/>
          <a:p>
            <a:pPr algn="r"/>
            <a:r>
              <a:rPr lang="en-AU" b="1" dirty="0">
                <a:solidFill>
                  <a:schemeClr val="tx1">
                    <a:lumMod val="75000"/>
                    <a:lumOff val="25000"/>
                  </a:schemeClr>
                </a:solidFill>
                <a:latin typeface="Arial" panose="020B0604020202020204" pitchFamily="34" charset="0"/>
                <a:cs typeface="Arial" panose="020B0604020202020204" pitchFamily="34" charset="0"/>
              </a:rPr>
              <a:t>Project: Team Resilience</a:t>
            </a:r>
          </a:p>
        </p:txBody>
      </p:sp>
      <p:sp>
        <p:nvSpPr>
          <p:cNvPr id="27" name="Text Placeholder 10"/>
          <p:cNvSpPr>
            <a:spLocks noGrp="1"/>
          </p:cNvSpPr>
          <p:nvPr>
            <p:ph type="body" sz="quarter" idx="11"/>
          </p:nvPr>
        </p:nvSpPr>
        <p:spPr>
          <a:xfrm>
            <a:off x="1705866" y="245285"/>
            <a:ext cx="5926309" cy="788650"/>
          </a:xfrm>
          <a:noFill/>
          <a:ln w="3175">
            <a:noFill/>
          </a:ln>
        </p:spPr>
        <p:txBody>
          <a:bodyPr/>
          <a:lstStyle/>
          <a:p>
            <a:pPr marL="0" indent="0" algn="ctr">
              <a:buNone/>
            </a:pPr>
            <a:r>
              <a:rPr lang="en-AU" dirty="0">
                <a:solidFill>
                  <a:schemeClr val="bg1"/>
                </a:solidFill>
                <a:effectLst>
                  <a:outerShdw blurRad="292100" dist="38100" dir="2700000" algn="tl" rotWithShape="0">
                    <a:prstClr val="black">
                      <a:alpha val="40000"/>
                    </a:prstClr>
                  </a:outerShdw>
                </a:effectLst>
                <a:latin typeface="Georgia" panose="02040502050405020303" pitchFamily="18" charset="0"/>
              </a:rPr>
              <a:t>Human Performance Projects</a:t>
            </a:r>
          </a:p>
        </p:txBody>
      </p:sp>
      <p:pic>
        <p:nvPicPr>
          <p:cNvPr id="18" name="Picture 17">
            <a:extLst>
              <a:ext uri="{FF2B5EF4-FFF2-40B4-BE49-F238E27FC236}">
                <a16:creationId xmlns:a16="http://schemas.microsoft.com/office/drawing/2014/main" id="{16B34066-B9B8-C445-A4B8-A45C75870400}"/>
              </a:ext>
            </a:extLst>
          </p:cNvPr>
          <p:cNvPicPr>
            <a:picLocks noChangeAspect="1"/>
          </p:cNvPicPr>
          <p:nvPr/>
        </p:nvPicPr>
        <p:blipFill>
          <a:blip r:embed="rId7"/>
          <a:stretch>
            <a:fillRect/>
          </a:stretch>
        </p:blipFill>
        <p:spPr>
          <a:xfrm>
            <a:off x="3578020" y="4145493"/>
            <a:ext cx="2000847" cy="1839263"/>
          </a:xfrm>
          <a:prstGeom prst="rect">
            <a:avLst/>
          </a:prstGeom>
        </p:spPr>
      </p:pic>
      <p:pic>
        <p:nvPicPr>
          <p:cNvPr id="19" name="Picture 18">
            <a:extLst>
              <a:ext uri="{FF2B5EF4-FFF2-40B4-BE49-F238E27FC236}">
                <a16:creationId xmlns:a16="http://schemas.microsoft.com/office/drawing/2014/main" id="{07ECF87F-EA59-0448-84C8-EC9CC725541E}"/>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79918" y="4242418"/>
            <a:ext cx="2931876" cy="1841075"/>
          </a:xfrm>
          <a:prstGeom prst="rect">
            <a:avLst/>
          </a:prstGeom>
          <a:noFill/>
        </p:spPr>
      </p:pic>
      <p:pic>
        <p:nvPicPr>
          <p:cNvPr id="4" name="Picture 3">
            <a:extLst>
              <a:ext uri="{FF2B5EF4-FFF2-40B4-BE49-F238E27FC236}">
                <a16:creationId xmlns:a16="http://schemas.microsoft.com/office/drawing/2014/main" id="{508227E6-A9E7-CE41-AE75-C4425ED5D526}"/>
              </a:ext>
            </a:extLst>
          </p:cNvPr>
          <p:cNvPicPr>
            <a:picLocks noChangeAspect="1"/>
          </p:cNvPicPr>
          <p:nvPr/>
        </p:nvPicPr>
        <p:blipFill>
          <a:blip r:embed="rId9"/>
          <a:stretch>
            <a:fillRect/>
          </a:stretch>
        </p:blipFill>
        <p:spPr>
          <a:xfrm>
            <a:off x="6021456" y="4143682"/>
            <a:ext cx="2809063" cy="1841075"/>
          </a:xfrm>
          <a:prstGeom prst="rect">
            <a:avLst/>
          </a:prstGeom>
        </p:spPr>
      </p:pic>
    </p:spTree>
    <p:extLst>
      <p:ext uri="{BB962C8B-B14F-4D97-AF65-F5344CB8AC3E}">
        <p14:creationId xmlns:p14="http://schemas.microsoft.com/office/powerpoint/2010/main" val="19323111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1500</TotalTime>
  <Words>577</Words>
  <Application>Microsoft Office PowerPoint</Application>
  <PresentationFormat>On-screen Show (4:3)</PresentationFormat>
  <Paragraphs>53</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Georgia</vt:lpstr>
      <vt:lpstr>Office Theme</vt:lpstr>
      <vt:lpstr>PowerPoint Presentation</vt:lpstr>
      <vt:lpstr>PowerPoint Presentation</vt:lpstr>
      <vt:lpstr>PowerPoint Presentation</vt:lpstr>
    </vt:vector>
  </TitlesOfParts>
  <Company>Defence Science and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Headley, Lisa</dc:creator>
  <cp:lastModifiedBy>Andrew Novak</cp:lastModifiedBy>
  <cp:revision>41</cp:revision>
  <dcterms:created xsi:type="dcterms:W3CDTF">2020-10-20T23:56:55Z</dcterms:created>
  <dcterms:modified xsi:type="dcterms:W3CDTF">2022-11-09T02:35:05Z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BW3799958</vt:lpwstr>
  </property>
  <property fmtid="{D5CDD505-2E9C-101B-9397-08002B2CF9AE}" pid="4" name="Objective-Title">
    <vt:lpwstr>HPRnet 2022 - Team performance and coordination</vt:lpwstr>
  </property>
  <property fmtid="{D5CDD505-2E9C-101B-9397-08002B2CF9AE}" pid="5" name="Objective-Comment">
    <vt:lpwstr/>
  </property>
  <property fmtid="{D5CDD505-2E9C-101B-9397-08002B2CF9AE}" pid="6" name="Objective-CreationStamp">
    <vt:filetime>2022-11-15T00:03:00Z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2022-11-15T00:03:00Z</vt:filetime>
  </property>
  <property fmtid="{D5CDD505-2E9C-101B-9397-08002B2CF9AE}" pid="10" name="Objective-ModificationStamp">
    <vt:filetime>2022-11-15T00:03:02Z</vt:filetime>
  </property>
  <property fmtid="{D5CDD505-2E9C-101B-9397-08002B2CF9AE}" pid="11" name="Objective-Owner">
    <vt:lpwstr>Headley, Lisa MRS (DST Group)</vt:lpwstr>
  </property>
  <property fmtid="{D5CDD505-2E9C-101B-9397-08002B2CF9AE}" pid="12" name="Objective-Path">
    <vt:lpwstr>Objective Global Folder - PROD:Defence Business Units:Defence Science and Technology Group:LD : DSTG Land Division:10 MSTC Human Systems Performance:RL HSP:Strategy:Human Performance AMLE:HPRnet:03. Program:Symposium:2022:Day 1 pressos:</vt:lpwstr>
  </property>
  <property fmtid="{D5CDD505-2E9C-101B-9397-08002B2CF9AE}" pid="13" name="Objective-Parent">
    <vt:lpwstr>Day 1 pressos</vt:lpwstr>
  </property>
  <property fmtid="{D5CDD505-2E9C-101B-9397-08002B2CF9AE}" pid="14" name="Objective-State">
    <vt:lpwstr>Published</vt:lpwstr>
  </property>
  <property fmtid="{D5CDD505-2E9C-101B-9397-08002B2CF9AE}" pid="15" name="Objective-Version">
    <vt:lpwstr>1.0</vt:lpwstr>
  </property>
  <property fmtid="{D5CDD505-2E9C-101B-9397-08002B2CF9AE}" pid="16" name="Objective-VersionNumber">
    <vt:i4>1</vt:i4>
  </property>
  <property fmtid="{D5CDD505-2E9C-101B-9397-08002B2CF9AE}" pid="17" name="Objective-VersionComment">
    <vt:lpwstr>First version</vt:lpwstr>
  </property>
  <property fmtid="{D5CDD505-2E9C-101B-9397-08002B2CF9AE}" pid="18" name="Objective-FileNumber">
    <vt:lpwstr/>
  </property>
  <property fmtid="{D5CDD505-2E9C-101B-9397-08002B2CF9AE}" pid="19" name="Objective-Classification">
    <vt:lpwstr>[Inherited - Unclassified]</vt:lpwstr>
  </property>
  <property fmtid="{D5CDD505-2E9C-101B-9397-08002B2CF9AE}" pid="20" name="Objective-Caveats">
    <vt:lpwstr/>
  </property>
  <property fmtid="{D5CDD505-2E9C-101B-9397-08002B2CF9AE}" pid="21" name="Objective-Document Type [system]">
    <vt:lpwstr/>
  </property>
  <property fmtid="{D5CDD505-2E9C-101B-9397-08002B2CF9AE}" pid="22" name="MSIP_Label_ba4f0713-8a76-46fc-9033-3e1b6c45971d_Enabled">
    <vt:lpwstr>true</vt:lpwstr>
  </property>
  <property fmtid="{D5CDD505-2E9C-101B-9397-08002B2CF9AE}" pid="23" name="MSIP_Label_ba4f0713-8a76-46fc-9033-3e1b6c45971d_SetDate">
    <vt:lpwstr>2021-10-20T00:46:35Z</vt:lpwstr>
  </property>
  <property fmtid="{D5CDD505-2E9C-101B-9397-08002B2CF9AE}" pid="24" name="MSIP_Label_ba4f0713-8a76-46fc-9033-3e1b6c45971d_Method">
    <vt:lpwstr>Privileged</vt:lpwstr>
  </property>
  <property fmtid="{D5CDD505-2E9C-101B-9397-08002B2CF9AE}" pid="25" name="MSIP_Label_ba4f0713-8a76-46fc-9033-3e1b6c45971d_Name">
    <vt:lpwstr>UTS-Public</vt:lpwstr>
  </property>
  <property fmtid="{D5CDD505-2E9C-101B-9397-08002B2CF9AE}" pid="26" name="MSIP_Label_ba4f0713-8a76-46fc-9033-3e1b6c45971d_SiteId">
    <vt:lpwstr>e8911c26-cf9f-4a9c-878e-527807be8791</vt:lpwstr>
  </property>
  <property fmtid="{D5CDD505-2E9C-101B-9397-08002B2CF9AE}" pid="27" name="MSIP_Label_ba4f0713-8a76-46fc-9033-3e1b6c45971d_ActionId">
    <vt:lpwstr>2aa8a1f1-ca50-4d98-8416-e034c174233a</vt:lpwstr>
  </property>
  <property fmtid="{D5CDD505-2E9C-101B-9397-08002B2CF9AE}" pid="28" name="MSIP_Label_ba4f0713-8a76-46fc-9033-3e1b6c45971d_ContentBits">
    <vt:lpwstr>0</vt:lpwstr>
  </property>
  <property fmtid="{D5CDD505-2E9C-101B-9397-08002B2CF9AE}" pid="29" name="Objective-Reason for Security Classification Change [system]">
    <vt:lpwstr/>
  </property>
</Properties>
</file>