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6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EC64B9-F4FB-2239-BA93-5BEC8CF878C3}" name="Jace Drain" initials="JD" userId="1bf06e179b50ab3a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296206-4FEB-417D-874A-5578F8472EDF}" v="420" dt="2022-11-22T00:47:42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76498" autoAdjust="0"/>
  </p:normalViewPr>
  <p:slideViewPr>
    <p:cSldViewPr snapToGrid="0">
      <p:cViewPr varScale="1">
        <p:scale>
          <a:sx n="82" d="100"/>
          <a:sy n="82" d="100"/>
        </p:scale>
        <p:origin x="18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ana Main" userId="cf0fbfb5-1aaf-4aec-a883-0b01dda88b12" providerId="ADAL" clId="{7A296206-4FEB-417D-874A-5578F8472EDF}"/>
    <pc:docChg chg="undo redo custSel addSld delSld modSld">
      <pc:chgData name="Luana Main" userId="cf0fbfb5-1aaf-4aec-a883-0b01dda88b12" providerId="ADAL" clId="{7A296206-4FEB-417D-874A-5578F8472EDF}" dt="2022-11-22T00:47:42.644" v="1250" actId="404"/>
      <pc:docMkLst>
        <pc:docMk/>
      </pc:docMkLst>
      <pc:sldChg chg="addSp delSp modSp mod delAnim modAnim modNotesTx">
        <pc:chgData name="Luana Main" userId="cf0fbfb5-1aaf-4aec-a883-0b01dda88b12" providerId="ADAL" clId="{7A296206-4FEB-417D-874A-5578F8472EDF}" dt="2022-11-22T00:46:55.907" v="1247" actId="1036"/>
        <pc:sldMkLst>
          <pc:docMk/>
          <pc:sldMk cId="3764928434" sldId="263"/>
        </pc:sldMkLst>
        <pc:spChg chg="add mod">
          <ac:chgData name="Luana Main" userId="cf0fbfb5-1aaf-4aec-a883-0b01dda88b12" providerId="ADAL" clId="{7A296206-4FEB-417D-874A-5578F8472EDF}" dt="2022-11-22T00:46:55.907" v="1247" actId="1036"/>
          <ac:spMkLst>
            <pc:docMk/>
            <pc:sldMk cId="3764928434" sldId="263"/>
            <ac:spMk id="5" creationId="{70EF593C-CAED-3B11-A974-83EA9C70B4B4}"/>
          </ac:spMkLst>
        </pc:spChg>
        <pc:spChg chg="add mod">
          <ac:chgData name="Luana Main" userId="cf0fbfb5-1aaf-4aec-a883-0b01dda88b12" providerId="ADAL" clId="{7A296206-4FEB-417D-874A-5578F8472EDF}" dt="2022-11-22T00:46:55.907" v="1247" actId="1036"/>
          <ac:spMkLst>
            <pc:docMk/>
            <pc:sldMk cId="3764928434" sldId="263"/>
            <ac:spMk id="7" creationId="{28F727F0-3B5C-AB59-DAB1-9B6CABCF8529}"/>
          </ac:spMkLst>
        </pc:spChg>
        <pc:spChg chg="mod">
          <ac:chgData name="Luana Main" userId="cf0fbfb5-1aaf-4aec-a883-0b01dda88b12" providerId="ADAL" clId="{7A296206-4FEB-417D-874A-5578F8472EDF}" dt="2022-11-22T00:07:43.930" v="283" actId="1037"/>
          <ac:spMkLst>
            <pc:docMk/>
            <pc:sldMk cId="3764928434" sldId="263"/>
            <ac:spMk id="16" creationId="{00000000-0000-0000-0000-000000000000}"/>
          </ac:spMkLst>
        </pc:spChg>
        <pc:spChg chg="mod">
          <ac:chgData name="Luana Main" userId="cf0fbfb5-1aaf-4aec-a883-0b01dda88b12" providerId="ADAL" clId="{7A296206-4FEB-417D-874A-5578F8472EDF}" dt="2022-11-22T00:10:12.860" v="301" actId="948"/>
          <ac:spMkLst>
            <pc:docMk/>
            <pc:sldMk cId="3764928434" sldId="263"/>
            <ac:spMk id="17" creationId="{00000000-0000-0000-0000-000000000000}"/>
          </ac:spMkLst>
        </pc:spChg>
        <pc:spChg chg="del mod">
          <ac:chgData name="Luana Main" userId="cf0fbfb5-1aaf-4aec-a883-0b01dda88b12" providerId="ADAL" clId="{7A296206-4FEB-417D-874A-5578F8472EDF}" dt="2022-11-22T00:06:10.546" v="227" actId="21"/>
          <ac:spMkLst>
            <pc:docMk/>
            <pc:sldMk cId="3764928434" sldId="263"/>
            <ac:spMk id="18" creationId="{00000000-0000-0000-0000-000000000000}"/>
          </ac:spMkLst>
        </pc:spChg>
        <pc:spChg chg="del mod">
          <ac:chgData name="Luana Main" userId="cf0fbfb5-1aaf-4aec-a883-0b01dda88b12" providerId="ADAL" clId="{7A296206-4FEB-417D-874A-5578F8472EDF}" dt="2022-11-18T10:38:21.475" v="187" actId="478"/>
          <ac:spMkLst>
            <pc:docMk/>
            <pc:sldMk cId="3764928434" sldId="263"/>
            <ac:spMk id="19" creationId="{00000000-0000-0000-0000-000000000000}"/>
          </ac:spMkLst>
        </pc:spChg>
        <pc:spChg chg="mod">
          <ac:chgData name="Luana Main" userId="cf0fbfb5-1aaf-4aec-a883-0b01dda88b12" providerId="ADAL" clId="{7A296206-4FEB-417D-874A-5578F8472EDF}" dt="2022-11-22T00:46:43.887" v="1243" actId="1036"/>
          <ac:spMkLst>
            <pc:docMk/>
            <pc:sldMk cId="3764928434" sldId="263"/>
            <ac:spMk id="20" creationId="{00000000-0000-0000-0000-000000000000}"/>
          </ac:spMkLst>
        </pc:spChg>
        <pc:spChg chg="mod">
          <ac:chgData name="Luana Main" userId="cf0fbfb5-1aaf-4aec-a883-0b01dda88b12" providerId="ADAL" clId="{7A296206-4FEB-417D-874A-5578F8472EDF}" dt="2022-11-22T00:46:43.887" v="1243" actId="1036"/>
          <ac:spMkLst>
            <pc:docMk/>
            <pc:sldMk cId="3764928434" sldId="263"/>
            <ac:spMk id="21" creationId="{00000000-0000-0000-0000-000000000000}"/>
          </ac:spMkLst>
        </pc:spChg>
      </pc:sldChg>
      <pc:sldChg chg="addSp delSp modSp mod modAnim">
        <pc:chgData name="Luana Main" userId="cf0fbfb5-1aaf-4aec-a883-0b01dda88b12" providerId="ADAL" clId="{7A296206-4FEB-417D-874A-5578F8472EDF}" dt="2022-11-22T00:47:42.644" v="1250" actId="404"/>
        <pc:sldMkLst>
          <pc:docMk/>
          <pc:sldMk cId="1620507686" sldId="264"/>
        </pc:sldMkLst>
        <pc:spChg chg="add mod">
          <ac:chgData name="Luana Main" userId="cf0fbfb5-1aaf-4aec-a883-0b01dda88b12" providerId="ADAL" clId="{7A296206-4FEB-417D-874A-5578F8472EDF}" dt="2022-11-22T00:24:45.770" v="503" actId="1076"/>
          <ac:spMkLst>
            <pc:docMk/>
            <pc:sldMk cId="1620507686" sldId="264"/>
            <ac:spMk id="4" creationId="{40B261A6-F39F-898F-93BC-BCD07656F3F7}"/>
          </ac:spMkLst>
        </pc:spChg>
        <pc:spChg chg="add mod">
          <ac:chgData name="Luana Main" userId="cf0fbfb5-1aaf-4aec-a883-0b01dda88b12" providerId="ADAL" clId="{7A296206-4FEB-417D-874A-5578F8472EDF}" dt="2022-11-22T00:40:15.472" v="1175" actId="1036"/>
          <ac:spMkLst>
            <pc:docMk/>
            <pc:sldMk cId="1620507686" sldId="264"/>
            <ac:spMk id="6" creationId="{08566C5C-00E7-AB3D-86D9-683FC4DBF956}"/>
          </ac:spMkLst>
        </pc:spChg>
        <pc:spChg chg="add mod">
          <ac:chgData name="Luana Main" userId="cf0fbfb5-1aaf-4aec-a883-0b01dda88b12" providerId="ADAL" clId="{7A296206-4FEB-417D-874A-5578F8472EDF}" dt="2022-11-22T00:47:32.915" v="1248" actId="404"/>
          <ac:spMkLst>
            <pc:docMk/>
            <pc:sldMk cId="1620507686" sldId="264"/>
            <ac:spMk id="8" creationId="{3A497EDC-EF44-068A-DA88-8CE5140B72EB}"/>
          </ac:spMkLst>
        </pc:spChg>
        <pc:spChg chg="del">
          <ac:chgData name="Luana Main" userId="cf0fbfb5-1aaf-4aec-a883-0b01dda88b12" providerId="ADAL" clId="{7A296206-4FEB-417D-874A-5578F8472EDF}" dt="2022-11-22T00:24:35.213" v="501" actId="478"/>
          <ac:spMkLst>
            <pc:docMk/>
            <pc:sldMk cId="1620507686" sldId="264"/>
            <ac:spMk id="20" creationId="{00000000-0000-0000-0000-000000000000}"/>
          </ac:spMkLst>
        </pc:spChg>
        <pc:spChg chg="mod">
          <ac:chgData name="Luana Main" userId="cf0fbfb5-1aaf-4aec-a883-0b01dda88b12" providerId="ADAL" clId="{7A296206-4FEB-417D-874A-5578F8472EDF}" dt="2022-11-22T00:47:42.644" v="1250" actId="404"/>
          <ac:spMkLst>
            <pc:docMk/>
            <pc:sldMk cId="1620507686" sldId="264"/>
            <ac:spMk id="21" creationId="{00000000-0000-0000-0000-000000000000}"/>
          </ac:spMkLst>
        </pc:spChg>
      </pc:sldChg>
      <pc:sldChg chg="addSp delSp modSp mod modAnim modNotesTx">
        <pc:chgData name="Luana Main" userId="cf0fbfb5-1aaf-4aec-a883-0b01dda88b12" providerId="ADAL" clId="{7A296206-4FEB-417D-874A-5578F8472EDF}" dt="2022-11-22T00:45:45.011" v="1230" actId="20577"/>
        <pc:sldMkLst>
          <pc:docMk/>
          <pc:sldMk cId="4063203939" sldId="266"/>
        </pc:sldMkLst>
        <pc:spChg chg="add del mod">
          <ac:chgData name="Luana Main" userId="cf0fbfb5-1aaf-4aec-a883-0b01dda88b12" providerId="ADAL" clId="{7A296206-4FEB-417D-874A-5578F8472EDF}" dt="2022-11-22T00:06:19.036" v="229"/>
          <ac:spMkLst>
            <pc:docMk/>
            <pc:sldMk cId="4063203939" sldId="266"/>
            <ac:spMk id="4" creationId="{49564542-1011-17D6-85CC-657F2D8BAA4C}"/>
          </ac:spMkLst>
        </pc:spChg>
        <pc:spChg chg="add del mod">
          <ac:chgData name="Luana Main" userId="cf0fbfb5-1aaf-4aec-a883-0b01dda88b12" providerId="ADAL" clId="{7A296206-4FEB-417D-874A-5578F8472EDF}" dt="2022-11-22T00:14:26.863" v="395"/>
          <ac:spMkLst>
            <pc:docMk/>
            <pc:sldMk cId="4063203939" sldId="266"/>
            <ac:spMk id="6" creationId="{FD2A5B3D-F2F6-2E56-8C7C-6AEC2FDA8F9A}"/>
          </ac:spMkLst>
        </pc:spChg>
        <pc:spChg chg="add del">
          <ac:chgData name="Luana Main" userId="cf0fbfb5-1aaf-4aec-a883-0b01dda88b12" providerId="ADAL" clId="{7A296206-4FEB-417D-874A-5578F8472EDF}" dt="2022-11-22T00:22:18.133" v="421" actId="22"/>
          <ac:spMkLst>
            <pc:docMk/>
            <pc:sldMk cId="4063203939" sldId="266"/>
            <ac:spMk id="8" creationId="{5FDF34A0-490E-0CD0-ADB3-A3FD36A2D9D3}"/>
          </ac:spMkLst>
        </pc:spChg>
        <pc:spChg chg="add del mod">
          <ac:chgData name="Luana Main" userId="cf0fbfb5-1aaf-4aec-a883-0b01dda88b12" providerId="ADAL" clId="{7A296206-4FEB-417D-874A-5578F8472EDF}" dt="2022-11-22T00:24:27.311" v="500" actId="21"/>
          <ac:spMkLst>
            <pc:docMk/>
            <pc:sldMk cId="4063203939" sldId="266"/>
            <ac:spMk id="9" creationId="{D3629ED1-A3FE-B728-01E8-CFDF6B5D1E4B}"/>
          </ac:spMkLst>
        </pc:spChg>
        <pc:spChg chg="mod">
          <ac:chgData name="Luana Main" userId="cf0fbfb5-1aaf-4aec-a883-0b01dda88b12" providerId="ADAL" clId="{7A296206-4FEB-417D-874A-5578F8472EDF}" dt="2022-11-22T00:24:10.073" v="496" actId="1076"/>
          <ac:spMkLst>
            <pc:docMk/>
            <pc:sldMk cId="4063203939" sldId="266"/>
            <ac:spMk id="16" creationId="{00000000-0000-0000-0000-000000000000}"/>
          </ac:spMkLst>
        </pc:spChg>
        <pc:spChg chg="mod">
          <ac:chgData name="Luana Main" userId="cf0fbfb5-1aaf-4aec-a883-0b01dda88b12" providerId="ADAL" clId="{7A296206-4FEB-417D-874A-5578F8472EDF}" dt="2022-11-22T00:45:45.011" v="1230" actId="20577"/>
          <ac:spMkLst>
            <pc:docMk/>
            <pc:sldMk cId="4063203939" sldId="266"/>
            <ac:spMk id="17" creationId="{00000000-0000-0000-0000-000000000000}"/>
          </ac:spMkLst>
        </pc:spChg>
        <pc:spChg chg="add del">
          <ac:chgData name="Luana Main" userId="cf0fbfb5-1aaf-4aec-a883-0b01dda88b12" providerId="ADAL" clId="{7A296206-4FEB-417D-874A-5578F8472EDF}" dt="2022-11-22T00:24:05.710" v="493" actId="22"/>
          <ac:spMkLst>
            <pc:docMk/>
            <pc:sldMk cId="4063203939" sldId="266"/>
            <ac:spMk id="19" creationId="{A8765A84-751F-AF97-B4D3-150FAA235BEC}"/>
          </ac:spMkLst>
        </pc:spChg>
      </pc:sldChg>
      <pc:sldChg chg="add del">
        <pc:chgData name="Luana Main" userId="cf0fbfb5-1aaf-4aec-a883-0b01dda88b12" providerId="ADAL" clId="{7A296206-4FEB-417D-874A-5578F8472EDF}" dt="2022-11-22T00:40:51.601" v="1184" actId="47"/>
        <pc:sldMkLst>
          <pc:docMk/>
          <pc:sldMk cId="537390678" sldId="267"/>
        </pc:sldMkLst>
      </pc:sldChg>
      <pc:sldChg chg="new del">
        <pc:chgData name="Luana Main" userId="cf0fbfb5-1aaf-4aec-a883-0b01dda88b12" providerId="ADAL" clId="{7A296206-4FEB-417D-874A-5578F8472EDF}" dt="2022-11-22T00:24:17.587" v="498" actId="680"/>
        <pc:sldMkLst>
          <pc:docMk/>
          <pc:sldMk cId="1780210735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7183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22/11/2022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96833" y="1281445"/>
            <a:ext cx="6984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54219" y="1331076"/>
            <a:ext cx="751944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61963">
              <a:spcAft>
                <a:spcPts val="600"/>
              </a:spcAft>
              <a:tabLst>
                <a:tab pos="2238375" algn="l"/>
                <a:tab pos="2603500" algn="l"/>
              </a:tabLst>
            </a:pPr>
            <a:r>
              <a:rPr lang="en-AU" sz="1600" b="1" dirty="0">
                <a:latin typeface="Georgia" panose="02040502050405020303" pitchFamily="18" charset="0"/>
              </a:rPr>
              <a:t>Deakin University	</a:t>
            </a:r>
            <a:r>
              <a:rPr lang="en-AU" sz="1400" b="1" dirty="0">
                <a:latin typeface="Georgia" panose="02040502050405020303" pitchFamily="18" charset="0"/>
              </a:rPr>
              <a:t>Dr Luana Main</a:t>
            </a:r>
          </a:p>
          <a:p>
            <a:pPr>
              <a:spcAft>
                <a:spcPts val="600"/>
              </a:spcAft>
              <a:tabLst>
                <a:tab pos="2238375" algn="l"/>
              </a:tabLst>
            </a:pPr>
            <a:r>
              <a:rPr lang="en-AU" sz="1400" b="1" dirty="0">
                <a:latin typeface="Georgia" panose="02040502050405020303" pitchFamily="18" charset="0"/>
              </a:rPr>
              <a:t>La Trobe University 	Dr Kane Middleton</a:t>
            </a:r>
          </a:p>
          <a:p>
            <a:pPr>
              <a:spcAft>
                <a:spcPts val="600"/>
              </a:spcAft>
              <a:tabLst>
                <a:tab pos="2238375" algn="l"/>
              </a:tabLst>
            </a:pPr>
            <a:r>
              <a:rPr lang="en-AU" sz="1400" b="1" dirty="0">
                <a:latin typeface="Georgia" panose="02040502050405020303" pitchFamily="18" charset="0"/>
              </a:rPr>
              <a:t>DST study lead	Dr Jace Drain</a:t>
            </a:r>
          </a:p>
          <a:p>
            <a:pPr>
              <a:spcAft>
                <a:spcPts val="600"/>
              </a:spcAft>
              <a:tabLst>
                <a:tab pos="2238375" algn="l"/>
              </a:tabLst>
            </a:pPr>
            <a:r>
              <a:rPr lang="en-AU" sz="1400" b="1" dirty="0">
                <a:latin typeface="Georgia" panose="02040502050405020303" pitchFamily="18" charset="0"/>
                <a:cs typeface="Arial" panose="020B0604020202020204" pitchFamily="34" charset="0"/>
              </a:rPr>
              <a:t>Military stakeholders	MAJ Emma Williams, Army HQ &amp; HQ Forces Command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6833" y="2573518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54219" y="2608983"/>
            <a:ext cx="7400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1. Assess and describe the physical demands and physiological and psychophysiological responses of soldiers in the training force. 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2. Identify measures and develop prognostic tools that may alert or provide early warning for the likely onset of maladaptive responses in the training force. 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3. Validate these measures that may provide early warning of maladaptive responses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Soldier Performance Management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45285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EF593C-CAED-3B11-A974-83EA9C70B4B4}"/>
              </a:ext>
            </a:extLst>
          </p:cNvPr>
          <p:cNvSpPr txBox="1"/>
          <p:nvPr/>
        </p:nvSpPr>
        <p:spPr>
          <a:xfrm>
            <a:off x="271471" y="4135374"/>
            <a:ext cx="8263107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54125" indent="-1254125">
              <a:tabLst>
                <a:tab pos="1160463" algn="l"/>
              </a:tabLst>
            </a:pPr>
            <a:r>
              <a:rPr lang="en-AU" b="1" dirty="0">
                <a:latin typeface="Georgia" panose="02040502050405020303" pitchFamily="18" charset="0"/>
              </a:rPr>
              <a:t>2023/24 </a:t>
            </a:r>
            <a:r>
              <a:rPr lang="en-AU" sz="1600" b="1" dirty="0">
                <a:latin typeface="Georgia" panose="02040502050405020303" pitchFamily="18" charset="0"/>
              </a:rPr>
              <a:t>	  Translation of research findings to practice &amp; implications of 	                 mechanical load for personnel load monitoring &amp; management</a:t>
            </a:r>
            <a:endParaRPr lang="en-AU" sz="1400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F727F0-3B5C-AB59-DAB1-9B6CABCF8529}"/>
              </a:ext>
            </a:extLst>
          </p:cNvPr>
          <p:cNvSpPr txBox="1"/>
          <p:nvPr/>
        </p:nvSpPr>
        <p:spPr>
          <a:xfrm>
            <a:off x="1554219" y="4756446"/>
            <a:ext cx="71184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213" indent="-176213" algn="l">
              <a:spcBef>
                <a:spcPts val="600"/>
              </a:spcBef>
              <a:spcAft>
                <a:spcPts val="600"/>
              </a:spcAft>
            </a:pPr>
            <a:r>
              <a:rPr lang="en-AU" sz="1400" b="0" i="0" u="none" strike="noStrike" baseline="0" dirty="0">
                <a:latin typeface="Georgia" panose="02040502050405020303" pitchFamily="18" charset="0"/>
              </a:rPr>
              <a:t>1. Expand the suite of training load measures to include mechanical stress for a more</a:t>
            </a:r>
            <a:r>
              <a:rPr lang="en-AU" sz="1400" b="0" i="0" u="none" strike="noStrike" dirty="0">
                <a:latin typeface="Georgia" panose="02040502050405020303" pitchFamily="18" charset="0"/>
              </a:rPr>
              <a:t> </a:t>
            </a:r>
            <a:r>
              <a:rPr lang="en-AU" sz="1400" dirty="0">
                <a:latin typeface="Georgia" panose="02040502050405020303" pitchFamily="18" charset="0"/>
              </a:rPr>
              <a:t>holistic </a:t>
            </a:r>
            <a:r>
              <a:rPr lang="en-AU" sz="1400" b="0" i="0" u="none" strike="noStrike" baseline="0" dirty="0">
                <a:latin typeface="Georgia" panose="02040502050405020303" pitchFamily="18" charset="0"/>
              </a:rPr>
              <a:t>understand the stressors and resultant strain associated with BMT,</a:t>
            </a:r>
          </a:p>
          <a:p>
            <a:pPr marL="176213" indent="-176213" algn="l">
              <a:spcBef>
                <a:spcPts val="600"/>
              </a:spcBef>
              <a:spcAft>
                <a:spcPts val="600"/>
              </a:spcAft>
            </a:pPr>
            <a:r>
              <a:rPr lang="en-AU" sz="1400" b="0" i="0" u="none" strike="noStrike" baseline="0" dirty="0">
                <a:latin typeface="Georgia" panose="02040502050405020303" pitchFamily="18" charset="0"/>
              </a:rPr>
              <a:t>2. Investigate the prospective utility of candidate markers of training load, and</a:t>
            </a:r>
          </a:p>
          <a:p>
            <a:pPr marL="176213" indent="-176213" algn="l">
              <a:spcBef>
                <a:spcPts val="600"/>
              </a:spcBef>
              <a:spcAft>
                <a:spcPts val="600"/>
              </a:spcAft>
            </a:pPr>
            <a:r>
              <a:rPr lang="en-AU" sz="1400" b="0" i="0" u="none" strike="noStrike" baseline="0" dirty="0">
                <a:latin typeface="Georgia" panose="02040502050405020303" pitchFamily="18" charset="0"/>
              </a:rPr>
              <a:t>3. Gain insight into organisational considerations </a:t>
            </a:r>
            <a:r>
              <a:rPr lang="en-AU" sz="1400" dirty="0">
                <a:latin typeface="Georgia" panose="02040502050405020303" pitchFamily="18" charset="0"/>
              </a:rPr>
              <a:t>that will</a:t>
            </a:r>
            <a:r>
              <a:rPr lang="en-AU" sz="1400" b="0" i="0" u="none" strike="noStrike" baseline="0" dirty="0">
                <a:latin typeface="Georgia" panose="02040502050405020303" pitchFamily="18" charset="0"/>
              </a:rPr>
              <a:t> inform the implementation of a HPMS to improve the translation of the research findings into practice. </a:t>
            </a:r>
            <a:endParaRPr lang="en-A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45492" y="137063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we have learnt so far?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3355" y="1920494"/>
            <a:ext cx="796929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Army Recruit Course (ARC) training loads reflect intended programming with recovery opportunities over the 12-week program 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Self-reported measures of training stress were sensitive to fluctuations in training demands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Tx/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Sleep quality and quantity varied across the 12 week ARC (sub-optimal nightly </a:t>
            </a:r>
            <a:r>
              <a:rPr lang="en-AU" sz="1400" dirty="0"/>
              <a:t>x̄ = </a:t>
            </a: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6.4 h/night)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Tx/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Hormone responses may serve as surrogate markers of physiological strain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A suite of biomarkers could be used to monitor recruit injury &amp; attrition risk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Cognitive performance is compromised during combat training involving sleep deprivation, some performance restoration with the provision of a small amount of sleep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Tx/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Overnight HRV appears to be more sensitive than objective measures of physical activity in reflecting recruits allostatic load but on it’s own doesn’t provide the full picture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Subjective measures of training stress appear to offer utility for personnel management decisions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Soldier Performance Management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406320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13355" y="1707529"/>
            <a:ext cx="814842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2 x Industry reports submitted to DST; 2 PhD thesis submitted for examination; &gt;12 publications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AU" sz="1400" dirty="0">
                <a:latin typeface="Georgia" panose="02040502050405020303" pitchFamily="18" charset="0"/>
                <a:ea typeface="Calibri" panose="020F0502020204030204" pitchFamily="34" charset="0"/>
              </a:rPr>
              <a:t>A suite of measures that may alert or provide early warning for the likely onset of </a:t>
            </a:r>
            <a:r>
              <a:rPr lang="en-US" sz="1400" dirty="0">
                <a:latin typeface="Georgia" panose="02040502050405020303" pitchFamily="18" charset="0"/>
                <a:ea typeface="Calibri" panose="020F0502020204030204" pitchFamily="34" charset="0"/>
              </a:rPr>
              <a:t>maladaptive responses in the training force. </a:t>
            </a:r>
            <a:endParaRPr lang="en-AU" sz="1400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Soldier Performance Management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B261A6-F39F-898F-93BC-BCD07656F3F7}"/>
              </a:ext>
            </a:extLst>
          </p:cNvPr>
          <p:cNvSpPr txBox="1"/>
          <p:nvPr/>
        </p:nvSpPr>
        <p:spPr>
          <a:xfrm>
            <a:off x="271471" y="1348881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Product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566C5C-00E7-AB3D-86D9-683FC4DBF956}"/>
              </a:ext>
            </a:extLst>
          </p:cNvPr>
          <p:cNvSpPr txBox="1"/>
          <p:nvPr/>
        </p:nvSpPr>
        <p:spPr>
          <a:xfrm>
            <a:off x="271471" y="270697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does that mean for ADF capabilities?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497EDC-EF44-068A-DA88-8CE5140B72EB}"/>
              </a:ext>
            </a:extLst>
          </p:cNvPr>
          <p:cNvSpPr txBox="1"/>
          <p:nvPr/>
        </p:nvSpPr>
        <p:spPr>
          <a:xfrm>
            <a:off x="513355" y="3101622"/>
            <a:ext cx="796929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AU" sz="1400" b="0" i="0" u="none" strike="noStrike" baseline="0" dirty="0">
                <a:latin typeface="Georgia" panose="02040502050405020303" pitchFamily="18" charset="0"/>
              </a:rPr>
              <a:t>Our next steps:</a:t>
            </a:r>
          </a:p>
          <a:p>
            <a:pPr marL="342900" indent="-3429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AU" sz="1400" b="0" i="0" u="none" strike="noStrike" baseline="0" dirty="0">
                <a:latin typeface="Georgia" panose="02040502050405020303" pitchFamily="18" charset="0"/>
              </a:rPr>
              <a:t>Gain insight into organisational considerations </a:t>
            </a:r>
            <a:r>
              <a:rPr lang="en-AU" sz="1400" dirty="0">
                <a:latin typeface="Georgia" panose="02040502050405020303" pitchFamily="18" charset="0"/>
              </a:rPr>
              <a:t>that will</a:t>
            </a:r>
            <a:r>
              <a:rPr lang="en-AU" sz="1400" b="0" i="0" u="none" strike="noStrike" baseline="0" dirty="0">
                <a:latin typeface="Georgia" panose="02040502050405020303" pitchFamily="18" charset="0"/>
              </a:rPr>
              <a:t> inform the implementation of a HPMS to improve the translation of the research findings into practice. </a:t>
            </a:r>
          </a:p>
          <a:p>
            <a:pPr marL="342900" indent="-3429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AU" sz="1400" dirty="0">
                <a:latin typeface="Georgia" panose="02040502050405020303" pitchFamily="18" charset="0"/>
              </a:rPr>
              <a:t>We need to test at scale the </a:t>
            </a:r>
            <a:r>
              <a:rPr lang="en-AU" sz="1400" b="0" i="0" u="none" strike="noStrike" baseline="0" dirty="0">
                <a:latin typeface="Georgia" panose="02040502050405020303" pitchFamily="18" charset="0"/>
              </a:rPr>
              <a:t>prospective utility of currently viable, low burden and low impost candidate markers to monitor </a:t>
            </a:r>
            <a:r>
              <a:rPr lang="en-AU" sz="1400" dirty="0">
                <a:latin typeface="Georgia" panose="02040502050405020303" pitchFamily="18" charset="0"/>
              </a:rPr>
              <a:t>responses to </a:t>
            </a:r>
            <a:r>
              <a:rPr lang="en-AU" sz="1400" b="0" i="0" u="none" strike="noStrike" baseline="0" dirty="0">
                <a:latin typeface="Georgia" panose="02040502050405020303" pitchFamily="18" charset="0"/>
              </a:rPr>
              <a:t>training load, and</a:t>
            </a:r>
          </a:p>
          <a:p>
            <a:pPr marL="342900" indent="-3429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AU" sz="1400" dirty="0">
                <a:latin typeface="Georgia" panose="02040502050405020303" pitchFamily="18" charset="0"/>
              </a:rPr>
              <a:t>Continue to explore next horizon technology options. </a:t>
            </a:r>
            <a:endParaRPr lang="en-AU" sz="1400" b="0" i="0" u="none" strike="noStrike" baseline="0" dirty="0">
              <a:latin typeface="Georgia" panose="02040502050405020303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Better understand sex specific differences in responses and adaptations to training and the identification of biomarkers to monitor and mitigate negative training outcomes.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AU" sz="1400" dirty="0">
                <a:latin typeface="Georgia" panose="02040502050405020303" pitchFamily="18" charset="0"/>
                <a:cs typeface="Arial" panose="020B0604020202020204" pitchFamily="34" charset="0"/>
              </a:rPr>
              <a:t>Make sure that this data is /can be used to optimise the training pipeline. 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1951</TotalTime>
  <Words>522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Luana Main</cp:lastModifiedBy>
  <cp:revision>39</cp:revision>
  <dcterms:created xsi:type="dcterms:W3CDTF">2020-10-20T23:56:55Z</dcterms:created>
  <dcterms:modified xsi:type="dcterms:W3CDTF">2022-11-22T00:47:46Z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BW3823471</vt:lpwstr>
  </property>
  <property fmtid="{D5CDD505-2E9C-101B-9397-08002B2CF9AE}" pid="4" name="Objective-Title">
    <vt:lpwstr>HPRnet 2022_Solider performance management_v1</vt:lpwstr>
  </property>
  <property fmtid="{D5CDD505-2E9C-101B-9397-08002B2CF9AE}" pid="5" name="Objective-Comment">
    <vt:lpwstr/>
  </property>
  <property fmtid="{D5CDD505-2E9C-101B-9397-08002B2CF9AE}" pid="6" name="Objective-CreationStamp">
    <vt:filetime>2022-11-22T01:27:07Z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2022-11-22T01:27:07Z</vt:filetime>
  </property>
  <property fmtid="{D5CDD505-2E9C-101B-9397-08002B2CF9AE}" pid="10" name="Objective-ModificationStamp">
    <vt:filetime>2022-11-22T01:27:09Z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Objective-Reason for Security Classification Change [system]">
    <vt:lpwstr/>
  </property>
</Properties>
</file>