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7AE"/>
    <a:srgbClr val="3F3C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C055D-A9EC-4B8D-ABE5-CF2F52A31506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DAB6-5213-4F0C-B068-CA1F203734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6341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0882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83522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7882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8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65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1 Offici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8032" y="1806683"/>
            <a:ext cx="7774617" cy="4465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08025" y="1181100"/>
            <a:ext cx="7774624" cy="62558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AU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</a:defRPr>
            </a:lvl1pPr>
            <a:lvl5pPr>
              <a:defRPr/>
            </a:lvl5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  <a:cs typeface="+mn-cs"/>
              </a:rPr>
              <a:t>PowerPoint Section Heading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2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35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2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6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40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6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DFFF-1788-42AB-AE55-80B044579CA5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2.png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50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3355" y="1382050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3355" y="2625545"/>
            <a:ext cx="852084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700" dirty="0">
                <a:latin typeface="Arial" panose="020B0604020202020204" pitchFamily="34" charset="0"/>
                <a:cs typeface="Arial" panose="020B0604020202020204" pitchFamily="34" charset="0"/>
              </a:rPr>
              <a:t>DSTG: Dr Katie Tooley and Mr Brad Baker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3355" y="4819169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Product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3355" y="5219279"/>
            <a:ext cx="8206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Projecting Risk: Create a statistical model that will be used as a predictor tool for the future identification of recruits ‘at risk’ of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dysbiotic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changes in the gut and negative impacts on aspects of cognition. 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3353" y="3160089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Purpose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3354" y="3550874"/>
            <a:ext cx="8316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use a multi-biological systems approach to characterise the cumulative and combined effects of the multi-stressor 1RTB training military environment on microbiota composition, diversity and associated metabolites in Australian army recruits</a:t>
            </a:r>
          </a:p>
          <a:p>
            <a:pPr>
              <a:lnSpc>
                <a:spcPct val="200000"/>
              </a:lnSpc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Microbiome</a:t>
            </a:r>
          </a:p>
        </p:txBody>
      </p:sp>
      <p:sp>
        <p:nvSpPr>
          <p:cNvPr id="27" name="Text Placeholder 10"/>
          <p:cNvSpPr txBox="1">
            <a:spLocks/>
          </p:cNvSpPr>
          <p:nvPr/>
        </p:nvSpPr>
        <p:spPr>
          <a:xfrm>
            <a:off x="1705866" y="245285"/>
            <a:ext cx="5926309" cy="788650"/>
          </a:xfrm>
          <a:prstGeom prst="rect">
            <a:avLst/>
          </a:prstGeom>
          <a:noFill/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181138D-B901-481E-A2B7-B2A7E6602A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3875" y="1754933"/>
            <a:ext cx="1061991" cy="79285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059F84-1114-499E-B57E-C9C83E8449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41592" y="1750807"/>
            <a:ext cx="1049520" cy="792414"/>
          </a:xfrm>
          <a:prstGeom prst="rect">
            <a:avLst/>
          </a:prstGeom>
        </p:spPr>
      </p:pic>
      <p:pic>
        <p:nvPicPr>
          <p:cNvPr id="28" name="Picture 2" descr="Microba Life Sciences | Powering medical innovation - Microba Life Sciences">
            <a:extLst>
              <a:ext uri="{FF2B5EF4-FFF2-40B4-BE49-F238E27FC236}">
                <a16:creationId xmlns:a16="http://schemas.microsoft.com/office/drawing/2014/main" id="{6954659E-70AD-432A-B6AD-865345859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78" y="1931872"/>
            <a:ext cx="2020291" cy="50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FB7181D-CB1A-4D3A-9116-08D6F7C763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49335" y="1730183"/>
            <a:ext cx="1035084" cy="889538"/>
          </a:xfrm>
          <a:prstGeom prst="rect">
            <a:avLst/>
          </a:prstGeom>
        </p:spPr>
      </p:pic>
      <p:pic>
        <p:nvPicPr>
          <p:cNvPr id="1026" name="Picture 2" descr="AGR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213" y="1842250"/>
            <a:ext cx="866209" cy="66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92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3355" y="1382050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we have learnt so far?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3354" y="1784026"/>
            <a:ext cx="8421095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Preliminary analysis from approx. 60 recruits undergoing Basic Army Training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Significant changes in dietary intake, self-reported stress and sleep quality markers, cognitive performance (i.e. executive function, spatial planning) and microbiota diversity and composition over the 11 weeks.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Significant associations between alpha- and beta-diversity and microbial species and several cognitive subdomains of executive function (multi-tasking). 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3355" y="3738779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does that mean for ADF capabilities?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2523" y="4100195"/>
            <a:ext cx="7400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Preliminary findings suggest significant shifts in microbiota composition following military stressors</a:t>
            </a:r>
          </a:p>
          <a:p>
            <a:pPr marL="342900" indent="-342900">
              <a:buAutoNum type="arabicPeriod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Microbiota diversity and specific species appear to be associated with aspects of cognition, especially executive function </a:t>
            </a:r>
          </a:p>
          <a:p>
            <a:pPr marL="342900" indent="-342900">
              <a:buAutoNum type="arabicPeriod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Lead to evidence-based data for the future development of microbiota targeting interventions as novel, low-cost strategies for preserving the ‘pre-stressed’ microbiota and optimizing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warfighter’s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cognition (or aspects of) and well-being. </a:t>
            </a:r>
          </a:p>
          <a:p>
            <a:pPr>
              <a:lnSpc>
                <a:spcPct val="200000"/>
              </a:lnSpc>
            </a:pPr>
            <a:endParaRPr lang="en-AU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Microbiome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162050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6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62871" y="1366766"/>
            <a:ext cx="7400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Significant impact from COVID that has led to delays in recruiting. 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Enrolled 189 recruits in 2021 and 2022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148 completed Week 5 testing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125 completed Week 11 testing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Microbiome 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1470" y="3071181"/>
            <a:ext cx="8662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Findings:</a:t>
            </a:r>
          </a:p>
          <a:p>
            <a:r>
              <a:rPr lang="en-A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 Performance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A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Nutrition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			   </a:t>
            </a:r>
            <a:r>
              <a:rPr lang="en-AU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Self-reported Assessments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8179" y="3708008"/>
            <a:ext cx="36565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Week 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Poorer Executive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Poorer Memory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Attention and Psychomotor Speed	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74550" y="3732275"/>
            <a:ext cx="25676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Week 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dietary intakes (specifically carbohydrates) compared to MRDI</a:t>
            </a:r>
          </a:p>
        </p:txBody>
      </p:sp>
      <p:sp>
        <p:nvSpPr>
          <p:cNvPr id="4" name="Rectangle 3"/>
          <p:cNvSpPr/>
          <p:nvPr/>
        </p:nvSpPr>
        <p:spPr>
          <a:xfrm>
            <a:off x="5994078" y="3736067"/>
            <a:ext cx="28720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Week 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perceived stress and poor sleep quality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231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6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62871" y="1366766"/>
            <a:ext cx="740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Microbiota Findings: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Microbiome 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66446" y="2294964"/>
            <a:ext cx="3791979" cy="23596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814355" y="4745079"/>
            <a:ext cx="4219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Significant differentiation of beta diversity at the week 11 time point, with an enrichment of numerous </a:t>
            </a:r>
            <a:r>
              <a:rPr lang="en-AU" sz="1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Streptococcus</a:t>
            </a:r>
            <a:r>
              <a:rPr lang="en-AU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species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 small number of species appear to have strong statistical associations with numerous cognitive subdomains of executive function</a:t>
            </a:r>
            <a:endParaRPr lang="en-AU" sz="1400" dirty="0"/>
          </a:p>
        </p:txBody>
      </p:sp>
      <p:sp>
        <p:nvSpPr>
          <p:cNvPr id="20" name="Rectangle 19"/>
          <p:cNvSpPr/>
          <p:nvPr/>
        </p:nvSpPr>
        <p:spPr>
          <a:xfrm>
            <a:off x="4814355" y="1806682"/>
            <a:ext cx="42198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Gut Microbiota</a:t>
            </a:r>
            <a:endParaRPr lang="en-AU" b="1" u="sng" dirty="0"/>
          </a:p>
        </p:txBody>
      </p:sp>
      <p:sp>
        <p:nvSpPr>
          <p:cNvPr id="21" name="Rectangle 20"/>
          <p:cNvSpPr/>
          <p:nvPr/>
        </p:nvSpPr>
        <p:spPr>
          <a:xfrm>
            <a:off x="471931" y="1790772"/>
            <a:ext cx="42198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Oral Microbiota</a:t>
            </a:r>
            <a:endParaRPr lang="en-AU" b="1" u="sng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66446" y="2246597"/>
            <a:ext cx="3621742" cy="2407999"/>
          </a:xfrm>
          <a:prstGeom prst="rect">
            <a:avLst/>
          </a:prstGeom>
        </p:spPr>
      </p:pic>
      <p:pic>
        <p:nvPicPr>
          <p:cNvPr id="26" name="Picture 25" descr="Chart&#10;&#10;Description automatically generated with medium confidence">
            <a:extLst>
              <a:ext uri="{FF2B5EF4-FFF2-40B4-BE49-F238E27FC236}">
                <a16:creationId xmlns:a16="http://schemas.microsoft.com/office/drawing/2014/main" id="{41B863E8-08C9-7AEF-BDF2-0F1283EF931A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6" y="2461428"/>
            <a:ext cx="2084787" cy="2483406"/>
          </a:xfrm>
          <a:prstGeom prst="rect">
            <a:avLst/>
          </a:prstGeom>
        </p:spPr>
      </p:pic>
      <p:pic>
        <p:nvPicPr>
          <p:cNvPr id="28" name="Picture 27" descr="Diagram&#10;&#10;Description automatically generated">
            <a:extLst>
              <a:ext uri="{FF2B5EF4-FFF2-40B4-BE49-F238E27FC236}">
                <a16:creationId xmlns:a16="http://schemas.microsoft.com/office/drawing/2014/main" id="{8B57D329-D6A8-AE6D-5FF9-C532A0544AF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667" y="2567277"/>
            <a:ext cx="2537688" cy="23438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6977" y="536884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Alpha diversity - significant decrease over time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Beta diversity- increase in similarity of microbial composition over time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84E2D2-6F71-E197-A39D-320CEFFAC178}"/>
              </a:ext>
            </a:extLst>
          </p:cNvPr>
          <p:cNvSpPr txBox="1"/>
          <p:nvPr/>
        </p:nvSpPr>
        <p:spPr>
          <a:xfrm>
            <a:off x="444419" y="4911169"/>
            <a:ext cx="156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Alpha diversity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84E2D2-6F71-E197-A39D-320CEFFAC178}"/>
              </a:ext>
            </a:extLst>
          </p:cNvPr>
          <p:cNvSpPr txBox="1"/>
          <p:nvPr/>
        </p:nvSpPr>
        <p:spPr>
          <a:xfrm>
            <a:off x="2684992" y="4930082"/>
            <a:ext cx="145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Beta diversity</a:t>
            </a:r>
          </a:p>
        </p:txBody>
      </p:sp>
    </p:spTree>
    <p:extLst>
      <p:ext uri="{BB962C8B-B14F-4D97-AF65-F5344CB8AC3E}">
        <p14:creationId xmlns:p14="http://schemas.microsoft.com/office/powerpoint/2010/main" val="254058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14571</TotalTime>
  <Words>816</Words>
  <Application>Microsoft Office PowerPoint</Application>
  <PresentationFormat>On-screen Show (4:3)</PresentationFormat>
  <Paragraphs>90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Defence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Lisa</dc:creator>
  <cp:lastModifiedBy>Matthew Cooke</cp:lastModifiedBy>
  <cp:revision>60</cp:revision>
  <dcterms:created xsi:type="dcterms:W3CDTF">2020-10-20T23:56:55Z</dcterms:created>
  <dcterms:modified xsi:type="dcterms:W3CDTF">2022-11-15T22:11:45Z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BW3802993</vt:lpwstr>
  </property>
  <property fmtid="{D5CDD505-2E9C-101B-9397-08002B2CF9AE}" pid="4" name="Objective-Title">
    <vt:lpwstr>HPRnet Symposium_MBCooke_2022</vt:lpwstr>
  </property>
  <property fmtid="{D5CDD505-2E9C-101B-9397-08002B2CF9AE}" pid="5" name="Objective-Comment">
    <vt:lpwstr/>
  </property>
  <property fmtid="{D5CDD505-2E9C-101B-9397-08002B2CF9AE}" pid="6" name="Objective-CreationStamp">
    <vt:filetime>2022-11-15T22:38:02Z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2022-11-15T22:38:02Z</vt:filetime>
  </property>
  <property fmtid="{D5CDD505-2E9C-101B-9397-08002B2CF9AE}" pid="10" name="Objective-ModificationStamp">
    <vt:filetime>2022-11-15T22:38:09Z</vt:filetime>
  </property>
  <property fmtid="{D5CDD505-2E9C-101B-9397-08002B2CF9AE}" pid="11" name="Objective-Owner">
    <vt:lpwstr>Headley, Lisa MRS (DST Group)</vt:lpwstr>
  </property>
  <property fmtid="{D5CDD505-2E9C-101B-9397-08002B2CF9AE}" pid="12" name="Objective-Path">
    <vt:lpwstr>Objective Global Folder - PROD:Defence Business Units:Defence Science and Technology Group:LD : DSTG Land Division:10 MSTC Human Systems Performance:RL HSP:Strategy:Human Performance AMLE:HPRnet:03. Program:Symposium:2022:Day 1 pressos:</vt:lpwstr>
  </property>
  <property fmtid="{D5CDD505-2E9C-101B-9397-08002B2CF9AE}" pid="13" name="Objective-Parent">
    <vt:lpwstr>Day 1 pressos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Document Type [system]">
    <vt:lpwstr/>
  </property>
  <property fmtid="{D5CDD505-2E9C-101B-9397-08002B2CF9AE}" pid="22" name="Objective-Reason for Security Classification Change [system]">
    <vt:lpwstr/>
  </property>
</Properties>
</file>