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63" r:id="rId2"/>
    <p:sldId id="264" r:id="rId3"/>
    <p:sldId id="265" r:id="rId4"/>
    <p:sldId id="26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C7AE"/>
    <a:srgbClr val="3F3C2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3" autoAdjust="0"/>
    <p:restoredTop sz="94660"/>
  </p:normalViewPr>
  <p:slideViewPr>
    <p:cSldViewPr snapToGrid="0">
      <p:cViewPr varScale="1">
        <p:scale>
          <a:sx n="71" d="100"/>
          <a:sy n="71" d="100"/>
        </p:scale>
        <p:origin x="116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AC055D-A9EC-4B8D-ABE5-CF2F52A31506}" type="datetimeFigureOut">
              <a:rPr lang="en-AU" smtClean="0"/>
              <a:t>15/11/2022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B7DAB6-5213-4F0C-B068-CA1F203734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75287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aseline="0" dirty="0"/>
              <a:t>So </a:t>
            </a:r>
            <a:r>
              <a:rPr lang="en-AU" baseline="0" dirty="0" err="1"/>
              <a:t>weve</a:t>
            </a:r>
            <a:r>
              <a:rPr lang="en-AU" baseline="0" dirty="0"/>
              <a:t> asked our </a:t>
            </a:r>
            <a:r>
              <a:rPr lang="en-AU" baseline="0" dirty="0" err="1"/>
              <a:t>uni</a:t>
            </a:r>
            <a:r>
              <a:rPr lang="en-AU" baseline="0" dirty="0"/>
              <a:t> leads to send through the issues </a:t>
            </a:r>
            <a:r>
              <a:rPr lang="en-AU" baseline="0" dirty="0" err="1"/>
              <a:t>theyre</a:t>
            </a:r>
            <a:r>
              <a:rPr lang="en-AU" baseline="0" dirty="0"/>
              <a:t> currently experiencing and what solutions they may be using to overcome their issues. </a:t>
            </a:r>
          </a:p>
          <a:p>
            <a:endParaRPr lang="en-AU" baseline="0" dirty="0"/>
          </a:p>
          <a:p>
            <a:r>
              <a:rPr lang="en-AU" baseline="0" dirty="0"/>
              <a:t>Noted issues are:</a:t>
            </a:r>
          </a:p>
          <a:p>
            <a:endParaRPr lang="en-AU" baseline="0" dirty="0"/>
          </a:p>
          <a:p>
            <a:r>
              <a:rPr lang="en-AU" baseline="0" dirty="0"/>
              <a:t>Any issues you are facing that isn’t covered here? Or any observations </a:t>
            </a:r>
          </a:p>
          <a:p>
            <a:r>
              <a:rPr lang="en-AU" baseline="0" dirty="0"/>
              <a:t>Are there any risks/issues to the stakeholders that were missing? IE reputational risk. Minimising access to troops to reduce risk of further COVID outbreaks??</a:t>
            </a:r>
          </a:p>
          <a:p>
            <a:endParaRPr lang="en-AU" baseline="0" dirty="0"/>
          </a:p>
          <a:p>
            <a:r>
              <a:rPr lang="en-AU" baseline="0" dirty="0"/>
              <a:t>Short of postponing the project which risks losing PHDs and key researchers resulting in further delays in re-hiring, we need to look for new sustainable solutions.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6B2F-A1DA-49C6-87A1-5B176376F715}" type="slidenum">
              <a:rPr lang="en-AU" altLang="en-US" smtClean="0"/>
              <a:pPr/>
              <a:t>1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9634150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aseline="0" dirty="0"/>
              <a:t>So </a:t>
            </a:r>
            <a:r>
              <a:rPr lang="en-AU" baseline="0" dirty="0" err="1"/>
              <a:t>weve</a:t>
            </a:r>
            <a:r>
              <a:rPr lang="en-AU" baseline="0" dirty="0"/>
              <a:t> asked our </a:t>
            </a:r>
            <a:r>
              <a:rPr lang="en-AU" baseline="0" dirty="0" err="1"/>
              <a:t>uni</a:t>
            </a:r>
            <a:r>
              <a:rPr lang="en-AU" baseline="0" dirty="0"/>
              <a:t> leads to send through the issues </a:t>
            </a:r>
            <a:r>
              <a:rPr lang="en-AU" baseline="0" dirty="0" err="1"/>
              <a:t>theyre</a:t>
            </a:r>
            <a:r>
              <a:rPr lang="en-AU" baseline="0" dirty="0"/>
              <a:t> currently experiencing and what solutions they may be using to overcome their issues. </a:t>
            </a:r>
          </a:p>
          <a:p>
            <a:endParaRPr lang="en-AU" baseline="0" dirty="0"/>
          </a:p>
          <a:p>
            <a:r>
              <a:rPr lang="en-AU" baseline="0" dirty="0"/>
              <a:t>Noted issues are:</a:t>
            </a:r>
          </a:p>
          <a:p>
            <a:endParaRPr lang="en-AU" baseline="0" dirty="0"/>
          </a:p>
          <a:p>
            <a:r>
              <a:rPr lang="en-AU" baseline="0" dirty="0"/>
              <a:t>Any issues you are facing that isn’t covered here? Or any observations </a:t>
            </a:r>
          </a:p>
          <a:p>
            <a:r>
              <a:rPr lang="en-AU" baseline="0" dirty="0"/>
              <a:t>Are there any risks/issues to the stakeholders that were missing? IE reputational risk. Minimising access to troops to reduce risk of further COVID outbreaks??</a:t>
            </a:r>
          </a:p>
          <a:p>
            <a:endParaRPr lang="en-AU" baseline="0" dirty="0"/>
          </a:p>
          <a:p>
            <a:r>
              <a:rPr lang="en-AU" baseline="0" dirty="0"/>
              <a:t>Short of postponing the project which risks losing PHDs and key researchers resulting in further delays in re-hiring, we need to look for new sustainable solutions.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6B2F-A1DA-49C6-87A1-5B176376F715}" type="slidenum">
              <a:rPr lang="en-AU" altLang="en-US" smtClean="0"/>
              <a:pPr/>
              <a:t>2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7088207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aseline="0" dirty="0"/>
              <a:t>So </a:t>
            </a:r>
            <a:r>
              <a:rPr lang="en-AU" baseline="0" dirty="0" err="1"/>
              <a:t>weve</a:t>
            </a:r>
            <a:r>
              <a:rPr lang="en-AU" baseline="0" dirty="0"/>
              <a:t> asked our </a:t>
            </a:r>
            <a:r>
              <a:rPr lang="en-AU" baseline="0" dirty="0" err="1"/>
              <a:t>uni</a:t>
            </a:r>
            <a:r>
              <a:rPr lang="en-AU" baseline="0" dirty="0"/>
              <a:t> leads to send through the issues </a:t>
            </a:r>
            <a:r>
              <a:rPr lang="en-AU" baseline="0" dirty="0" err="1"/>
              <a:t>theyre</a:t>
            </a:r>
            <a:r>
              <a:rPr lang="en-AU" baseline="0" dirty="0"/>
              <a:t> currently experiencing and what solutions they may be using to overcome their issues. </a:t>
            </a:r>
          </a:p>
          <a:p>
            <a:endParaRPr lang="en-AU" baseline="0" dirty="0"/>
          </a:p>
          <a:p>
            <a:r>
              <a:rPr lang="en-AU" baseline="0" dirty="0"/>
              <a:t>Noted issues are:</a:t>
            </a:r>
          </a:p>
          <a:p>
            <a:endParaRPr lang="en-AU" baseline="0" dirty="0"/>
          </a:p>
          <a:p>
            <a:r>
              <a:rPr lang="en-AU" baseline="0" dirty="0"/>
              <a:t>Any issues you are facing that isn’t covered here? Or any observations </a:t>
            </a:r>
          </a:p>
          <a:p>
            <a:r>
              <a:rPr lang="en-AU" baseline="0" dirty="0"/>
              <a:t>Are there any risks/issues to the stakeholders that were missing? IE reputational risk. Minimising access to troops to reduce risk of further COVID outbreaks??</a:t>
            </a:r>
          </a:p>
          <a:p>
            <a:endParaRPr lang="en-AU" baseline="0" dirty="0"/>
          </a:p>
          <a:p>
            <a:r>
              <a:rPr lang="en-AU" baseline="0" dirty="0"/>
              <a:t>Short of postponing the project which risks losing PHDs and key researchers resulting in further delays in re-hiring, we need to look for new sustainable solutions.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6B2F-A1DA-49C6-87A1-5B176376F715}" type="slidenum">
              <a:rPr lang="en-AU" altLang="en-US" smtClean="0"/>
              <a:pPr/>
              <a:t>3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6835225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aseline="0" dirty="0"/>
              <a:t>So </a:t>
            </a:r>
            <a:r>
              <a:rPr lang="en-AU" baseline="0" dirty="0" err="1"/>
              <a:t>weve</a:t>
            </a:r>
            <a:r>
              <a:rPr lang="en-AU" baseline="0" dirty="0"/>
              <a:t> asked our </a:t>
            </a:r>
            <a:r>
              <a:rPr lang="en-AU" baseline="0" dirty="0" err="1"/>
              <a:t>uni</a:t>
            </a:r>
            <a:r>
              <a:rPr lang="en-AU" baseline="0" dirty="0"/>
              <a:t> leads to send through the issues </a:t>
            </a:r>
            <a:r>
              <a:rPr lang="en-AU" baseline="0" dirty="0" err="1"/>
              <a:t>theyre</a:t>
            </a:r>
            <a:r>
              <a:rPr lang="en-AU" baseline="0" dirty="0"/>
              <a:t> currently experiencing and what solutions they may be using to overcome their issues. </a:t>
            </a:r>
          </a:p>
          <a:p>
            <a:endParaRPr lang="en-AU" baseline="0" dirty="0"/>
          </a:p>
          <a:p>
            <a:r>
              <a:rPr lang="en-AU" baseline="0" dirty="0"/>
              <a:t>Noted issues are:</a:t>
            </a:r>
          </a:p>
          <a:p>
            <a:endParaRPr lang="en-AU" baseline="0" dirty="0"/>
          </a:p>
          <a:p>
            <a:r>
              <a:rPr lang="en-AU" baseline="0" dirty="0"/>
              <a:t>Any issues you are facing that isn’t covered here? Or any observations </a:t>
            </a:r>
          </a:p>
          <a:p>
            <a:r>
              <a:rPr lang="en-AU" baseline="0" dirty="0"/>
              <a:t>Are there any risks/issues to the stakeholders that were missing? IE reputational risk. Minimising access to troops to reduce risk of further COVID outbreaks??</a:t>
            </a:r>
          </a:p>
          <a:p>
            <a:endParaRPr lang="en-AU" baseline="0" dirty="0"/>
          </a:p>
          <a:p>
            <a:r>
              <a:rPr lang="en-AU" baseline="0" dirty="0"/>
              <a:t>Short of postponing the project which risks losing PHDs and key researchers resulting in further delays in re-hiring, we need to look for new sustainable solutions.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6B2F-A1DA-49C6-87A1-5B176376F715}" type="slidenum">
              <a:rPr lang="en-AU" altLang="en-US" smtClean="0"/>
              <a:pPr/>
              <a:t>4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378822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DFFF-1788-42AB-AE55-80B044579CA5}" type="datetimeFigureOut">
              <a:rPr lang="en-AU" smtClean="0"/>
              <a:t>15/11/2022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9A3D-18E9-4730-97BB-639BD67C4E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282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DFFF-1788-42AB-AE55-80B044579CA5}" type="datetimeFigureOut">
              <a:rPr lang="en-AU" smtClean="0"/>
              <a:t>15/11/2022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9A3D-18E9-4730-97BB-639BD67C4E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55183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DFFF-1788-42AB-AE55-80B044579CA5}" type="datetimeFigureOut">
              <a:rPr lang="en-AU" smtClean="0"/>
              <a:t>15/11/2022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9A3D-18E9-4730-97BB-639BD67C4E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806552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.1 Official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708032" y="1806683"/>
            <a:ext cx="7774617" cy="44656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708025" y="1181100"/>
            <a:ext cx="7774624" cy="625582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lang="en-AU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58025"/>
                </a:solidFill>
                <a:effectLst/>
                <a:uLnTx/>
                <a:uFillTx/>
                <a:latin typeface="Georgia" pitchFamily="18" charset="0"/>
                <a:ea typeface="MS PGothic" pitchFamily="34" charset="-128"/>
              </a:defRPr>
            </a:lvl1pPr>
            <a:lvl5pPr>
              <a:defRPr/>
            </a:lvl5pPr>
          </a:lstStyle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2250" b="0" i="0" u="none" strike="noStrike" kern="1200" cap="none" spc="0" normalizeH="0" baseline="0" noProof="0" dirty="0">
                <a:ln>
                  <a:noFill/>
                </a:ln>
                <a:solidFill>
                  <a:srgbClr val="F58025"/>
                </a:solidFill>
                <a:effectLst/>
                <a:uLnTx/>
                <a:uFillTx/>
                <a:latin typeface="Georgia" pitchFamily="18" charset="0"/>
                <a:ea typeface="MS PGothic" pitchFamily="34" charset="-128"/>
                <a:cs typeface="+mn-cs"/>
              </a:rPr>
              <a:t>PowerPoint Section Heading</a:t>
            </a:r>
          </a:p>
          <a:p>
            <a:pPr lvl="0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63249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DFFF-1788-42AB-AE55-80B044579CA5}" type="datetimeFigureOut">
              <a:rPr lang="en-AU" smtClean="0"/>
              <a:t>15/11/2022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9A3D-18E9-4730-97BB-639BD67C4E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32351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DFFF-1788-42AB-AE55-80B044579CA5}" type="datetimeFigureOut">
              <a:rPr lang="en-AU" smtClean="0"/>
              <a:t>15/11/2022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9A3D-18E9-4730-97BB-639BD67C4E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38316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DFFF-1788-42AB-AE55-80B044579CA5}" type="datetimeFigureOut">
              <a:rPr lang="en-AU" smtClean="0"/>
              <a:t>15/11/2022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9A3D-18E9-4730-97BB-639BD67C4E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12381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DFFF-1788-42AB-AE55-80B044579CA5}" type="datetimeFigureOut">
              <a:rPr lang="en-AU" smtClean="0"/>
              <a:t>15/11/2022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9A3D-18E9-4730-97BB-639BD67C4E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35297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DFFF-1788-42AB-AE55-80B044579CA5}" type="datetimeFigureOut">
              <a:rPr lang="en-AU" smtClean="0"/>
              <a:t>15/11/2022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9A3D-18E9-4730-97BB-639BD67C4E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56618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DFFF-1788-42AB-AE55-80B044579CA5}" type="datetimeFigureOut">
              <a:rPr lang="en-AU" smtClean="0"/>
              <a:t>15/11/2022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9A3D-18E9-4730-97BB-639BD67C4E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08407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DFFF-1788-42AB-AE55-80B044579CA5}" type="datetimeFigureOut">
              <a:rPr lang="en-AU" smtClean="0"/>
              <a:t>15/11/2022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9A3D-18E9-4730-97BB-639BD67C4E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17642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DFFF-1788-42AB-AE55-80B044579CA5}" type="datetimeFigureOut">
              <a:rPr lang="en-AU" smtClean="0"/>
              <a:t>15/11/2022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9A3D-18E9-4730-97BB-639BD67C4E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62512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3DFFF-1788-42AB-AE55-80B044579CA5}" type="datetimeFigureOut">
              <a:rPr lang="en-AU" smtClean="0"/>
              <a:t>15/11/2022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89A3D-18E9-4730-97BB-639BD67C4E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2790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2.png"/><Relationship Id="rId7" Type="http://schemas.openxmlformats.org/officeDocument/2006/relationships/image" Target="../media/image1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14.PNG"/><Relationship Id="rId4" Type="http://schemas.openxmlformats.org/officeDocument/2006/relationships/image" Target="../media/image3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309336"/>
            <a:ext cx="9144000" cy="548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AU" b="1" dirty="0">
                <a:solidFill>
                  <a:schemeClr val="bg1"/>
                </a:solidFill>
              </a:rPr>
              <a:t>Main issues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417" y="6189828"/>
            <a:ext cx="9068583" cy="31899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56764" y="6441420"/>
            <a:ext cx="1577686" cy="416580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75417" y="6529001"/>
            <a:ext cx="3064403" cy="270916"/>
            <a:chOff x="75417" y="6562253"/>
            <a:chExt cx="3064403" cy="270916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5417" y="6562253"/>
              <a:ext cx="2158736" cy="246675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981084" y="6680927"/>
              <a:ext cx="2158736" cy="152242"/>
            </a:xfrm>
            <a:prstGeom prst="rect">
              <a:avLst/>
            </a:prstGeom>
          </p:spPr>
        </p:pic>
      </p:grpSp>
      <p:grpSp>
        <p:nvGrpSpPr>
          <p:cNvPr id="23" name="Group 22"/>
          <p:cNvGrpSpPr/>
          <p:nvPr/>
        </p:nvGrpSpPr>
        <p:grpSpPr>
          <a:xfrm>
            <a:off x="141315" y="782035"/>
            <a:ext cx="3270479" cy="387820"/>
            <a:chOff x="-1" y="827755"/>
            <a:chExt cx="3411796" cy="387820"/>
          </a:xfrm>
          <a:solidFill>
            <a:schemeClr val="accent1">
              <a:lumMod val="50000"/>
            </a:schemeClr>
          </a:solidFill>
        </p:grpSpPr>
        <p:sp>
          <p:nvSpPr>
            <p:cNvPr id="14" name="Flowchart: Data 13"/>
            <p:cNvSpPr/>
            <p:nvPr/>
          </p:nvSpPr>
          <p:spPr>
            <a:xfrm>
              <a:off x="688259" y="827755"/>
              <a:ext cx="2723536" cy="387820"/>
            </a:xfrm>
            <a:prstGeom prst="flowChartInputOutpu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-1" y="827756"/>
              <a:ext cx="1632155" cy="3878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513355" y="1382050"/>
            <a:ext cx="6699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>
                <a:latin typeface="Georgia" panose="02040502050405020303" pitchFamily="18" charset="0"/>
              </a:rPr>
              <a:t>Partners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13355" y="2625545"/>
            <a:ext cx="852084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700" dirty="0">
                <a:latin typeface="Arial" panose="020B0604020202020204" pitchFamily="34" charset="0"/>
                <a:cs typeface="Arial" panose="020B0604020202020204" pitchFamily="34" charset="0"/>
              </a:rPr>
              <a:t>DSTG: Dr Katie Tooley and Mr Brad Baker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13355" y="4819169"/>
            <a:ext cx="6699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>
                <a:latin typeface="Georgia" panose="02040502050405020303" pitchFamily="18" charset="0"/>
              </a:rPr>
              <a:t>Product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13355" y="5219279"/>
            <a:ext cx="82066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Projecting Risk: Create a statistical model that will be used as a predictor tool for the future identification of recruits ‘at risk’ of </a:t>
            </a:r>
            <a:r>
              <a:rPr lang="en-AU" dirty="0" err="1">
                <a:latin typeface="Arial" panose="020B0604020202020204" pitchFamily="34" charset="0"/>
                <a:cs typeface="Arial" panose="020B0604020202020204" pitchFamily="34" charset="0"/>
              </a:rPr>
              <a:t>dysbiotic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 changes in the gut and negative impacts on aspects of cognition. </a:t>
            </a:r>
          </a:p>
          <a:p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3353" y="3160089"/>
            <a:ext cx="6699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>
                <a:latin typeface="Georgia" panose="02040502050405020303" pitchFamily="18" charset="0"/>
              </a:rPr>
              <a:t>Purpose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13354" y="3550874"/>
            <a:ext cx="831661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To use a multi-biological systems approach to characterise the cumulative and combined effects of the multi-stressor 1RTB training military environment on microbiota composition, diversity and associated metabolites in Australian army recruits</a:t>
            </a:r>
          </a:p>
          <a:p>
            <a:pPr>
              <a:lnSpc>
                <a:spcPct val="200000"/>
              </a:lnSpc>
            </a:pP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71471" y="787723"/>
            <a:ext cx="2971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Description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160204" y="833443"/>
            <a:ext cx="6873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Project: Microbiome</a:t>
            </a:r>
          </a:p>
        </p:txBody>
      </p:sp>
      <p:sp>
        <p:nvSpPr>
          <p:cNvPr id="27" name="Text Placeholder 10"/>
          <p:cNvSpPr txBox="1">
            <a:spLocks/>
          </p:cNvSpPr>
          <p:nvPr/>
        </p:nvSpPr>
        <p:spPr>
          <a:xfrm>
            <a:off x="1705866" y="245285"/>
            <a:ext cx="5926309" cy="788650"/>
          </a:xfrm>
          <a:prstGeom prst="rect">
            <a:avLst/>
          </a:prstGeom>
          <a:noFill/>
          <a:ln w="3175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AU" dirty="0">
                <a:solidFill>
                  <a:schemeClr val="bg1"/>
                </a:solidFill>
                <a:effectLst>
                  <a:outerShdw blurRad="2921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anose="02040502050405020303" pitchFamily="18" charset="0"/>
              </a:rPr>
              <a:t>Human Performance Projects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E181138D-B901-481E-A2B7-B2A7E6602AF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3875" y="1754933"/>
            <a:ext cx="1061991" cy="792851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E3059F84-1114-499E-B57E-C9C83E84492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841592" y="1750807"/>
            <a:ext cx="1049520" cy="792414"/>
          </a:xfrm>
          <a:prstGeom prst="rect">
            <a:avLst/>
          </a:prstGeom>
        </p:spPr>
      </p:pic>
      <p:pic>
        <p:nvPicPr>
          <p:cNvPr id="28" name="Picture 2" descr="Microba Life Sciences | Powering medical innovation - Microba Life Sciences">
            <a:extLst>
              <a:ext uri="{FF2B5EF4-FFF2-40B4-BE49-F238E27FC236}">
                <a16:creationId xmlns:a16="http://schemas.microsoft.com/office/drawing/2014/main" id="{6954659E-70AD-432A-B6AD-865345859E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0078" y="1931872"/>
            <a:ext cx="2020291" cy="504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5FB7181D-CB1A-4D3A-9116-08D6F7C7632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249335" y="1730183"/>
            <a:ext cx="1035084" cy="889538"/>
          </a:xfrm>
          <a:prstGeom prst="rect">
            <a:avLst/>
          </a:prstGeom>
        </p:spPr>
      </p:pic>
      <p:pic>
        <p:nvPicPr>
          <p:cNvPr id="1026" name="Picture 2" descr="AGR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6213" y="1842250"/>
            <a:ext cx="866209" cy="66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4928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309336"/>
            <a:ext cx="9144000" cy="548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AU" b="1" dirty="0">
                <a:solidFill>
                  <a:schemeClr val="bg1"/>
                </a:solidFill>
              </a:rPr>
              <a:t>Main issues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417" y="6189828"/>
            <a:ext cx="9068583" cy="31899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56764" y="6441420"/>
            <a:ext cx="1577686" cy="416580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75417" y="6529001"/>
            <a:ext cx="3064403" cy="270916"/>
            <a:chOff x="75417" y="6562253"/>
            <a:chExt cx="3064403" cy="270916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5417" y="6562253"/>
              <a:ext cx="2158736" cy="246675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981084" y="6680927"/>
              <a:ext cx="2158736" cy="152242"/>
            </a:xfrm>
            <a:prstGeom prst="rect">
              <a:avLst/>
            </a:prstGeom>
          </p:spPr>
        </p:pic>
      </p:grpSp>
      <p:grpSp>
        <p:nvGrpSpPr>
          <p:cNvPr id="23" name="Group 22"/>
          <p:cNvGrpSpPr/>
          <p:nvPr/>
        </p:nvGrpSpPr>
        <p:grpSpPr>
          <a:xfrm>
            <a:off x="141315" y="782035"/>
            <a:ext cx="3270479" cy="387820"/>
            <a:chOff x="-1" y="827755"/>
            <a:chExt cx="3411796" cy="387820"/>
          </a:xfrm>
          <a:solidFill>
            <a:schemeClr val="accent1">
              <a:lumMod val="75000"/>
            </a:schemeClr>
          </a:solidFill>
        </p:grpSpPr>
        <p:sp>
          <p:nvSpPr>
            <p:cNvPr id="14" name="Flowchart: Data 13"/>
            <p:cNvSpPr/>
            <p:nvPr/>
          </p:nvSpPr>
          <p:spPr>
            <a:xfrm>
              <a:off x="688259" y="827755"/>
              <a:ext cx="2723536" cy="387820"/>
            </a:xfrm>
            <a:prstGeom prst="flowChartInputOutpu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-1" y="827756"/>
              <a:ext cx="1632155" cy="3878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513355" y="1382050"/>
            <a:ext cx="6699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>
                <a:latin typeface="Georgia" panose="02040502050405020303" pitchFamily="18" charset="0"/>
              </a:rPr>
              <a:t>What we have learnt so far?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13354" y="1784026"/>
            <a:ext cx="8421095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Preliminary analysis from approx. 60 recruits undergoing Basic Army Training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Significant changes in dietary intake, self-reported stress and sleep quality markers, cognitive performance (i.e. executive function, spatial planning) and microbiota diversity and composition over the 11 weeks.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Significant associations between alpha- and beta-diversity and microbial species and several cognitive subdomains of executive function (multi-tasking). </a:t>
            </a: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3355" y="3738779"/>
            <a:ext cx="6699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>
                <a:latin typeface="Georgia" panose="02040502050405020303" pitchFamily="18" charset="0"/>
              </a:rPr>
              <a:t>What does that mean for ADF capabilities?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22523" y="4100195"/>
            <a:ext cx="740091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Preliminary findings suggest significant shifts in microbiota composition following military stressors</a:t>
            </a:r>
          </a:p>
          <a:p>
            <a:pPr marL="342900" indent="-342900">
              <a:buAutoNum type="arabicPeriod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Microbiota diversity and specific species appear to be associated with aspects of cognition, especially executive function </a:t>
            </a:r>
          </a:p>
          <a:p>
            <a:pPr marL="342900" indent="-342900">
              <a:buAutoNum type="arabicPeriod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Lead to evidence-based data for the future development of microbiota targeting interventions as novel, low-cost strategies for preserving the ‘pre-stressed’ microbiota and optimizing </a:t>
            </a:r>
            <a:r>
              <a:rPr lang="en-AU" dirty="0" err="1">
                <a:latin typeface="Arial" panose="020B0604020202020204" pitchFamily="34" charset="0"/>
                <a:cs typeface="Arial" panose="020B0604020202020204" pitchFamily="34" charset="0"/>
              </a:rPr>
              <a:t>warfighter’s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 cognition (or aspects of) and well-being. </a:t>
            </a:r>
          </a:p>
          <a:p>
            <a:pPr>
              <a:lnSpc>
                <a:spcPct val="200000"/>
              </a:lnSpc>
            </a:pPr>
            <a:endParaRPr lang="en-AU" dirty="0" err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71471" y="787723"/>
            <a:ext cx="2971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Path to Impact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160204" y="833443"/>
            <a:ext cx="6873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Project: Microbiome</a:t>
            </a:r>
          </a:p>
        </p:txBody>
      </p:sp>
      <p:sp>
        <p:nvSpPr>
          <p:cNvPr id="27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1705866" y="245285"/>
            <a:ext cx="5926309" cy="788650"/>
          </a:xfrm>
          <a:noFill/>
          <a:ln w="3175">
            <a:noFill/>
          </a:ln>
        </p:spPr>
        <p:txBody>
          <a:bodyPr/>
          <a:lstStyle/>
          <a:p>
            <a:pPr marL="0" indent="0" algn="ctr">
              <a:buNone/>
            </a:pPr>
            <a:r>
              <a:rPr lang="en-AU" dirty="0">
                <a:solidFill>
                  <a:schemeClr val="bg1"/>
                </a:solidFill>
                <a:effectLst>
                  <a:outerShdw blurRad="2921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anose="02040502050405020303" pitchFamily="18" charset="0"/>
              </a:rPr>
              <a:t>Human Performance Projects</a:t>
            </a:r>
          </a:p>
        </p:txBody>
      </p:sp>
    </p:spTree>
    <p:extLst>
      <p:ext uri="{BB962C8B-B14F-4D97-AF65-F5344CB8AC3E}">
        <p14:creationId xmlns:p14="http://schemas.microsoft.com/office/powerpoint/2010/main" val="1620507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309336"/>
            <a:ext cx="9144000" cy="548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AU" b="1" dirty="0">
                <a:solidFill>
                  <a:schemeClr val="bg1"/>
                </a:solidFill>
              </a:rPr>
              <a:t>Main issues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417" y="6189828"/>
            <a:ext cx="9068583" cy="31899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56764" y="6441420"/>
            <a:ext cx="1577686" cy="416580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75417" y="6529001"/>
            <a:ext cx="3064403" cy="270916"/>
            <a:chOff x="75417" y="6562253"/>
            <a:chExt cx="3064403" cy="270916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5417" y="6562253"/>
              <a:ext cx="2158736" cy="246675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981084" y="6680927"/>
              <a:ext cx="2158736" cy="152242"/>
            </a:xfrm>
            <a:prstGeom prst="rect">
              <a:avLst/>
            </a:prstGeom>
          </p:spPr>
        </p:pic>
      </p:grpSp>
      <p:grpSp>
        <p:nvGrpSpPr>
          <p:cNvPr id="23" name="Group 22"/>
          <p:cNvGrpSpPr/>
          <p:nvPr/>
        </p:nvGrpSpPr>
        <p:grpSpPr>
          <a:xfrm>
            <a:off x="141315" y="782035"/>
            <a:ext cx="3270479" cy="387820"/>
            <a:chOff x="-1" y="827755"/>
            <a:chExt cx="3411796" cy="387820"/>
          </a:xfrm>
          <a:solidFill>
            <a:schemeClr val="accent6">
              <a:lumMod val="75000"/>
            </a:schemeClr>
          </a:solidFill>
        </p:grpSpPr>
        <p:sp>
          <p:nvSpPr>
            <p:cNvPr id="14" name="Flowchart: Data 13"/>
            <p:cNvSpPr/>
            <p:nvPr/>
          </p:nvSpPr>
          <p:spPr>
            <a:xfrm>
              <a:off x="688259" y="827755"/>
              <a:ext cx="2723536" cy="387820"/>
            </a:xfrm>
            <a:prstGeom prst="flowChartInputOutpu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-1" y="827756"/>
              <a:ext cx="1632155" cy="3878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462871" y="1366766"/>
            <a:ext cx="74009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Significant impact from COVID that has led to delays in recruiting. </a:t>
            </a:r>
          </a:p>
          <a:p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Enrolled 189 recruits in 2021 and 2022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148 completed Week 5 testing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125 completed Week 11 testing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71471" y="787723"/>
            <a:ext cx="2971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Science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160204" y="833443"/>
            <a:ext cx="6873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Project: Microbiome </a:t>
            </a:r>
          </a:p>
        </p:txBody>
      </p:sp>
      <p:sp>
        <p:nvSpPr>
          <p:cNvPr id="27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1705866" y="245285"/>
            <a:ext cx="5926309" cy="788650"/>
          </a:xfrm>
          <a:noFill/>
          <a:ln w="3175">
            <a:noFill/>
          </a:ln>
        </p:spPr>
        <p:txBody>
          <a:bodyPr/>
          <a:lstStyle/>
          <a:p>
            <a:pPr marL="0" indent="0" algn="ctr">
              <a:buNone/>
            </a:pPr>
            <a:r>
              <a:rPr lang="en-AU" dirty="0">
                <a:solidFill>
                  <a:schemeClr val="bg1"/>
                </a:solidFill>
                <a:effectLst>
                  <a:outerShdw blurRad="2921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anose="02040502050405020303" pitchFamily="18" charset="0"/>
              </a:rPr>
              <a:t>Human Performance Projects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71470" y="3071181"/>
            <a:ext cx="86629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Findings:</a:t>
            </a:r>
          </a:p>
          <a:p>
            <a:r>
              <a:rPr lang="en-AU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Cognitive Performance 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AU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Nutrition 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			   </a:t>
            </a:r>
            <a:r>
              <a:rPr lang="en-AU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Self-reported Assessments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78179" y="3708008"/>
            <a:ext cx="365650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Week 1: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Poorer Executive Function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Poorer Memory Function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Better Attention and Psychomotor Speed	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474550" y="3732275"/>
            <a:ext cx="256766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Week 1: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Lower dietary intakes (specifically carbohydrates) compared to MRDI</a:t>
            </a:r>
          </a:p>
        </p:txBody>
      </p:sp>
      <p:sp>
        <p:nvSpPr>
          <p:cNvPr id="4" name="Rectangle 3"/>
          <p:cNvSpPr/>
          <p:nvPr/>
        </p:nvSpPr>
        <p:spPr>
          <a:xfrm>
            <a:off x="5994078" y="3736067"/>
            <a:ext cx="287201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Week 1: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Higher perceived stress and poor sleep quality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32311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309336"/>
            <a:ext cx="9144000" cy="548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AU" b="1" dirty="0">
                <a:solidFill>
                  <a:schemeClr val="bg1"/>
                </a:solidFill>
              </a:rPr>
              <a:t>Main issues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417" y="6189828"/>
            <a:ext cx="9068583" cy="31899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56764" y="6441420"/>
            <a:ext cx="1577686" cy="416580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75417" y="6529001"/>
            <a:ext cx="3064403" cy="270916"/>
            <a:chOff x="75417" y="6562253"/>
            <a:chExt cx="3064403" cy="270916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5417" y="6562253"/>
              <a:ext cx="2158736" cy="246675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981084" y="6680927"/>
              <a:ext cx="2158736" cy="152242"/>
            </a:xfrm>
            <a:prstGeom prst="rect">
              <a:avLst/>
            </a:prstGeom>
          </p:spPr>
        </p:pic>
      </p:grpSp>
      <p:grpSp>
        <p:nvGrpSpPr>
          <p:cNvPr id="23" name="Group 22"/>
          <p:cNvGrpSpPr/>
          <p:nvPr/>
        </p:nvGrpSpPr>
        <p:grpSpPr>
          <a:xfrm>
            <a:off x="141315" y="782035"/>
            <a:ext cx="3270479" cy="387820"/>
            <a:chOff x="-1" y="827755"/>
            <a:chExt cx="3411796" cy="387820"/>
          </a:xfrm>
          <a:solidFill>
            <a:schemeClr val="accent6">
              <a:lumMod val="75000"/>
            </a:schemeClr>
          </a:solidFill>
        </p:grpSpPr>
        <p:sp>
          <p:nvSpPr>
            <p:cNvPr id="14" name="Flowchart: Data 13"/>
            <p:cNvSpPr/>
            <p:nvPr/>
          </p:nvSpPr>
          <p:spPr>
            <a:xfrm>
              <a:off x="688259" y="827755"/>
              <a:ext cx="2723536" cy="387820"/>
            </a:xfrm>
            <a:prstGeom prst="flowChartInputOutpu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-1" y="827756"/>
              <a:ext cx="1632155" cy="3878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462871" y="1366766"/>
            <a:ext cx="7400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Microbiota Findings: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71471" y="787723"/>
            <a:ext cx="2971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Science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160204" y="833443"/>
            <a:ext cx="6873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Project: Microbiome </a:t>
            </a:r>
          </a:p>
        </p:txBody>
      </p:sp>
      <p:sp>
        <p:nvSpPr>
          <p:cNvPr id="27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1705866" y="245285"/>
            <a:ext cx="5926309" cy="788650"/>
          </a:xfrm>
          <a:noFill/>
          <a:ln w="3175">
            <a:noFill/>
          </a:ln>
        </p:spPr>
        <p:txBody>
          <a:bodyPr/>
          <a:lstStyle/>
          <a:p>
            <a:pPr marL="0" indent="0" algn="ctr">
              <a:buNone/>
            </a:pPr>
            <a:r>
              <a:rPr lang="en-AU" dirty="0">
                <a:solidFill>
                  <a:schemeClr val="bg1"/>
                </a:solidFill>
                <a:effectLst>
                  <a:outerShdw blurRad="2921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anose="02040502050405020303" pitchFamily="18" charset="0"/>
              </a:rPr>
              <a:t>Human Performance Projects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66446" y="2294964"/>
            <a:ext cx="3791979" cy="235963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814355" y="4745079"/>
            <a:ext cx="42198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Significant differentiation of beta diversity at the week 11 time point, with an enrichment of numerous </a:t>
            </a:r>
            <a:r>
              <a:rPr lang="en-AU" sz="14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Streptococcus</a:t>
            </a:r>
            <a:r>
              <a:rPr lang="en-AU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species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 small number of species appear to have strong statistical associations with numerous cognitive subdomains of executive function</a:t>
            </a:r>
            <a:endParaRPr lang="en-AU" sz="1400" dirty="0"/>
          </a:p>
        </p:txBody>
      </p:sp>
      <p:sp>
        <p:nvSpPr>
          <p:cNvPr id="20" name="Rectangle 19"/>
          <p:cNvSpPr/>
          <p:nvPr/>
        </p:nvSpPr>
        <p:spPr>
          <a:xfrm>
            <a:off x="4814355" y="1806682"/>
            <a:ext cx="42198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b="1" u="sng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Gut Microbiota</a:t>
            </a:r>
            <a:endParaRPr lang="en-AU" b="1" u="sng" dirty="0"/>
          </a:p>
        </p:txBody>
      </p:sp>
      <p:sp>
        <p:nvSpPr>
          <p:cNvPr id="21" name="Rectangle 20"/>
          <p:cNvSpPr/>
          <p:nvPr/>
        </p:nvSpPr>
        <p:spPr>
          <a:xfrm>
            <a:off x="471931" y="1790772"/>
            <a:ext cx="42198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AU" b="1" u="sng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Oral Microbiota</a:t>
            </a:r>
            <a:endParaRPr lang="en-AU" b="1" u="sng" dirty="0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966446" y="2246597"/>
            <a:ext cx="3621742" cy="2407999"/>
          </a:xfrm>
          <a:prstGeom prst="rect">
            <a:avLst/>
          </a:prstGeom>
        </p:spPr>
      </p:pic>
      <p:pic>
        <p:nvPicPr>
          <p:cNvPr id="26" name="Picture 25" descr="Chart&#10;&#10;Description automatically generated with medium confidence">
            <a:extLst>
              <a:ext uri="{FF2B5EF4-FFF2-40B4-BE49-F238E27FC236}">
                <a16:creationId xmlns:a16="http://schemas.microsoft.com/office/drawing/2014/main" id="{41B863E8-08C9-7AEF-BDF2-0F1283EF931A}"/>
              </a:ext>
            </a:extLst>
          </p:cNvPr>
          <p:cNvPicPr>
            <a:picLocks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6" y="2461428"/>
            <a:ext cx="2084787" cy="2483406"/>
          </a:xfrm>
          <a:prstGeom prst="rect">
            <a:avLst/>
          </a:prstGeom>
        </p:spPr>
      </p:pic>
      <p:pic>
        <p:nvPicPr>
          <p:cNvPr id="28" name="Picture 27" descr="Diagram&#10;&#10;Description automatically generated">
            <a:extLst>
              <a:ext uri="{FF2B5EF4-FFF2-40B4-BE49-F238E27FC236}">
                <a16:creationId xmlns:a16="http://schemas.microsoft.com/office/drawing/2014/main" id="{8B57D329-D6A8-AE6D-5FF9-C532A0544AF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6667" y="2567277"/>
            <a:ext cx="2537688" cy="234389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56977" y="5368840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Alpha diversity - significant decrease over time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Beta diversity- increase in similarity of microbial composition over time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A84E2D2-6F71-E197-A39D-320CEFFAC178}"/>
              </a:ext>
            </a:extLst>
          </p:cNvPr>
          <p:cNvSpPr txBox="1"/>
          <p:nvPr/>
        </p:nvSpPr>
        <p:spPr>
          <a:xfrm>
            <a:off x="444419" y="4911169"/>
            <a:ext cx="1569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Alpha diversity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A84E2D2-6F71-E197-A39D-320CEFFAC178}"/>
              </a:ext>
            </a:extLst>
          </p:cNvPr>
          <p:cNvSpPr txBox="1"/>
          <p:nvPr/>
        </p:nvSpPr>
        <p:spPr>
          <a:xfrm>
            <a:off x="2684992" y="4930082"/>
            <a:ext cx="1453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Beta diversity</a:t>
            </a:r>
          </a:p>
        </p:txBody>
      </p:sp>
    </p:spTree>
    <p:extLst>
      <p:ext uri="{BB962C8B-B14F-4D97-AF65-F5344CB8AC3E}">
        <p14:creationId xmlns:p14="http://schemas.microsoft.com/office/powerpoint/2010/main" val="2540581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14571</TotalTime>
  <Words>816</Words>
  <Application>Microsoft Office PowerPoint</Application>
  <PresentationFormat>On-screen Show (4:3)</PresentationFormat>
  <Paragraphs>90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Defence Science and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Headley, Lisa</dc:creator>
  <cp:lastModifiedBy>Matthew Cooke</cp:lastModifiedBy>
  <cp:revision>60</cp:revision>
  <dcterms:created xsi:type="dcterms:W3CDTF">2020-10-20T23:56:55Z</dcterms:created>
  <dcterms:modified xsi:type="dcterms:W3CDTF">2022-11-15T22:11:45Z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BW3802993</vt:lpwstr>
  </property>
  <property fmtid="{D5CDD505-2E9C-101B-9397-08002B2CF9AE}" pid="4" name="Objective-Title">
    <vt:lpwstr>HPRnet Symposium_MBCooke_2022</vt:lpwstr>
  </property>
  <property fmtid="{D5CDD505-2E9C-101B-9397-08002B2CF9AE}" pid="5" name="Objective-Comment">
    <vt:lpwstr/>
  </property>
  <property fmtid="{D5CDD505-2E9C-101B-9397-08002B2CF9AE}" pid="6" name="Objective-CreationStamp">
    <vt:filetime>2022-11-15T22:38:02Z</vt:filetime>
  </property>
  <property fmtid="{D5CDD505-2E9C-101B-9397-08002B2CF9AE}" pid="7" name="Objective-IsApproved">
    <vt:bool>false</vt:bool>
  </property>
  <property fmtid="{D5CDD505-2E9C-101B-9397-08002B2CF9AE}" pid="8" name="Objective-IsPublished">
    <vt:bool>true</vt:bool>
  </property>
  <property fmtid="{D5CDD505-2E9C-101B-9397-08002B2CF9AE}" pid="9" name="Objective-DatePublished">
    <vt:filetime>2022-11-15T22:38:02Z</vt:filetime>
  </property>
  <property fmtid="{D5CDD505-2E9C-101B-9397-08002B2CF9AE}" pid="10" name="Objective-ModificationStamp">
    <vt:filetime>2022-11-15T22:38:09Z</vt:filetime>
  </property>
  <property fmtid="{D5CDD505-2E9C-101B-9397-08002B2CF9AE}" pid="11" name="Objective-Owner">
    <vt:lpwstr>Headley, Lisa MRS (DST Group)</vt:lpwstr>
  </property>
  <property fmtid="{D5CDD505-2E9C-101B-9397-08002B2CF9AE}" pid="12" name="Objective-Path">
    <vt:lpwstr>Objective Global Folder - PROD:Defence Business Units:Defence Science and Technology Group:LD : DSTG Land Division:10 MSTC Human Systems Performance:RL HSP:Strategy:Human Performance AMLE:HPRnet:03. Program:Symposium:2022:Day 1 pressos:</vt:lpwstr>
  </property>
  <property fmtid="{D5CDD505-2E9C-101B-9397-08002B2CF9AE}" pid="13" name="Objective-Parent">
    <vt:lpwstr>Day 1 pressos</vt:lpwstr>
  </property>
  <property fmtid="{D5CDD505-2E9C-101B-9397-08002B2CF9AE}" pid="14" name="Objective-State">
    <vt:lpwstr>Published</vt:lpwstr>
  </property>
  <property fmtid="{D5CDD505-2E9C-101B-9397-08002B2CF9AE}" pid="15" name="Objective-Version">
    <vt:lpwstr>1.0</vt:lpwstr>
  </property>
  <property fmtid="{D5CDD505-2E9C-101B-9397-08002B2CF9AE}" pid="16" name="Objective-VersionNumber">
    <vt:i4>1</vt:i4>
  </property>
  <property fmtid="{D5CDD505-2E9C-101B-9397-08002B2CF9AE}" pid="17" name="Objective-VersionComment">
    <vt:lpwstr>First version</vt:lpwstr>
  </property>
  <property fmtid="{D5CDD505-2E9C-101B-9397-08002B2CF9AE}" pid="18" name="Objective-FileNumber">
    <vt:lpwstr/>
  </property>
  <property fmtid="{D5CDD505-2E9C-101B-9397-08002B2CF9AE}" pid="19" name="Objective-Classification">
    <vt:lpwstr>[Inherited - Unclassified]</vt:lpwstr>
  </property>
  <property fmtid="{D5CDD505-2E9C-101B-9397-08002B2CF9AE}" pid="20" name="Objective-Caveats">
    <vt:lpwstr/>
  </property>
  <property fmtid="{D5CDD505-2E9C-101B-9397-08002B2CF9AE}" pid="21" name="Objective-Document Type [system]">
    <vt:lpwstr/>
  </property>
  <property fmtid="{D5CDD505-2E9C-101B-9397-08002B2CF9AE}" pid="22" name="Objective-Reason for Security Classification Change [system]">
    <vt:lpwstr/>
  </property>
</Properties>
</file>