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7"/>
  </p:notesMasterIdLst>
  <p:sldIdLst>
    <p:sldId id="263" r:id="rId5"/>
    <p:sldId id="264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1C7AE"/>
    <a:srgbClr val="3F3C2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3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65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ne Middleton" userId="3a6c190c-6d39-4b26-9749-f7c9a6429fd8" providerId="ADAL" clId="{2F79D5CE-C323-4725-ADAB-3B1B780DD686}"/>
    <pc:docChg chg="undo redo custSel modSld">
      <pc:chgData name="Kane Middleton" userId="3a6c190c-6d39-4b26-9749-f7c9a6429fd8" providerId="ADAL" clId="{2F79D5CE-C323-4725-ADAB-3B1B780DD686}" dt="2022-11-10T12:34:23.063" v="247" actId="20577"/>
      <pc:docMkLst>
        <pc:docMk/>
      </pc:docMkLst>
      <pc:sldChg chg="modSp mod">
        <pc:chgData name="Kane Middleton" userId="3a6c190c-6d39-4b26-9749-f7c9a6429fd8" providerId="ADAL" clId="{2F79D5CE-C323-4725-ADAB-3B1B780DD686}" dt="2022-11-10T12:33:28.511" v="209" actId="20577"/>
        <pc:sldMkLst>
          <pc:docMk/>
          <pc:sldMk cId="3764928434" sldId="263"/>
        </pc:sldMkLst>
        <pc:spChg chg="mod">
          <ac:chgData name="Kane Middleton" userId="3a6c190c-6d39-4b26-9749-f7c9a6429fd8" providerId="ADAL" clId="{2F79D5CE-C323-4725-ADAB-3B1B780DD686}" dt="2022-11-10T12:33:28.511" v="209" actId="20577"/>
          <ac:spMkLst>
            <pc:docMk/>
            <pc:sldMk cId="3764928434" sldId="263"/>
            <ac:spMk id="19" creationId="{00000000-0000-0000-0000-000000000000}"/>
          </ac:spMkLst>
        </pc:spChg>
      </pc:sldChg>
      <pc:sldChg chg="modSp mod">
        <pc:chgData name="Kane Middleton" userId="3a6c190c-6d39-4b26-9749-f7c9a6429fd8" providerId="ADAL" clId="{2F79D5CE-C323-4725-ADAB-3B1B780DD686}" dt="2022-11-10T12:34:23.063" v="247" actId="20577"/>
        <pc:sldMkLst>
          <pc:docMk/>
          <pc:sldMk cId="1620507686" sldId="264"/>
        </pc:sldMkLst>
        <pc:spChg chg="mod">
          <ac:chgData name="Kane Middleton" userId="3a6c190c-6d39-4b26-9749-f7c9a6429fd8" providerId="ADAL" clId="{2F79D5CE-C323-4725-ADAB-3B1B780DD686}" dt="2022-11-10T12:23:49.590" v="94" actId="20577"/>
          <ac:spMkLst>
            <pc:docMk/>
            <pc:sldMk cId="1620507686" sldId="264"/>
            <ac:spMk id="17" creationId="{00000000-0000-0000-0000-000000000000}"/>
          </ac:spMkLst>
        </pc:spChg>
        <pc:spChg chg="mod">
          <ac:chgData name="Kane Middleton" userId="3a6c190c-6d39-4b26-9749-f7c9a6429fd8" providerId="ADAL" clId="{2F79D5CE-C323-4725-ADAB-3B1B780DD686}" dt="2022-11-10T12:34:23.063" v="247" actId="20577"/>
          <ac:spMkLst>
            <pc:docMk/>
            <pc:sldMk cId="1620507686" sldId="264"/>
            <ac:spMk id="21" creationId="{00000000-0000-0000-0000-000000000000}"/>
          </ac:spMkLst>
        </pc:spChg>
      </pc:sldChg>
    </pc:docChg>
  </pc:docChgLst>
  <pc:docChgLst>
    <pc:chgData name="Kane Middleton" userId="3a6c190c-6d39-4b26-9749-f7c9a6429fd8" providerId="ADAL" clId="{9D20F5D3-5265-4A1E-94C8-2B13909F848D}"/>
    <pc:docChg chg="undo custSel modSld">
      <pc:chgData name="Kane Middleton" userId="3a6c190c-6d39-4b26-9749-f7c9a6429fd8" providerId="ADAL" clId="{9D20F5D3-5265-4A1E-94C8-2B13909F848D}" dt="2022-11-07T22:20:39.404" v="522" actId="20577"/>
      <pc:docMkLst>
        <pc:docMk/>
      </pc:docMkLst>
      <pc:sldChg chg="modSp mod">
        <pc:chgData name="Kane Middleton" userId="3a6c190c-6d39-4b26-9749-f7c9a6429fd8" providerId="ADAL" clId="{9D20F5D3-5265-4A1E-94C8-2B13909F848D}" dt="2022-10-31T06:50:37.576" v="306" actId="20577"/>
        <pc:sldMkLst>
          <pc:docMk/>
          <pc:sldMk cId="3764928434" sldId="263"/>
        </pc:sldMkLst>
        <pc:spChg chg="mod">
          <ac:chgData name="Kane Middleton" userId="3a6c190c-6d39-4b26-9749-f7c9a6429fd8" providerId="ADAL" clId="{9D20F5D3-5265-4A1E-94C8-2B13909F848D}" dt="2022-10-31T06:50:37.576" v="306" actId="20577"/>
          <ac:spMkLst>
            <pc:docMk/>
            <pc:sldMk cId="3764928434" sldId="263"/>
            <ac:spMk id="17" creationId="{00000000-0000-0000-0000-000000000000}"/>
          </ac:spMkLst>
        </pc:spChg>
        <pc:spChg chg="mod">
          <ac:chgData name="Kane Middleton" userId="3a6c190c-6d39-4b26-9749-f7c9a6429fd8" providerId="ADAL" clId="{9D20F5D3-5265-4A1E-94C8-2B13909F848D}" dt="2022-10-31T06:50:04.048" v="269" actId="404"/>
          <ac:spMkLst>
            <pc:docMk/>
            <pc:sldMk cId="3764928434" sldId="263"/>
            <ac:spMk id="19" creationId="{00000000-0000-0000-0000-000000000000}"/>
          </ac:spMkLst>
        </pc:spChg>
        <pc:spChg chg="mod">
          <ac:chgData name="Kane Middleton" userId="3a6c190c-6d39-4b26-9749-f7c9a6429fd8" providerId="ADAL" clId="{9D20F5D3-5265-4A1E-94C8-2B13909F848D}" dt="2022-10-31T06:50:00.796" v="268" actId="404"/>
          <ac:spMkLst>
            <pc:docMk/>
            <pc:sldMk cId="3764928434" sldId="263"/>
            <ac:spMk id="21" creationId="{00000000-0000-0000-0000-000000000000}"/>
          </ac:spMkLst>
        </pc:spChg>
      </pc:sldChg>
      <pc:sldChg chg="modSp mod">
        <pc:chgData name="Kane Middleton" userId="3a6c190c-6d39-4b26-9749-f7c9a6429fd8" providerId="ADAL" clId="{9D20F5D3-5265-4A1E-94C8-2B13909F848D}" dt="2022-11-07T22:20:39.404" v="522" actId="20577"/>
        <pc:sldMkLst>
          <pc:docMk/>
          <pc:sldMk cId="1620507686" sldId="264"/>
        </pc:sldMkLst>
        <pc:spChg chg="mod">
          <ac:chgData name="Kane Middleton" userId="3a6c190c-6d39-4b26-9749-f7c9a6429fd8" providerId="ADAL" clId="{9D20F5D3-5265-4A1E-94C8-2B13909F848D}" dt="2022-11-07T22:19:34.932" v="492" actId="14100"/>
          <ac:spMkLst>
            <pc:docMk/>
            <pc:sldMk cId="1620507686" sldId="264"/>
            <ac:spMk id="17" creationId="{00000000-0000-0000-0000-000000000000}"/>
          </ac:spMkLst>
        </pc:spChg>
        <pc:spChg chg="mod">
          <ac:chgData name="Kane Middleton" userId="3a6c190c-6d39-4b26-9749-f7c9a6429fd8" providerId="ADAL" clId="{9D20F5D3-5265-4A1E-94C8-2B13909F848D}" dt="2022-11-07T22:20:39.404" v="522" actId="20577"/>
          <ac:spMkLst>
            <pc:docMk/>
            <pc:sldMk cId="1620507686" sldId="264"/>
            <ac:spMk id="21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AC055D-A9EC-4B8D-ABE5-CF2F52A31506}" type="datetimeFigureOut">
              <a:rPr lang="en-AU" smtClean="0"/>
              <a:t>10/11/2022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B7DAB6-5213-4F0C-B068-CA1F2037341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75287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baseline="0" dirty="0"/>
              <a:t>So </a:t>
            </a:r>
            <a:r>
              <a:rPr lang="en-AU" baseline="0" dirty="0" err="1"/>
              <a:t>weve</a:t>
            </a:r>
            <a:r>
              <a:rPr lang="en-AU" baseline="0" dirty="0"/>
              <a:t> asked our </a:t>
            </a:r>
            <a:r>
              <a:rPr lang="en-AU" baseline="0" dirty="0" err="1"/>
              <a:t>uni</a:t>
            </a:r>
            <a:r>
              <a:rPr lang="en-AU" baseline="0" dirty="0"/>
              <a:t> leads to send through the issues </a:t>
            </a:r>
            <a:r>
              <a:rPr lang="en-AU" baseline="0" dirty="0" err="1"/>
              <a:t>theyre</a:t>
            </a:r>
            <a:r>
              <a:rPr lang="en-AU" baseline="0" dirty="0"/>
              <a:t> currently experiencing and what solutions they may be using to overcome their issues. </a:t>
            </a:r>
          </a:p>
          <a:p>
            <a:endParaRPr lang="en-AU" baseline="0" dirty="0"/>
          </a:p>
          <a:p>
            <a:r>
              <a:rPr lang="en-AU" baseline="0" dirty="0"/>
              <a:t>Noted issues are:</a:t>
            </a:r>
          </a:p>
          <a:p>
            <a:endParaRPr lang="en-AU" baseline="0" dirty="0"/>
          </a:p>
          <a:p>
            <a:r>
              <a:rPr lang="en-AU" baseline="0" dirty="0"/>
              <a:t>Any issues you are facing that isn’t covered here? Or any observations </a:t>
            </a:r>
          </a:p>
          <a:p>
            <a:r>
              <a:rPr lang="en-AU" baseline="0" dirty="0"/>
              <a:t>Are there any risks/issues to the stakeholders that were missing? IE reputational risk. Minimising access to troops to reduce risk of further COVID outbreaks??</a:t>
            </a:r>
          </a:p>
          <a:p>
            <a:endParaRPr lang="en-AU" baseline="0" dirty="0"/>
          </a:p>
          <a:p>
            <a:r>
              <a:rPr lang="en-AU" baseline="0" dirty="0"/>
              <a:t>Short of postponing the project which risks losing PHDs and key researchers resulting in further delays in re-hiring, we need to look for new sustainable solutions.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6B2F-A1DA-49C6-87A1-5B176376F715}" type="slidenum">
              <a:rPr lang="en-AU" altLang="en-US" smtClean="0"/>
              <a:pPr/>
              <a:t>1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9634150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baseline="0" dirty="0"/>
              <a:t>So </a:t>
            </a:r>
            <a:r>
              <a:rPr lang="en-AU" baseline="0" dirty="0" err="1"/>
              <a:t>weve</a:t>
            </a:r>
            <a:r>
              <a:rPr lang="en-AU" baseline="0" dirty="0"/>
              <a:t> asked our </a:t>
            </a:r>
            <a:r>
              <a:rPr lang="en-AU" baseline="0" dirty="0" err="1"/>
              <a:t>uni</a:t>
            </a:r>
            <a:r>
              <a:rPr lang="en-AU" baseline="0" dirty="0"/>
              <a:t> leads to send through the issues </a:t>
            </a:r>
            <a:r>
              <a:rPr lang="en-AU" baseline="0" dirty="0" err="1"/>
              <a:t>theyre</a:t>
            </a:r>
            <a:r>
              <a:rPr lang="en-AU" baseline="0" dirty="0"/>
              <a:t> currently experiencing and what solutions they may be using to overcome their issues. </a:t>
            </a:r>
          </a:p>
          <a:p>
            <a:endParaRPr lang="en-AU" baseline="0" dirty="0"/>
          </a:p>
          <a:p>
            <a:r>
              <a:rPr lang="en-AU" baseline="0" dirty="0"/>
              <a:t>Noted issues are:</a:t>
            </a:r>
          </a:p>
          <a:p>
            <a:endParaRPr lang="en-AU" baseline="0" dirty="0"/>
          </a:p>
          <a:p>
            <a:r>
              <a:rPr lang="en-AU" baseline="0" dirty="0"/>
              <a:t>Any issues you are facing that isn’t covered here? Or any observations </a:t>
            </a:r>
          </a:p>
          <a:p>
            <a:r>
              <a:rPr lang="en-AU" baseline="0" dirty="0"/>
              <a:t>Are there any risks/issues to the stakeholders that were missing? IE reputational risk. Minimising access to troops to reduce risk of further COVID outbreaks??</a:t>
            </a:r>
          </a:p>
          <a:p>
            <a:endParaRPr lang="en-AU" baseline="0" dirty="0"/>
          </a:p>
          <a:p>
            <a:r>
              <a:rPr lang="en-AU" baseline="0" dirty="0"/>
              <a:t>Short of postponing the project which risks losing PHDs and key researchers resulting in further delays in re-hiring, we need to look for new sustainable solutions.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6B2F-A1DA-49C6-87A1-5B176376F715}" type="slidenum">
              <a:rPr lang="en-AU" altLang="en-US" smtClean="0"/>
              <a:pPr/>
              <a:t>2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7088207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DFFF-1788-42AB-AE55-80B044579CA5}" type="datetimeFigureOut">
              <a:rPr lang="en-AU" smtClean="0"/>
              <a:t>10/11/2022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9A3D-18E9-4730-97BB-639BD67C4E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6282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DFFF-1788-42AB-AE55-80B044579CA5}" type="datetimeFigureOut">
              <a:rPr lang="en-AU" smtClean="0"/>
              <a:t>10/11/2022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9A3D-18E9-4730-97BB-639BD67C4E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55183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DFFF-1788-42AB-AE55-80B044579CA5}" type="datetimeFigureOut">
              <a:rPr lang="en-AU" smtClean="0"/>
              <a:t>10/11/2022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9A3D-18E9-4730-97BB-639BD67C4E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806552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.1 Official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708032" y="1806683"/>
            <a:ext cx="7774617" cy="446568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708025" y="1181100"/>
            <a:ext cx="7774624" cy="625582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 kumimoji="0" lang="en-AU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58025"/>
                </a:solidFill>
                <a:effectLst/>
                <a:uLnTx/>
                <a:uFillTx/>
                <a:latin typeface="Georgia" pitchFamily="18" charset="0"/>
                <a:ea typeface="MS PGothic" pitchFamily="34" charset="-128"/>
              </a:defRPr>
            </a:lvl1pPr>
            <a:lvl5pPr>
              <a:defRPr/>
            </a:lvl5pPr>
          </a:lstStyle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altLang="en-US" sz="2250" b="0" i="0" u="none" strike="noStrike" kern="1200" cap="none" spc="0" normalizeH="0" baseline="0" noProof="0" dirty="0">
                <a:ln>
                  <a:noFill/>
                </a:ln>
                <a:solidFill>
                  <a:srgbClr val="F58025"/>
                </a:solidFill>
                <a:effectLst/>
                <a:uLnTx/>
                <a:uFillTx/>
                <a:latin typeface="Georgia" pitchFamily="18" charset="0"/>
                <a:ea typeface="MS PGothic" pitchFamily="34" charset="-128"/>
                <a:cs typeface="+mn-cs"/>
              </a:rPr>
              <a:t>PowerPoint Section Heading</a:t>
            </a:r>
          </a:p>
          <a:p>
            <a:pPr lvl="0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63249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DFFF-1788-42AB-AE55-80B044579CA5}" type="datetimeFigureOut">
              <a:rPr lang="en-AU" smtClean="0"/>
              <a:t>10/11/2022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9A3D-18E9-4730-97BB-639BD67C4E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32351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DFFF-1788-42AB-AE55-80B044579CA5}" type="datetimeFigureOut">
              <a:rPr lang="en-AU" smtClean="0"/>
              <a:t>10/11/2022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9A3D-18E9-4730-97BB-639BD67C4E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38316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DFFF-1788-42AB-AE55-80B044579CA5}" type="datetimeFigureOut">
              <a:rPr lang="en-AU" smtClean="0"/>
              <a:t>10/11/2022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9A3D-18E9-4730-97BB-639BD67C4E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12381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DFFF-1788-42AB-AE55-80B044579CA5}" type="datetimeFigureOut">
              <a:rPr lang="en-AU" smtClean="0"/>
              <a:t>10/11/2022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9A3D-18E9-4730-97BB-639BD67C4E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35297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DFFF-1788-42AB-AE55-80B044579CA5}" type="datetimeFigureOut">
              <a:rPr lang="en-AU" smtClean="0"/>
              <a:t>10/11/2022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9A3D-18E9-4730-97BB-639BD67C4E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56618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DFFF-1788-42AB-AE55-80B044579CA5}" type="datetimeFigureOut">
              <a:rPr lang="en-AU" smtClean="0"/>
              <a:t>10/11/2022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9A3D-18E9-4730-97BB-639BD67C4E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08407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DFFF-1788-42AB-AE55-80B044579CA5}" type="datetimeFigureOut">
              <a:rPr lang="en-AU" smtClean="0"/>
              <a:t>10/11/2022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9A3D-18E9-4730-97BB-639BD67C4E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17642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3DFFF-1788-42AB-AE55-80B044579CA5}" type="datetimeFigureOut">
              <a:rPr lang="en-AU" smtClean="0"/>
              <a:t>10/11/2022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9A3D-18E9-4730-97BB-639BD67C4E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62512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43DFFF-1788-42AB-AE55-80B044579CA5}" type="datetimeFigureOut">
              <a:rPr lang="en-AU" smtClean="0"/>
              <a:t>10/11/2022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89A3D-18E9-4730-97BB-639BD67C4E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52790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309336"/>
            <a:ext cx="9144000" cy="5486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AU" b="1" dirty="0">
                <a:solidFill>
                  <a:schemeClr val="bg1"/>
                </a:solidFill>
              </a:rPr>
              <a:t>Main issues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5417" y="6189828"/>
            <a:ext cx="9068583" cy="31899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56764" y="6441420"/>
            <a:ext cx="1577686" cy="416580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75417" y="6529001"/>
            <a:ext cx="3064403" cy="270916"/>
            <a:chOff x="75417" y="6562253"/>
            <a:chExt cx="3064403" cy="270916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75417" y="6562253"/>
              <a:ext cx="2158736" cy="246675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 rotWithShape="1"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981084" y="6680927"/>
              <a:ext cx="2158736" cy="152242"/>
            </a:xfrm>
            <a:prstGeom prst="rect">
              <a:avLst/>
            </a:prstGeom>
          </p:spPr>
        </p:pic>
      </p:grpSp>
      <p:grpSp>
        <p:nvGrpSpPr>
          <p:cNvPr id="23" name="Group 22"/>
          <p:cNvGrpSpPr/>
          <p:nvPr/>
        </p:nvGrpSpPr>
        <p:grpSpPr>
          <a:xfrm>
            <a:off x="141315" y="782035"/>
            <a:ext cx="3270479" cy="387820"/>
            <a:chOff x="-1" y="827755"/>
            <a:chExt cx="3411796" cy="387820"/>
          </a:xfrm>
          <a:solidFill>
            <a:schemeClr val="accent1">
              <a:lumMod val="50000"/>
            </a:schemeClr>
          </a:solidFill>
        </p:grpSpPr>
        <p:sp>
          <p:nvSpPr>
            <p:cNvPr id="14" name="Flowchart: Data 13"/>
            <p:cNvSpPr/>
            <p:nvPr/>
          </p:nvSpPr>
          <p:spPr>
            <a:xfrm>
              <a:off x="688259" y="827755"/>
              <a:ext cx="2723536" cy="387820"/>
            </a:xfrm>
            <a:prstGeom prst="flowChartInputOutpu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-1" y="827756"/>
              <a:ext cx="1632155" cy="38781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513355" y="1382050"/>
            <a:ext cx="6699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>
                <a:latin typeface="Georgia" panose="02040502050405020303" pitchFamily="18" charset="0"/>
              </a:rPr>
              <a:t>Partners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153153" y="1593782"/>
            <a:ext cx="7400912" cy="14932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Dr Kane Middleton, Prof. Paul Gastin, Dr Eduardo Cofre Lizama (LTU)         Prof. Jon Wheat (SHU), Prof. Ben Dascombe (</a:t>
            </a:r>
            <a:r>
              <a:rPr lang="en-AU" sz="1600" dirty="0" err="1">
                <a:latin typeface="Arial" panose="020B0604020202020204" pitchFamily="34" charset="0"/>
                <a:cs typeface="Arial" panose="020B0604020202020204" pitchFamily="34" charset="0"/>
              </a:rPr>
              <a:t>UoN</a:t>
            </a: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), Dr Kurt Mudie (DSTG)</a:t>
            </a:r>
          </a:p>
          <a:p>
            <a:pPr>
              <a:lnSpc>
                <a:spcPct val="200000"/>
              </a:lnSpc>
            </a:pPr>
            <a:endParaRPr lang="en-A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13355" y="4819169"/>
            <a:ext cx="6699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>
                <a:latin typeface="Georgia" panose="02040502050405020303" pitchFamily="18" charset="0"/>
              </a:rPr>
              <a:t>Product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153153" y="5034005"/>
            <a:ext cx="7714010" cy="14932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Recommendation of a sensor</a:t>
            </a:r>
          </a:p>
          <a:p>
            <a:pPr>
              <a:lnSpc>
                <a:spcPct val="200000"/>
              </a:lnSpc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 variability biomarker that flags compromised gait during a prolonged march</a:t>
            </a:r>
            <a:endParaRPr lang="en-US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endParaRPr lang="en-A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13355" y="2927226"/>
            <a:ext cx="6699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>
                <a:latin typeface="Georgia" panose="02040502050405020303" pitchFamily="18" charset="0"/>
              </a:rPr>
              <a:t>Purpose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153153" y="3173005"/>
            <a:ext cx="7400912" cy="19856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Identify and evaluate non-invasive wearable sensors</a:t>
            </a:r>
          </a:p>
          <a:p>
            <a:pPr>
              <a:lnSpc>
                <a:spcPct val="200000"/>
              </a:lnSpc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Determine the effect of task constraints on gait variability</a:t>
            </a:r>
          </a:p>
          <a:p>
            <a:pPr>
              <a:lnSpc>
                <a:spcPct val="200000"/>
              </a:lnSpc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Explore the relationship between gait variability and fatigue</a:t>
            </a:r>
            <a:endParaRPr lang="en-US" sz="1600" strike="sngStrik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endParaRPr lang="en-A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71471" y="787723"/>
            <a:ext cx="29714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Description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160204" y="833443"/>
            <a:ext cx="6873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Project: Movement Variability</a:t>
            </a:r>
          </a:p>
        </p:txBody>
      </p:sp>
      <p:sp>
        <p:nvSpPr>
          <p:cNvPr id="27" name="Text Placeholder 10"/>
          <p:cNvSpPr txBox="1">
            <a:spLocks/>
          </p:cNvSpPr>
          <p:nvPr/>
        </p:nvSpPr>
        <p:spPr>
          <a:xfrm>
            <a:off x="1705866" y="245285"/>
            <a:ext cx="5926309" cy="788650"/>
          </a:xfrm>
          <a:prstGeom prst="rect">
            <a:avLst/>
          </a:prstGeom>
          <a:noFill/>
          <a:ln w="3175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AU" dirty="0">
                <a:solidFill>
                  <a:schemeClr val="bg1"/>
                </a:solidFill>
                <a:effectLst>
                  <a:outerShdw blurRad="2921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anose="02040502050405020303" pitchFamily="18" charset="0"/>
              </a:rPr>
              <a:t>Human Performance Projects</a:t>
            </a:r>
          </a:p>
        </p:txBody>
      </p:sp>
    </p:spTree>
    <p:extLst>
      <p:ext uri="{BB962C8B-B14F-4D97-AF65-F5344CB8AC3E}">
        <p14:creationId xmlns:p14="http://schemas.microsoft.com/office/powerpoint/2010/main" val="3764928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309336"/>
            <a:ext cx="9144000" cy="5486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AU" b="1" dirty="0">
                <a:solidFill>
                  <a:schemeClr val="bg1"/>
                </a:solidFill>
              </a:rPr>
              <a:t>Main issues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5417" y="6189828"/>
            <a:ext cx="9068583" cy="31899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56764" y="6441420"/>
            <a:ext cx="1577686" cy="416580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75417" y="6529001"/>
            <a:ext cx="3064403" cy="270916"/>
            <a:chOff x="75417" y="6562253"/>
            <a:chExt cx="3064403" cy="270916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75417" y="6562253"/>
              <a:ext cx="2158736" cy="246675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 rotWithShape="1"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981084" y="6680927"/>
              <a:ext cx="2158736" cy="152242"/>
            </a:xfrm>
            <a:prstGeom prst="rect">
              <a:avLst/>
            </a:prstGeom>
          </p:spPr>
        </p:pic>
      </p:grpSp>
      <p:grpSp>
        <p:nvGrpSpPr>
          <p:cNvPr id="23" name="Group 22"/>
          <p:cNvGrpSpPr/>
          <p:nvPr/>
        </p:nvGrpSpPr>
        <p:grpSpPr>
          <a:xfrm>
            <a:off x="141315" y="782035"/>
            <a:ext cx="3270479" cy="387820"/>
            <a:chOff x="-1" y="827755"/>
            <a:chExt cx="3411796" cy="387820"/>
          </a:xfrm>
          <a:solidFill>
            <a:schemeClr val="accent1">
              <a:lumMod val="75000"/>
            </a:schemeClr>
          </a:solidFill>
        </p:grpSpPr>
        <p:sp>
          <p:nvSpPr>
            <p:cNvPr id="14" name="Flowchart: Data 13"/>
            <p:cNvSpPr/>
            <p:nvPr/>
          </p:nvSpPr>
          <p:spPr>
            <a:xfrm>
              <a:off x="688259" y="827755"/>
              <a:ext cx="2723536" cy="387820"/>
            </a:xfrm>
            <a:prstGeom prst="flowChartInputOutpu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-1" y="827756"/>
              <a:ext cx="1632155" cy="38781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513355" y="1382050"/>
            <a:ext cx="6699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>
                <a:latin typeface="Georgia" panose="02040502050405020303" pitchFamily="18" charset="0"/>
              </a:rPr>
              <a:t>What we have learnt so far?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153153" y="1593782"/>
            <a:ext cx="7400912" cy="24781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Wearable sensors are valid but repeatability is measure dependent </a:t>
            </a:r>
          </a:p>
          <a:p>
            <a:pPr>
              <a:lnSpc>
                <a:spcPct val="200000"/>
              </a:lnSpc>
            </a:pP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Holding a weapon during load carriage does not affect gait variability and increases trunk stability</a:t>
            </a:r>
          </a:p>
          <a:p>
            <a:pPr>
              <a:lnSpc>
                <a:spcPct val="200000"/>
              </a:lnSpc>
            </a:pP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Marching speed and load affects stability and variability differently</a:t>
            </a:r>
          </a:p>
          <a:p>
            <a:pPr>
              <a:lnSpc>
                <a:spcPct val="200000"/>
              </a:lnSpc>
            </a:pPr>
            <a:endParaRPr lang="en-A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13355" y="3667059"/>
            <a:ext cx="6699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>
                <a:latin typeface="Georgia" panose="02040502050405020303" pitchFamily="18" charset="0"/>
              </a:rPr>
              <a:t>What does that mean for ADF capabilities?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153153" y="3912838"/>
            <a:ext cx="7400912" cy="29705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 single, valid, heel-mounted, non-invasive sensors can be used to measure gait variability</a:t>
            </a:r>
          </a:p>
          <a:p>
            <a:pPr>
              <a:lnSpc>
                <a:spcPct val="200000"/>
              </a:lnSpc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Marching with a weapon does not reduce adaptability, may increase preparedness </a:t>
            </a:r>
          </a:p>
          <a:p>
            <a:pPr>
              <a:lnSpc>
                <a:spcPct val="200000"/>
              </a:lnSpc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LC experience may increase adaptability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 consider training and exposure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endParaRPr lang="en-A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71471" y="787723"/>
            <a:ext cx="29714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Path to Impact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160204" y="833443"/>
            <a:ext cx="6873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Project: Movement Variability</a:t>
            </a:r>
          </a:p>
        </p:txBody>
      </p:sp>
      <p:sp>
        <p:nvSpPr>
          <p:cNvPr id="27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1705866" y="245285"/>
            <a:ext cx="5926309" cy="788650"/>
          </a:xfrm>
          <a:noFill/>
          <a:ln w="3175">
            <a:noFill/>
          </a:ln>
        </p:spPr>
        <p:txBody>
          <a:bodyPr/>
          <a:lstStyle/>
          <a:p>
            <a:pPr marL="0" indent="0" algn="ctr">
              <a:buNone/>
            </a:pPr>
            <a:r>
              <a:rPr lang="en-AU" dirty="0">
                <a:solidFill>
                  <a:schemeClr val="bg1"/>
                </a:solidFill>
                <a:effectLst>
                  <a:outerShdw blurRad="2921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Georgia" panose="02040502050405020303" pitchFamily="18" charset="0"/>
              </a:rPr>
              <a:t>Human Performance Projects</a:t>
            </a:r>
          </a:p>
        </p:txBody>
      </p:sp>
    </p:spTree>
    <p:extLst>
      <p:ext uri="{BB962C8B-B14F-4D97-AF65-F5344CB8AC3E}">
        <p14:creationId xmlns:p14="http://schemas.microsoft.com/office/powerpoint/2010/main" val="16205076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2D1F1029E4D274DB47A7F77C00CD6D8" ma:contentTypeVersion="15" ma:contentTypeDescription="Create a new document." ma:contentTypeScope="" ma:versionID="d0cd108ada3c2f5ae31b35e68f15e469">
  <xsd:schema xmlns:xsd="http://www.w3.org/2001/XMLSchema" xmlns:xs="http://www.w3.org/2001/XMLSchema" xmlns:p="http://schemas.microsoft.com/office/2006/metadata/properties" xmlns:ns2="8fdea3df-8dd8-4a5c-b4d4-82e8089e807b" xmlns:ns3="39750c51-a536-41c6-9831-47dab69f7eb4" targetNamespace="http://schemas.microsoft.com/office/2006/metadata/properties" ma:root="true" ma:fieldsID="23bd24b6d60905eb7db518067fd9e8cb" ns2:_="" ns3:_="">
    <xsd:import namespace="8fdea3df-8dd8-4a5c-b4d4-82e8089e807b"/>
    <xsd:import namespace="39750c51-a536-41c6-9831-47dab69f7eb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LengthInSeconds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dea3df-8dd8-4a5c-b4d4-82e8089e807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815608b6-f3f2-42a2-8f46-a0c4e110ea67}" ma:internalName="TaxCatchAll" ma:showField="CatchAllData" ma:web="8fdea3df-8dd8-4a5c-b4d4-82e8089e807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750c51-a536-41c6-9831-47dab69f7e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3b76b242-6fdc-4a91-9ac1-a1e9a1762e4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dea3df-8dd8-4a5c-b4d4-82e8089e807b" xsi:nil="true"/>
    <lcf76f155ced4ddcb4097134ff3c332f xmlns="39750c51-a536-41c6-9831-47dab69f7eb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7DB206E3-4BA3-425E-A478-EB195EC6094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69BEA81-CC3F-46A2-A7D4-DDB49D72B8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fdea3df-8dd8-4a5c-b4d4-82e8089e807b"/>
    <ds:schemaRef ds:uri="39750c51-a536-41c6-9831-47dab69f7e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8CB083D-47C1-4F09-9D26-D4B238489056}">
  <ds:schemaRefs>
    <ds:schemaRef ds:uri="http://schemas.microsoft.com/office/2006/documentManagement/types"/>
    <ds:schemaRef ds:uri="http://purl.org/dc/terms/"/>
    <ds:schemaRef ds:uri="http://schemas.microsoft.com/office/2006/metadata/properties"/>
    <ds:schemaRef ds:uri="http://purl.org/dc/dcmitype/"/>
    <ds:schemaRef ds:uri="8fdea3df-8dd8-4a5c-b4d4-82e8089e807b"/>
    <ds:schemaRef ds:uri="http://www.w3.org/XML/1998/namespace"/>
    <ds:schemaRef ds:uri="39750c51-a536-41c6-9831-47dab69f7eb4"/>
    <ds:schemaRef ds:uri="http://schemas.microsoft.com/office/infopath/2007/PartnerControls"/>
    <ds:schemaRef ds:uri="http://schemas.openxmlformats.org/package/2006/metadata/core-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1491</TotalTime>
  <Words>388</Words>
  <Application>Microsoft Office PowerPoint</Application>
  <PresentationFormat>On-screen Show (4:3)</PresentationFormat>
  <Paragraphs>43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Georgia</vt:lpstr>
      <vt:lpstr>Office Theme</vt:lpstr>
      <vt:lpstr>PowerPoint Presentation</vt:lpstr>
      <vt:lpstr>PowerPoint Presentation</vt:lpstr>
    </vt:vector>
  </TitlesOfParts>
  <Company>Defence Science and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Headley, Lisa</dc:creator>
  <cp:lastModifiedBy>Kane Middleton</cp:lastModifiedBy>
  <cp:revision>38</cp:revision>
  <dcterms:created xsi:type="dcterms:W3CDTF">2020-10-20T23:56:55Z</dcterms:created>
  <dcterms:modified xsi:type="dcterms:W3CDTF">2022-11-10T12:34:31Z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32123</vt:lpwstr>
  </property>
  <property fmtid="{D5CDD505-2E9C-101B-9397-08002B2CF9AE}" pid="3" name="Objective-Id">
    <vt:lpwstr>BW3799915</vt:lpwstr>
  </property>
  <property fmtid="{D5CDD505-2E9C-101B-9397-08002B2CF9AE}" pid="4" name="Objective-Title">
    <vt:lpwstr>LTU - HRPnet Symposium 2022</vt:lpwstr>
  </property>
  <property fmtid="{D5CDD505-2E9C-101B-9397-08002B2CF9AE}" pid="5" name="Objective-Comment">
    <vt:lpwstr/>
  </property>
  <property fmtid="{D5CDD505-2E9C-101B-9397-08002B2CF9AE}" pid="6" name="Objective-CreationStamp">
    <vt:filetime>2022-11-14T23:57:21Z</vt:filetime>
  </property>
  <property fmtid="{D5CDD505-2E9C-101B-9397-08002B2CF9AE}" pid="7" name="Objective-IsApproved">
    <vt:bool>false</vt:bool>
  </property>
  <property fmtid="{D5CDD505-2E9C-101B-9397-08002B2CF9AE}" pid="8" name="Objective-IsPublished">
    <vt:bool>true</vt:bool>
  </property>
  <property fmtid="{D5CDD505-2E9C-101B-9397-08002B2CF9AE}" pid="9" name="Objective-DatePublished">
    <vt:filetime>2022-11-14T23:57:21Z</vt:filetime>
  </property>
  <property fmtid="{D5CDD505-2E9C-101B-9397-08002B2CF9AE}" pid="10" name="Objective-ModificationStamp">
    <vt:filetime>2022-11-14T23:57:22Z</vt:filetime>
  </property>
  <property fmtid="{D5CDD505-2E9C-101B-9397-08002B2CF9AE}" pid="11" name="Objective-Owner">
    <vt:lpwstr>Headley, Lisa MRS (DST Group)</vt:lpwstr>
  </property>
  <property fmtid="{D5CDD505-2E9C-101B-9397-08002B2CF9AE}" pid="12" name="Objective-Path">
    <vt:lpwstr>Objective Global Folder - PROD:Defence Business Units:Defence Science and Technology Group:LD : DSTG Land Division:10 MSTC Human Systems Performance:RL HSP:Strategy:Human Performance AMLE:HPRnet:03. Program:Symposium:2022:Day 1 pressos:</vt:lpwstr>
  </property>
  <property fmtid="{D5CDD505-2E9C-101B-9397-08002B2CF9AE}" pid="13" name="Objective-Parent">
    <vt:lpwstr>Day 1 pressos</vt:lpwstr>
  </property>
  <property fmtid="{D5CDD505-2E9C-101B-9397-08002B2CF9AE}" pid="14" name="Objective-State">
    <vt:lpwstr>Published</vt:lpwstr>
  </property>
  <property fmtid="{D5CDD505-2E9C-101B-9397-08002B2CF9AE}" pid="15" name="Objective-Version">
    <vt:lpwstr>1.0</vt:lpwstr>
  </property>
  <property fmtid="{D5CDD505-2E9C-101B-9397-08002B2CF9AE}" pid="16" name="Objective-VersionNumber">
    <vt:i4>1</vt:i4>
  </property>
  <property fmtid="{D5CDD505-2E9C-101B-9397-08002B2CF9AE}" pid="17" name="Objective-VersionComment">
    <vt:lpwstr>First version</vt:lpwstr>
  </property>
  <property fmtid="{D5CDD505-2E9C-101B-9397-08002B2CF9AE}" pid="18" name="Objective-FileNumber">
    <vt:lpwstr/>
  </property>
  <property fmtid="{D5CDD505-2E9C-101B-9397-08002B2CF9AE}" pid="19" name="Objective-Classification">
    <vt:lpwstr>[Inherited - Unclassified]</vt:lpwstr>
  </property>
  <property fmtid="{D5CDD505-2E9C-101B-9397-08002B2CF9AE}" pid="20" name="Objective-Caveats">
    <vt:lpwstr/>
  </property>
  <property fmtid="{D5CDD505-2E9C-101B-9397-08002B2CF9AE}" pid="21" name="Objective-Document Type [system]">
    <vt:lpwstr/>
  </property>
  <property fmtid="{D5CDD505-2E9C-101B-9397-08002B2CF9AE}" pid="22" name="ContentTypeId">
    <vt:lpwstr>0x01010092D1F1029E4D274DB47A7F77C00CD6D8</vt:lpwstr>
  </property>
  <property fmtid="{D5CDD505-2E9C-101B-9397-08002B2CF9AE}" pid="23" name="MediaServiceImageTags">
    <vt:lpwstr/>
  </property>
  <property fmtid="{D5CDD505-2E9C-101B-9397-08002B2CF9AE}" pid="24" name="Objective-Reason for Security Classification Change [system]">
    <vt:lpwstr/>
  </property>
</Properties>
</file>