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So </a:t>
            </a:r>
            <a:r>
              <a:rPr lang="en-AU" baseline="0" dirty="0" err="1" smtClean="0"/>
              <a:t>weve</a:t>
            </a:r>
            <a:r>
              <a:rPr lang="en-AU" baseline="0" dirty="0" smtClean="0"/>
              <a:t> asked our </a:t>
            </a:r>
            <a:r>
              <a:rPr lang="en-AU" baseline="0" dirty="0" err="1" smtClean="0"/>
              <a:t>uni</a:t>
            </a:r>
            <a:r>
              <a:rPr lang="en-AU" baseline="0" dirty="0" smtClean="0"/>
              <a:t> leads to send through the issues </a:t>
            </a:r>
            <a:r>
              <a:rPr lang="en-AU" baseline="0" dirty="0" err="1" smtClean="0"/>
              <a:t>theyre</a:t>
            </a:r>
            <a:r>
              <a:rPr lang="en-AU" baseline="0" dirty="0" smtClean="0"/>
              <a:t> currently experiencing and what solutions they may be using to overcome their issues.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Noted issues are:</a:t>
            </a:r>
          </a:p>
          <a:p>
            <a:endParaRPr lang="en-AU" baseline="0" dirty="0" smtClean="0"/>
          </a:p>
          <a:p>
            <a:r>
              <a:rPr lang="en-AU" baseline="0" dirty="0" smtClean="0"/>
              <a:t>Any issues you are facing that isn’t covered here? Or any observations </a:t>
            </a:r>
          </a:p>
          <a:p>
            <a:r>
              <a:rPr lang="en-AU" baseline="0" dirty="0" smtClean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 smtClean="0"/>
          </a:p>
          <a:p>
            <a:r>
              <a:rPr lang="en-AU" baseline="0" dirty="0" smtClean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So </a:t>
            </a:r>
            <a:r>
              <a:rPr lang="en-AU" baseline="0" dirty="0" err="1" smtClean="0"/>
              <a:t>weve</a:t>
            </a:r>
            <a:r>
              <a:rPr lang="en-AU" baseline="0" dirty="0" smtClean="0"/>
              <a:t> asked our </a:t>
            </a:r>
            <a:r>
              <a:rPr lang="en-AU" baseline="0" dirty="0" err="1" smtClean="0"/>
              <a:t>uni</a:t>
            </a:r>
            <a:r>
              <a:rPr lang="en-AU" baseline="0" dirty="0" smtClean="0"/>
              <a:t> leads to send through the issues </a:t>
            </a:r>
            <a:r>
              <a:rPr lang="en-AU" baseline="0" dirty="0" err="1" smtClean="0"/>
              <a:t>theyre</a:t>
            </a:r>
            <a:r>
              <a:rPr lang="en-AU" baseline="0" dirty="0" smtClean="0"/>
              <a:t> currently experiencing and what solutions they may be using to overcome their issues.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Noted issues are:</a:t>
            </a:r>
          </a:p>
          <a:p>
            <a:endParaRPr lang="en-AU" baseline="0" dirty="0" smtClean="0"/>
          </a:p>
          <a:p>
            <a:r>
              <a:rPr lang="en-AU" baseline="0" dirty="0" smtClean="0"/>
              <a:t>Any issues you are facing that isn’t covered here? Or any observations </a:t>
            </a:r>
          </a:p>
          <a:p>
            <a:r>
              <a:rPr lang="en-AU" baseline="0" dirty="0" smtClean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 smtClean="0"/>
          </a:p>
          <a:p>
            <a:r>
              <a:rPr lang="en-AU" baseline="0" dirty="0" smtClean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So </a:t>
            </a:r>
            <a:r>
              <a:rPr lang="en-AU" baseline="0" dirty="0" err="1" smtClean="0"/>
              <a:t>weve</a:t>
            </a:r>
            <a:r>
              <a:rPr lang="en-AU" baseline="0" dirty="0" smtClean="0"/>
              <a:t> asked our </a:t>
            </a:r>
            <a:r>
              <a:rPr lang="en-AU" baseline="0" dirty="0" err="1" smtClean="0"/>
              <a:t>uni</a:t>
            </a:r>
            <a:r>
              <a:rPr lang="en-AU" baseline="0" dirty="0" smtClean="0"/>
              <a:t> leads to send through the issues </a:t>
            </a:r>
            <a:r>
              <a:rPr lang="en-AU" baseline="0" dirty="0" err="1" smtClean="0"/>
              <a:t>theyre</a:t>
            </a:r>
            <a:r>
              <a:rPr lang="en-AU" baseline="0" dirty="0" smtClean="0"/>
              <a:t> currently experiencing and what solutions they may be using to overcome their issues.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Noted issues are:</a:t>
            </a:r>
          </a:p>
          <a:p>
            <a:endParaRPr lang="en-AU" baseline="0" dirty="0" smtClean="0"/>
          </a:p>
          <a:p>
            <a:r>
              <a:rPr lang="en-AU" baseline="0" dirty="0" smtClean="0"/>
              <a:t>Any issues you are facing that isn’t covered here? Or any observations </a:t>
            </a:r>
          </a:p>
          <a:p>
            <a:r>
              <a:rPr lang="en-AU" baseline="0" dirty="0" smtClean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 smtClean="0"/>
          </a:p>
          <a:p>
            <a:r>
              <a:rPr lang="en-AU" baseline="0" dirty="0" smtClean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35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</a:rPr>
              <a:t>Main issues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382050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1149" y="1839962"/>
            <a:ext cx="767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Defence Science and Technology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Queensland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Oregon State University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3355" y="4229201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Georgia" panose="02040502050405020303" pitchFamily="18" charset="0"/>
              </a:rPr>
              <a:t>Product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1149" y="4718419"/>
            <a:ext cx="7672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in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high quality international scholarly journals 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Delivery of best-practice guidelines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the ADF for (a) designing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for automation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transparency in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environments, and for (b) methods to test those designs in high fidelity simulations with expert </a:t>
            </a:r>
            <a:r>
              <a:rPr lang="en-AU">
                <a:latin typeface="Arial" panose="020B0604020202020204" pitchFamily="34" charset="0"/>
                <a:cs typeface="Arial" panose="020B0604020202020204" pitchFamily="34" charset="0"/>
              </a:rPr>
              <a:t>ADF </a:t>
            </a:r>
            <a:r>
              <a:rPr lang="en-AU" smtClean="0">
                <a:latin typeface="Arial" panose="020B0604020202020204" pitchFamily="34" charset="0"/>
                <a:cs typeface="Arial" panose="020B0604020202020204" pitchFamily="34" charset="0"/>
              </a:rPr>
              <a:t>operators.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355" y="2927226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1149" y="3323426"/>
            <a:ext cx="760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stablish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principles for designing transparent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automated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systems that operators can accurately and efficiently use in ADF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settings.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AU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Autonomous </a:t>
            </a:r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Transparency   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 smtClean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  <a:endParaRPr lang="en-AU" dirty="0">
              <a:solidFill>
                <a:schemeClr val="bg1"/>
              </a:solidFill>
              <a:effectLst>
                <a:outerShdw blurRad="292100" dist="38100" dir="2700000" algn="tl" rotWithShape="0">
                  <a:prstClr val="black">
                    <a:alpha val="40000"/>
                  </a:prst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</a:rPr>
              <a:t>Main issues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13355" y="1263428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8857" y="1663538"/>
            <a:ext cx="77344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Higher automation transparency mitigated the negative impacts of low automation reliability, and of concurrent task demands, on the accuracy of automation use.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automation transparency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reduced perceived workload, decreased decision time, and increased the perceived usability of automation.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No impact on trust in automation, or on confidence in decisions.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6587" y="4033403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1067" y="4443602"/>
            <a:ext cx="77344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transparency of automation has the potential to allow operators to more accurately and efficiently use automation by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facilitating the understanding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of the reasoning underlying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advice.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utomation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transparency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mitigate the impact of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well-known factors that decrease the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accuracy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of automation use.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  <a:endParaRPr lang="en-AU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System Transparency 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  <a:endParaRPr lang="en-AU" dirty="0">
              <a:solidFill>
                <a:schemeClr val="bg1"/>
              </a:solidFill>
              <a:effectLst>
                <a:outerShdw blurRad="292100" dist="38100" dir="2700000" algn="tl" rotWithShape="0">
                  <a:prstClr val="black">
                    <a:alpha val="40000"/>
                  </a:prst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</a:rPr>
              <a:t>Main issues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17" y="1387924"/>
            <a:ext cx="31493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 human effectively decide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use different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(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daptive transparency)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ission risk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Perceived mission difficulty 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Conditions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Low transparency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High transparency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Adaptive transparency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  <a:endParaRPr lang="en-AU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System Transparency 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  <a:endParaRPr lang="en-AU" dirty="0">
              <a:solidFill>
                <a:schemeClr val="bg1"/>
              </a:solidFill>
              <a:effectLst>
                <a:outerShdw blurRad="292100" dist="38100" dir="2700000" algn="tl" rotWithShape="0">
                  <a:prstClr val="black">
                    <a:alpha val="40000"/>
                  </a:prst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6295" y="1326968"/>
            <a:ext cx="5652000" cy="3180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9541" y="1381592"/>
            <a:ext cx="1784907" cy="3096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025" y="4671977"/>
            <a:ext cx="2376000" cy="157760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76202" y="4695459"/>
            <a:ext cx="2385635" cy="1584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52295" y="4699059"/>
            <a:ext cx="2374791" cy="15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558</Words>
  <Application>Microsoft Office PowerPoint</Application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Shayne Loft</cp:lastModifiedBy>
  <cp:revision>49</cp:revision>
  <dcterms:created xsi:type="dcterms:W3CDTF">2020-10-20T23:56:55Z</dcterms:created>
  <dcterms:modified xsi:type="dcterms:W3CDTF">2022-11-11T05:22:55Z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BW3799944</vt:lpwstr>
  </property>
  <property fmtid="{D5CDD505-2E9C-101B-9397-08002B2CF9AE}" pid="4" name="Objective-Title">
    <vt:lpwstr>Loft HPRnetNov11_2022</vt:lpwstr>
  </property>
  <property fmtid="{D5CDD505-2E9C-101B-9397-08002B2CF9AE}" pid="5" name="Objective-Comment">
    <vt:lpwstr/>
  </property>
  <property fmtid="{D5CDD505-2E9C-101B-9397-08002B2CF9AE}" pid="6" name="Objective-CreationStamp">
    <vt:filetime>2022-11-15T00:00:55Z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2022-11-15T00:00:56Z</vt:filetime>
  </property>
  <property fmtid="{D5CDD505-2E9C-101B-9397-08002B2CF9AE}" pid="10" name="Objective-ModificationStamp">
    <vt:filetime>2022-11-15T00:00:57Z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