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3" r:id="rId2"/>
    <p:sldId id="264" r:id="rId3"/>
    <p:sldId id="265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C7AE"/>
    <a:srgbClr val="3F3C2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5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AC055D-A9EC-4B8D-ABE5-CF2F52A31506}" type="datetimeFigureOut">
              <a:rPr lang="en-AU" smtClean="0"/>
              <a:t>11/11/2022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B7DAB6-5213-4F0C-B068-CA1F203734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75287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 smtClean="0"/>
              <a:t>So </a:t>
            </a:r>
            <a:r>
              <a:rPr lang="en-AU" baseline="0" dirty="0" err="1" smtClean="0"/>
              <a:t>weve</a:t>
            </a:r>
            <a:r>
              <a:rPr lang="en-AU" baseline="0" dirty="0" smtClean="0"/>
              <a:t> asked our </a:t>
            </a:r>
            <a:r>
              <a:rPr lang="en-AU" baseline="0" dirty="0" err="1" smtClean="0"/>
              <a:t>uni</a:t>
            </a:r>
            <a:r>
              <a:rPr lang="en-AU" baseline="0" dirty="0" smtClean="0"/>
              <a:t> leads to send through the issues </a:t>
            </a:r>
            <a:r>
              <a:rPr lang="en-AU" baseline="0" dirty="0" err="1" smtClean="0"/>
              <a:t>theyre</a:t>
            </a:r>
            <a:r>
              <a:rPr lang="en-AU" baseline="0" dirty="0" smtClean="0"/>
              <a:t> currently experiencing and what solutions they may be using to overcome their issues. </a:t>
            </a:r>
          </a:p>
          <a:p>
            <a:endParaRPr lang="en-AU" baseline="0" dirty="0" smtClean="0"/>
          </a:p>
          <a:p>
            <a:r>
              <a:rPr lang="en-AU" baseline="0" dirty="0" smtClean="0"/>
              <a:t>Noted issues are:</a:t>
            </a:r>
          </a:p>
          <a:p>
            <a:endParaRPr lang="en-AU" baseline="0" dirty="0" smtClean="0"/>
          </a:p>
          <a:p>
            <a:r>
              <a:rPr lang="en-AU" baseline="0" dirty="0" smtClean="0"/>
              <a:t>Any issues you are facing that isn’t covered here? Or any observations </a:t>
            </a:r>
          </a:p>
          <a:p>
            <a:r>
              <a:rPr lang="en-AU" baseline="0" dirty="0" smtClean="0"/>
              <a:t>Are there any risks/issues to the stakeholders that were missing? IE reputational risk. Minimising access to troops to reduce risk of further COVID outbreaks??</a:t>
            </a:r>
          </a:p>
          <a:p>
            <a:endParaRPr lang="en-AU" baseline="0" dirty="0" smtClean="0"/>
          </a:p>
          <a:p>
            <a:r>
              <a:rPr lang="en-AU" baseline="0" dirty="0" smtClean="0"/>
              <a:t>Short of postponing the project which risks losing PHDs and key researchers resulting in further delays in re-hiring, we need to look for new sustainable solutions.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6B2F-A1DA-49C6-87A1-5B176376F715}" type="slidenum">
              <a:rPr lang="en-AU" altLang="en-US" smtClean="0"/>
              <a:pPr/>
              <a:t>1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963415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 smtClean="0"/>
              <a:t>So </a:t>
            </a:r>
            <a:r>
              <a:rPr lang="en-AU" baseline="0" dirty="0" err="1" smtClean="0"/>
              <a:t>weve</a:t>
            </a:r>
            <a:r>
              <a:rPr lang="en-AU" baseline="0" dirty="0" smtClean="0"/>
              <a:t> asked our </a:t>
            </a:r>
            <a:r>
              <a:rPr lang="en-AU" baseline="0" dirty="0" err="1" smtClean="0"/>
              <a:t>uni</a:t>
            </a:r>
            <a:r>
              <a:rPr lang="en-AU" baseline="0" dirty="0" smtClean="0"/>
              <a:t> leads to send through the issues </a:t>
            </a:r>
            <a:r>
              <a:rPr lang="en-AU" baseline="0" dirty="0" err="1" smtClean="0"/>
              <a:t>theyre</a:t>
            </a:r>
            <a:r>
              <a:rPr lang="en-AU" baseline="0" dirty="0" smtClean="0"/>
              <a:t> currently experiencing and what solutions they may be using to overcome their issues. </a:t>
            </a:r>
          </a:p>
          <a:p>
            <a:endParaRPr lang="en-AU" baseline="0" dirty="0" smtClean="0"/>
          </a:p>
          <a:p>
            <a:r>
              <a:rPr lang="en-AU" baseline="0" dirty="0" smtClean="0"/>
              <a:t>Noted issues are:</a:t>
            </a:r>
          </a:p>
          <a:p>
            <a:endParaRPr lang="en-AU" baseline="0" dirty="0" smtClean="0"/>
          </a:p>
          <a:p>
            <a:r>
              <a:rPr lang="en-AU" baseline="0" dirty="0" smtClean="0"/>
              <a:t>Any issues you are facing that isn’t covered here? Or any observations </a:t>
            </a:r>
          </a:p>
          <a:p>
            <a:r>
              <a:rPr lang="en-AU" baseline="0" dirty="0" smtClean="0"/>
              <a:t>Are there any risks/issues to the stakeholders that were missing? IE reputational risk. Minimising access to troops to reduce risk of further COVID outbreaks??</a:t>
            </a:r>
          </a:p>
          <a:p>
            <a:endParaRPr lang="en-AU" baseline="0" dirty="0" smtClean="0"/>
          </a:p>
          <a:p>
            <a:r>
              <a:rPr lang="en-AU" baseline="0" dirty="0" smtClean="0"/>
              <a:t>Short of postponing the project which risks losing PHDs and key researchers resulting in further delays in re-hiring, we need to look for new sustainable solutions.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6B2F-A1DA-49C6-87A1-5B176376F715}" type="slidenum">
              <a:rPr lang="en-AU" altLang="en-US" smtClean="0"/>
              <a:pPr/>
              <a:t>2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708820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 smtClean="0"/>
              <a:t>So </a:t>
            </a:r>
            <a:r>
              <a:rPr lang="en-AU" baseline="0" dirty="0" err="1" smtClean="0"/>
              <a:t>weve</a:t>
            </a:r>
            <a:r>
              <a:rPr lang="en-AU" baseline="0" dirty="0" smtClean="0"/>
              <a:t> asked our </a:t>
            </a:r>
            <a:r>
              <a:rPr lang="en-AU" baseline="0" dirty="0" err="1" smtClean="0"/>
              <a:t>uni</a:t>
            </a:r>
            <a:r>
              <a:rPr lang="en-AU" baseline="0" dirty="0" smtClean="0"/>
              <a:t> leads to send through the issues </a:t>
            </a:r>
            <a:r>
              <a:rPr lang="en-AU" baseline="0" dirty="0" err="1" smtClean="0"/>
              <a:t>theyre</a:t>
            </a:r>
            <a:r>
              <a:rPr lang="en-AU" baseline="0" dirty="0" smtClean="0"/>
              <a:t> currently experiencing and what solutions they may be using to overcome their issues. </a:t>
            </a:r>
          </a:p>
          <a:p>
            <a:endParaRPr lang="en-AU" baseline="0" dirty="0" smtClean="0"/>
          </a:p>
          <a:p>
            <a:r>
              <a:rPr lang="en-AU" baseline="0" dirty="0" smtClean="0"/>
              <a:t>Noted issues are:</a:t>
            </a:r>
          </a:p>
          <a:p>
            <a:endParaRPr lang="en-AU" baseline="0" dirty="0" smtClean="0"/>
          </a:p>
          <a:p>
            <a:r>
              <a:rPr lang="en-AU" baseline="0" dirty="0" smtClean="0"/>
              <a:t>Any issues you are facing that isn’t covered here? Or any observations </a:t>
            </a:r>
          </a:p>
          <a:p>
            <a:r>
              <a:rPr lang="en-AU" baseline="0" dirty="0" smtClean="0"/>
              <a:t>Are there any risks/issues to the stakeholders that were missing? IE reputational risk. Minimising access to troops to reduce risk of further COVID outbreaks??</a:t>
            </a:r>
          </a:p>
          <a:p>
            <a:endParaRPr lang="en-AU" baseline="0" dirty="0" smtClean="0"/>
          </a:p>
          <a:p>
            <a:r>
              <a:rPr lang="en-AU" baseline="0" dirty="0" smtClean="0"/>
              <a:t>Short of postponing the project which risks losing PHDs and key researchers resulting in further delays in re-hiring, we need to look for new sustainable solutions.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6B2F-A1DA-49C6-87A1-5B176376F715}" type="slidenum">
              <a:rPr lang="en-AU" altLang="en-US" smtClean="0"/>
              <a:pPr/>
              <a:t>3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683522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11/11/2022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282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11/11/2022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55183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11/11/2022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0655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.1 Official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708032" y="1806683"/>
            <a:ext cx="7774617" cy="44656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708025" y="1181100"/>
            <a:ext cx="7774624" cy="625582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lang="en-AU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58025"/>
                </a:solidFill>
                <a:effectLst/>
                <a:uLnTx/>
                <a:uFillTx/>
                <a:latin typeface="Georgia" pitchFamily="18" charset="0"/>
                <a:ea typeface="MS PGothic" pitchFamily="34" charset="-128"/>
              </a:defRPr>
            </a:lvl1pPr>
            <a:lvl5pPr>
              <a:defRPr/>
            </a:lvl5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en-US" sz="2250" b="0" i="0" u="none" strike="noStrike" kern="1200" cap="none" spc="0" normalizeH="0" baseline="0" noProof="0" dirty="0" smtClean="0">
                <a:ln>
                  <a:noFill/>
                </a:ln>
                <a:solidFill>
                  <a:srgbClr val="F58025"/>
                </a:solidFill>
                <a:effectLst/>
                <a:uLnTx/>
                <a:uFillTx/>
                <a:latin typeface="Georgia" pitchFamily="18" charset="0"/>
                <a:ea typeface="MS PGothic" pitchFamily="34" charset="-128"/>
                <a:cs typeface="+mn-cs"/>
              </a:rPr>
              <a:t>PowerPoint Section Heading</a:t>
            </a:r>
          </a:p>
          <a:p>
            <a:pPr lvl="0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6324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11/11/2022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2351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11/11/2022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8316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11/11/2022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2381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11/11/2022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5297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11/11/2022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6618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11/11/2022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8407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11/11/2022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7642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11/11/2022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2512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3DFFF-1788-42AB-AE55-80B044579CA5}" type="datetimeFigureOut">
              <a:rPr lang="en-AU" smtClean="0"/>
              <a:t>11/11/2022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2790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309336"/>
            <a:ext cx="9144000" cy="548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b="1" dirty="0" smtClean="0">
                <a:solidFill>
                  <a:schemeClr val="bg1"/>
                </a:solidFill>
              </a:rPr>
              <a:t>Main issues</a:t>
            </a:r>
            <a:endParaRPr lang="en-AU" b="1" dirty="0">
              <a:solidFill>
                <a:schemeClr val="bg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417" y="6189828"/>
            <a:ext cx="9068583" cy="31899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56764" y="6441420"/>
            <a:ext cx="1577686" cy="4165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75417" y="6529001"/>
            <a:ext cx="3064403" cy="270916"/>
            <a:chOff x="75417" y="6562253"/>
            <a:chExt cx="3064403" cy="270916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5417" y="6562253"/>
              <a:ext cx="2158736" cy="24667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81084" y="6680927"/>
              <a:ext cx="2158736" cy="152242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141315" y="782035"/>
            <a:ext cx="3270479" cy="387820"/>
            <a:chOff x="-1" y="827755"/>
            <a:chExt cx="3411796" cy="387820"/>
          </a:xfrm>
          <a:solidFill>
            <a:schemeClr val="accent1">
              <a:lumMod val="50000"/>
            </a:schemeClr>
          </a:solidFill>
        </p:grpSpPr>
        <p:sp>
          <p:nvSpPr>
            <p:cNvPr id="14" name="Flowchart: Data 13"/>
            <p:cNvSpPr/>
            <p:nvPr/>
          </p:nvSpPr>
          <p:spPr>
            <a:xfrm>
              <a:off x="688259" y="827755"/>
              <a:ext cx="2723536" cy="387820"/>
            </a:xfrm>
            <a:prstGeom prst="flowChartInputOutp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-1" y="827756"/>
              <a:ext cx="1632155" cy="3878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513355" y="1382050"/>
            <a:ext cx="6699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 smtClean="0">
                <a:latin typeface="Georgia" panose="02040502050405020303" pitchFamily="18" charset="0"/>
              </a:rPr>
              <a:t>Partners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81149" y="1839962"/>
            <a:ext cx="76729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Defence Science and Technology Group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University of Queensland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Oregon State University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13355" y="4229201"/>
            <a:ext cx="6699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 smtClean="0">
                <a:latin typeface="Georgia" panose="02040502050405020303" pitchFamily="18" charset="0"/>
              </a:rPr>
              <a:t>Product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81149" y="4718419"/>
            <a:ext cx="76729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Publication in 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high quality international scholarly journals </a:t>
            </a:r>
            <a:endParaRPr lang="en-A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Delivery of best-practice guidelines 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to the ADF for (a) designing </a:t>
            </a: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for automation 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transparency in </a:t>
            </a: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operational 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environments, and for (b) methods to test those designs in high fidelity simulations with expert </a:t>
            </a:r>
            <a:r>
              <a:rPr lang="en-AU">
                <a:latin typeface="Arial" panose="020B0604020202020204" pitchFamily="34" charset="0"/>
                <a:cs typeface="Arial" panose="020B0604020202020204" pitchFamily="34" charset="0"/>
              </a:rPr>
              <a:t>ADF </a:t>
            </a:r>
            <a:r>
              <a:rPr lang="en-AU" smtClean="0">
                <a:latin typeface="Arial" panose="020B0604020202020204" pitchFamily="34" charset="0"/>
                <a:cs typeface="Arial" panose="020B0604020202020204" pitchFamily="34" charset="0"/>
              </a:rPr>
              <a:t>operators.</a:t>
            </a:r>
            <a:endParaRPr lang="en-A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3355" y="2927226"/>
            <a:ext cx="6699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 smtClean="0">
                <a:latin typeface="Georgia" panose="02040502050405020303" pitchFamily="18" charset="0"/>
              </a:rPr>
              <a:t>Purpose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81149" y="3323426"/>
            <a:ext cx="7601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stablish 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principles for designing transparent </a:t>
            </a: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automated 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systems that operators can accurately and efficiently use in ADF </a:t>
            </a: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operational 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settings.</a:t>
            </a:r>
            <a:endParaRPr lang="en-A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1471" y="787723"/>
            <a:ext cx="2971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Description</a:t>
            </a:r>
            <a:endParaRPr lang="en-AU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60204" y="833443"/>
            <a:ext cx="687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r>
              <a:rPr lang="en-A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Autonomous </a:t>
            </a:r>
            <a:r>
              <a:rPr lang="en-A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 Transparency   </a:t>
            </a:r>
          </a:p>
        </p:txBody>
      </p:sp>
      <p:sp>
        <p:nvSpPr>
          <p:cNvPr id="27" name="Text Placeholder 10"/>
          <p:cNvSpPr txBox="1">
            <a:spLocks/>
          </p:cNvSpPr>
          <p:nvPr/>
        </p:nvSpPr>
        <p:spPr>
          <a:xfrm>
            <a:off x="1705866" y="245285"/>
            <a:ext cx="5926309" cy="788650"/>
          </a:xfrm>
          <a:prstGeom prst="rect">
            <a:avLst/>
          </a:prstGeom>
          <a:noFill/>
          <a:ln w="3175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AU" dirty="0" smtClean="0">
                <a:solidFill>
                  <a:schemeClr val="bg1"/>
                </a:solidFill>
                <a:effectLst>
                  <a:outerShdw blurRad="2921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anose="02040502050405020303" pitchFamily="18" charset="0"/>
              </a:rPr>
              <a:t>Human Performance Projects</a:t>
            </a:r>
            <a:endParaRPr lang="en-AU" dirty="0">
              <a:solidFill>
                <a:schemeClr val="bg1"/>
              </a:solidFill>
              <a:effectLst>
                <a:outerShdw blurRad="292100" dist="38100" dir="2700000" algn="tl" rotWithShape="0">
                  <a:prstClr val="black">
                    <a:alpha val="40000"/>
                  </a:prstClr>
                </a:outerShdw>
              </a:effectLst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92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309336"/>
            <a:ext cx="9144000" cy="548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b="1" dirty="0" smtClean="0">
                <a:solidFill>
                  <a:schemeClr val="bg1"/>
                </a:solidFill>
              </a:rPr>
              <a:t>Main issues</a:t>
            </a:r>
            <a:endParaRPr lang="en-AU" b="1" dirty="0">
              <a:solidFill>
                <a:schemeClr val="bg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417" y="6189828"/>
            <a:ext cx="9068583" cy="31899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56764" y="6441420"/>
            <a:ext cx="1577686" cy="4165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75417" y="6529001"/>
            <a:ext cx="3064403" cy="270916"/>
            <a:chOff x="75417" y="6562253"/>
            <a:chExt cx="3064403" cy="270916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5417" y="6562253"/>
              <a:ext cx="2158736" cy="24667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81084" y="6680927"/>
              <a:ext cx="2158736" cy="152242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141315" y="782035"/>
            <a:ext cx="3270479" cy="387820"/>
            <a:chOff x="-1" y="827755"/>
            <a:chExt cx="3411796" cy="387820"/>
          </a:xfrm>
          <a:solidFill>
            <a:schemeClr val="accent1">
              <a:lumMod val="75000"/>
            </a:schemeClr>
          </a:solidFill>
        </p:grpSpPr>
        <p:sp>
          <p:nvSpPr>
            <p:cNvPr id="14" name="Flowchart: Data 13"/>
            <p:cNvSpPr/>
            <p:nvPr/>
          </p:nvSpPr>
          <p:spPr>
            <a:xfrm>
              <a:off x="688259" y="827755"/>
              <a:ext cx="2723536" cy="387820"/>
            </a:xfrm>
            <a:prstGeom prst="flowChartInputOutp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-1" y="827756"/>
              <a:ext cx="1632155" cy="3878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513355" y="1263428"/>
            <a:ext cx="6699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 smtClean="0">
                <a:latin typeface="Georgia" panose="02040502050405020303" pitchFamily="18" charset="0"/>
              </a:rPr>
              <a:t>What we have learnt so far?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8857" y="1663538"/>
            <a:ext cx="773440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Higher automation transparency mitigated the negative impacts of low automation reliability, and of concurrent task demands, on the accuracy of automation use.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Higher 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automation transparency </a:t>
            </a: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reduced perceived workload, decreased decision time, and increased the perceived usability of automation.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No impact on trust in automation, or on confidence in decisions.</a:t>
            </a:r>
          </a:p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16587" y="4033403"/>
            <a:ext cx="6699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 smtClean="0">
                <a:latin typeface="Georgia" panose="02040502050405020303" pitchFamily="18" charset="0"/>
              </a:rPr>
              <a:t>What does that mean for ADF capabilities?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01067" y="4443602"/>
            <a:ext cx="773440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Increasing 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the transparency of automation has the potential to allow operators to more accurately and efficiently use automation by </a:t>
            </a: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facilitating the understanding 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of the reasoning underlying </a:t>
            </a: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advice.</a:t>
            </a:r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utomation 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transparency </a:t>
            </a: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can 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mitigate the impact of </a:t>
            </a: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well-known factors that decrease the 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accuracy </a:t>
            </a: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of automation use.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71471" y="787723"/>
            <a:ext cx="2971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Path to Impact</a:t>
            </a:r>
            <a:endParaRPr lang="en-AU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60204" y="833443"/>
            <a:ext cx="687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Project: </a:t>
            </a:r>
            <a:r>
              <a:rPr lang="en-A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Autonomous System Transparency </a:t>
            </a:r>
          </a:p>
        </p:txBody>
      </p:sp>
      <p:sp>
        <p:nvSpPr>
          <p:cNvPr id="27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705866" y="245285"/>
            <a:ext cx="5926309" cy="788650"/>
          </a:xfrm>
          <a:noFill/>
          <a:ln w="3175">
            <a:noFill/>
          </a:ln>
        </p:spPr>
        <p:txBody>
          <a:bodyPr/>
          <a:lstStyle/>
          <a:p>
            <a:pPr marL="0" indent="0" algn="ctr">
              <a:buNone/>
            </a:pPr>
            <a:r>
              <a:rPr lang="en-AU" dirty="0" smtClean="0">
                <a:solidFill>
                  <a:schemeClr val="bg1"/>
                </a:solidFill>
                <a:effectLst>
                  <a:outerShdw blurRad="2921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anose="02040502050405020303" pitchFamily="18" charset="0"/>
              </a:rPr>
              <a:t>Human Performance Projects</a:t>
            </a:r>
            <a:endParaRPr lang="en-AU" dirty="0">
              <a:solidFill>
                <a:schemeClr val="bg1"/>
              </a:solidFill>
              <a:effectLst>
                <a:outerShdw blurRad="292100" dist="38100" dir="2700000" algn="tl" rotWithShape="0">
                  <a:prstClr val="black">
                    <a:alpha val="40000"/>
                  </a:prstClr>
                </a:outerShdw>
              </a:effectLst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50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309336"/>
            <a:ext cx="9144000" cy="548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b="1" dirty="0" smtClean="0">
                <a:solidFill>
                  <a:schemeClr val="bg1"/>
                </a:solidFill>
              </a:rPr>
              <a:t>Main issues</a:t>
            </a:r>
            <a:endParaRPr lang="en-AU" b="1" dirty="0">
              <a:solidFill>
                <a:schemeClr val="bg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417" y="6189828"/>
            <a:ext cx="9068583" cy="31899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56764" y="6441420"/>
            <a:ext cx="1577686" cy="4165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75417" y="6529001"/>
            <a:ext cx="3064403" cy="270916"/>
            <a:chOff x="75417" y="6562253"/>
            <a:chExt cx="3064403" cy="270916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5417" y="6562253"/>
              <a:ext cx="2158736" cy="24667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81084" y="6680927"/>
              <a:ext cx="2158736" cy="152242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141315" y="782035"/>
            <a:ext cx="3270479" cy="387820"/>
            <a:chOff x="-1" y="827755"/>
            <a:chExt cx="3411796" cy="387820"/>
          </a:xfrm>
          <a:solidFill>
            <a:schemeClr val="accent6">
              <a:lumMod val="75000"/>
            </a:schemeClr>
          </a:solidFill>
        </p:grpSpPr>
        <p:sp>
          <p:nvSpPr>
            <p:cNvPr id="14" name="Flowchart: Data 13"/>
            <p:cNvSpPr/>
            <p:nvPr/>
          </p:nvSpPr>
          <p:spPr>
            <a:xfrm>
              <a:off x="688259" y="827755"/>
              <a:ext cx="2723536" cy="387820"/>
            </a:xfrm>
            <a:prstGeom prst="flowChartInputOutp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-1" y="827756"/>
              <a:ext cx="1632155" cy="3878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75417" y="1387924"/>
            <a:ext cx="314936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an human effectively decide 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to use different </a:t>
            </a: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levels 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transparency (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daptive transparency)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Objective 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A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ission risk 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Perceived mission difficulty </a:t>
            </a:r>
            <a:endParaRPr lang="en-A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Experimental Conditions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Low transparency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High transparency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Adaptive transparency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1471" y="787723"/>
            <a:ext cx="2971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Science</a:t>
            </a:r>
            <a:endParaRPr lang="en-AU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60204" y="833443"/>
            <a:ext cx="687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Project: </a:t>
            </a:r>
            <a:r>
              <a:rPr lang="en-A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Autonomous System Transparency </a:t>
            </a:r>
          </a:p>
        </p:txBody>
      </p:sp>
      <p:sp>
        <p:nvSpPr>
          <p:cNvPr id="27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705866" y="245285"/>
            <a:ext cx="5926309" cy="788650"/>
          </a:xfrm>
          <a:noFill/>
          <a:ln w="3175">
            <a:noFill/>
          </a:ln>
        </p:spPr>
        <p:txBody>
          <a:bodyPr/>
          <a:lstStyle/>
          <a:p>
            <a:pPr marL="0" indent="0" algn="ctr">
              <a:buNone/>
            </a:pPr>
            <a:r>
              <a:rPr lang="en-AU" dirty="0" smtClean="0">
                <a:solidFill>
                  <a:schemeClr val="bg1"/>
                </a:solidFill>
                <a:effectLst>
                  <a:outerShdw blurRad="2921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anose="02040502050405020303" pitchFamily="18" charset="0"/>
              </a:rPr>
              <a:t>Human Performance Projects</a:t>
            </a:r>
            <a:endParaRPr lang="en-AU" dirty="0">
              <a:solidFill>
                <a:schemeClr val="bg1"/>
              </a:solidFill>
              <a:effectLst>
                <a:outerShdw blurRad="292100" dist="38100" dir="2700000" algn="tl" rotWithShape="0">
                  <a:prstClr val="black">
                    <a:alpha val="40000"/>
                  </a:prstClr>
                </a:outerShdw>
              </a:effectLst>
              <a:latin typeface="Georgia" panose="02040502050405020303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26295" y="1326968"/>
            <a:ext cx="5652000" cy="318049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9541" y="1381592"/>
            <a:ext cx="1784907" cy="30960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08025" y="4671977"/>
            <a:ext cx="2376000" cy="157760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476202" y="4695459"/>
            <a:ext cx="2385635" cy="158400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52295" y="4699059"/>
            <a:ext cx="2374791" cy="15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31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1539</TotalTime>
  <Words>558</Words>
  <Application>Microsoft Office PowerPoint</Application>
  <PresentationFormat>On-screen Show (4:3)</PresentationFormat>
  <Paragraphs>64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MS PGothic</vt:lpstr>
      <vt:lpstr>Arial</vt:lpstr>
      <vt:lpstr>Calibri</vt:lpstr>
      <vt:lpstr>Calibri Light</vt:lpstr>
      <vt:lpstr>Georgia</vt:lpstr>
      <vt:lpstr>Office Theme</vt:lpstr>
      <vt:lpstr>PowerPoint Presentation</vt:lpstr>
      <vt:lpstr>PowerPoint Presentation</vt:lpstr>
      <vt:lpstr>PowerPoint Presentation</vt:lpstr>
    </vt:vector>
  </TitlesOfParts>
  <Company>Defence Science and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Headley, Lisa</dc:creator>
  <cp:lastModifiedBy>Shayne Loft</cp:lastModifiedBy>
  <cp:revision>49</cp:revision>
  <dcterms:created xsi:type="dcterms:W3CDTF">2020-10-20T23:56:55Z</dcterms:created>
  <dcterms:modified xsi:type="dcterms:W3CDTF">2022-11-11T05:22:55Z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BW3799944</vt:lpwstr>
  </property>
  <property fmtid="{D5CDD505-2E9C-101B-9397-08002B2CF9AE}" pid="4" name="Objective-Title">
    <vt:lpwstr>Loft HPRnetNov11_2022</vt:lpwstr>
  </property>
  <property fmtid="{D5CDD505-2E9C-101B-9397-08002B2CF9AE}" pid="5" name="Objective-Comment">
    <vt:lpwstr/>
  </property>
  <property fmtid="{D5CDD505-2E9C-101B-9397-08002B2CF9AE}" pid="6" name="Objective-CreationStamp">
    <vt:filetime>2022-11-15T00:00:55Z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2022-11-15T00:00:56Z</vt:filetime>
  </property>
  <property fmtid="{D5CDD505-2E9C-101B-9397-08002B2CF9AE}" pid="10" name="Objective-ModificationStamp">
    <vt:filetime>2022-11-15T00:00:57Z</vt:filetime>
  </property>
  <property fmtid="{D5CDD505-2E9C-101B-9397-08002B2CF9AE}" pid="11" name="Objective-Owner">
    <vt:lpwstr>Headley, Lisa MRS (DST Group)</vt:lpwstr>
  </property>
  <property fmtid="{D5CDD505-2E9C-101B-9397-08002B2CF9AE}" pid="12" name="Objective-Path">
    <vt:lpwstr>Objective Global Folder - PROD:Defence Business Units:Defence Science and Technology Group:LD : DSTG Land Division:10 MSTC Human Systems Performance:RL HSP:Strategy:Human Performance AMLE:HPRnet:03. Program:Symposium:2022:Day 1 pressos:</vt:lpwstr>
  </property>
  <property fmtid="{D5CDD505-2E9C-101B-9397-08002B2CF9AE}" pid="13" name="Objective-Parent">
    <vt:lpwstr>Day 1 pressos</vt:lpwstr>
  </property>
  <property fmtid="{D5CDD505-2E9C-101B-9397-08002B2CF9AE}" pid="14" name="Objective-State">
    <vt:lpwstr>Published</vt:lpwstr>
  </property>
  <property fmtid="{D5CDD505-2E9C-101B-9397-08002B2CF9AE}" pid="15" name="Objective-Version">
    <vt:lpwstr>1.0</vt:lpwstr>
  </property>
  <property fmtid="{D5CDD505-2E9C-101B-9397-08002B2CF9AE}" pid="16" name="Objective-VersionNumber">
    <vt:i4>1</vt:i4>
  </property>
  <property fmtid="{D5CDD505-2E9C-101B-9397-08002B2CF9AE}" pid="17" name="Objective-VersionComment">
    <vt:lpwstr>First version</vt:lpwstr>
  </property>
  <property fmtid="{D5CDD505-2E9C-101B-9397-08002B2CF9AE}" pid="18" name="Objective-FileNumber">
    <vt:lpwstr/>
  </property>
  <property fmtid="{D5CDD505-2E9C-101B-9397-08002B2CF9AE}" pid="19" name="Objective-Classification">
    <vt:lpwstr>[Inherited - Unclassified]</vt:lpwstr>
  </property>
  <property fmtid="{D5CDD505-2E9C-101B-9397-08002B2CF9AE}" pid="20" name="Objective-Caveats">
    <vt:lpwstr/>
  </property>
  <property fmtid="{D5CDD505-2E9C-101B-9397-08002B2CF9AE}" pid="21" name="Objective-Document Type [system]">
    <vt:lpwstr/>
  </property>
  <property fmtid="{D5CDD505-2E9C-101B-9397-08002B2CF9AE}" pid="22" name="Objective-Reason for Security Classification Change [system]">
    <vt:lpwstr/>
  </property>
</Properties>
</file>