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63" r:id="rId2"/>
    <p:sldId id="264" r:id="rId3"/>
    <p:sldId id="265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1C7AE"/>
    <a:srgbClr val="3F3C2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33" autoAdjust="0"/>
    <p:restoredTop sz="88485" autoAdjust="0"/>
  </p:normalViewPr>
  <p:slideViewPr>
    <p:cSldViewPr snapToGrid="0">
      <p:cViewPr>
        <p:scale>
          <a:sx n="60" d="100"/>
          <a:sy n="60" d="100"/>
        </p:scale>
        <p:origin x="1488" y="1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AC055D-A9EC-4B8D-ABE5-CF2F52A31506}" type="datetimeFigureOut">
              <a:rPr lang="en-AU" smtClean="0"/>
              <a:t>22/11/2022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B7DAB6-5213-4F0C-B068-CA1F2037341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75287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dirty="0"/>
              <a:t>Next Generation Technologies Fund</a:t>
            </a:r>
          </a:p>
          <a:p>
            <a:r>
              <a:rPr lang="en-AU" dirty="0"/>
              <a:t>Optimise performance and resilience</a:t>
            </a:r>
          </a:p>
          <a:p>
            <a:endParaRPr lang="en-AU" dirty="0"/>
          </a:p>
          <a:p>
            <a:r>
              <a:rPr lang="en-AU" dirty="0"/>
              <a:t>Curve Tomorrow: a health technology company</a:t>
            </a:r>
          </a:p>
          <a:p>
            <a:r>
              <a:rPr lang="en-AU" dirty="0"/>
              <a:t>Support from Human Factors specialist Mark Corbett</a:t>
            </a:r>
          </a:p>
          <a:p>
            <a:endParaRPr lang="en-AU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addition to working under conditions of high stress, and high cognitive and physical demand, Defence personnel often work shift work and extended deployments</a:t>
            </a:r>
          </a:p>
          <a:p>
            <a:r>
              <a:rPr lang="en-AU" dirty="0"/>
              <a:t>Circadian disruption, poor sleep quality, sleep deprivation</a:t>
            </a:r>
          </a:p>
          <a:p>
            <a:r>
              <a:rPr lang="en-AU" dirty="0"/>
              <a:t>Fatigue, impaired vigilance and higher order cognition – impact deployment readiness and on-duty effectiveness</a:t>
            </a:r>
          </a:p>
          <a:p>
            <a:endParaRPr lang="en-AU" dirty="0"/>
          </a:p>
          <a:p>
            <a:r>
              <a:rPr lang="en-AU" dirty="0"/>
              <a:t>Also need to consider variability in duty hours due to operational needs and individual differences in response to SW</a:t>
            </a:r>
          </a:p>
          <a:p>
            <a:endParaRPr lang="en-AU" dirty="0"/>
          </a:p>
          <a:p>
            <a:r>
              <a:rPr lang="en-AU" dirty="0"/>
              <a:t>Need = personalised, practical, </a:t>
            </a:r>
            <a:r>
              <a:rPr lang="en-AU" dirty="0" err="1"/>
              <a:t>scaleable</a:t>
            </a:r>
            <a:r>
              <a:rPr lang="en-AU" dirty="0"/>
              <a:t> tool to optimise sleep, circadian adaptation and recovery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6B2F-A1DA-49C6-87A1-5B176376F715}" type="slidenum">
              <a:rPr lang="en-AU" altLang="en-US" smtClean="0"/>
              <a:pPr/>
              <a:t>1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9634150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Have prototype (with healthcare) – enter duty schedules, commitments, habits. </a:t>
            </a:r>
          </a:p>
          <a:p>
            <a:endParaRPr lang="en-A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Algorithms based on sleep and circadian principles form our prior work - personalised sleep-wake recommendations. </a:t>
            </a:r>
          </a:p>
          <a:p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Two weeks of prototype testing in shift workers demonstrated:</a:t>
            </a:r>
          </a:p>
          <a:p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-  More TST, reduced SOL and insomnia severity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70% improved satisfaction with ability to fall asleep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high levels of user engagement with the app and two thirds (67%) of users reported that the app influenced their behaviour.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A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majority of users reported improvements in their satisfaction with their ability to fall asleep (70%),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 their quality of sleep (81%), and in their recovery during non-work periods (52%), compared to baseline.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majority of individuals also recorded improvements in scores on scales of depression (80%), anxiety (70%) and stress (70%).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6B2F-A1DA-49C6-87A1-5B176376F715}" type="slidenum">
              <a:rPr lang="en-AU" altLang="en-US" smtClean="0"/>
              <a:pPr/>
              <a:t>2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7088207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6B2F-A1DA-49C6-87A1-5B176376F715}" type="slidenum">
              <a:rPr lang="en-AU" altLang="en-US" smtClean="0"/>
              <a:pPr/>
              <a:t>3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683522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DFFF-1788-42AB-AE55-80B044579CA5}" type="datetimeFigureOut">
              <a:rPr lang="en-AU" smtClean="0"/>
              <a:t>22/11/2022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282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DFFF-1788-42AB-AE55-80B044579CA5}" type="datetimeFigureOut">
              <a:rPr lang="en-AU" smtClean="0"/>
              <a:t>22/11/2022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55183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DFFF-1788-42AB-AE55-80B044579CA5}" type="datetimeFigureOut">
              <a:rPr lang="en-AU" smtClean="0"/>
              <a:t>22/11/2022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806552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.1 Official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708032" y="1806683"/>
            <a:ext cx="7774617" cy="446568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708025" y="1181100"/>
            <a:ext cx="7774624" cy="625582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 kumimoji="0" lang="en-AU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58025"/>
                </a:solidFill>
                <a:effectLst/>
                <a:uLnTx/>
                <a:uFillTx/>
                <a:latin typeface="Georgia" pitchFamily="18" charset="0"/>
                <a:ea typeface="MS PGothic" pitchFamily="34" charset="-128"/>
              </a:defRPr>
            </a:lvl1pPr>
            <a:lvl5pPr>
              <a:defRPr/>
            </a:lvl5pPr>
          </a:lstStyle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altLang="en-US" sz="2250" b="0" i="0" u="none" strike="noStrike" kern="1200" cap="none" spc="0" normalizeH="0" baseline="0" noProof="0" dirty="0">
                <a:ln>
                  <a:noFill/>
                </a:ln>
                <a:solidFill>
                  <a:srgbClr val="F58025"/>
                </a:solidFill>
                <a:effectLst/>
                <a:uLnTx/>
                <a:uFillTx/>
                <a:latin typeface="Georgia" pitchFamily="18" charset="0"/>
                <a:ea typeface="MS PGothic" pitchFamily="34" charset="-128"/>
                <a:cs typeface="+mn-cs"/>
              </a:rPr>
              <a:t>PowerPoint Section Heading</a:t>
            </a:r>
          </a:p>
          <a:p>
            <a:pPr lvl="0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63249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DFFF-1788-42AB-AE55-80B044579CA5}" type="datetimeFigureOut">
              <a:rPr lang="en-AU" smtClean="0"/>
              <a:t>22/11/2022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32351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DFFF-1788-42AB-AE55-80B044579CA5}" type="datetimeFigureOut">
              <a:rPr lang="en-AU" smtClean="0"/>
              <a:t>22/11/2022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38316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DFFF-1788-42AB-AE55-80B044579CA5}" type="datetimeFigureOut">
              <a:rPr lang="en-AU" smtClean="0"/>
              <a:t>22/11/2022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12381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DFFF-1788-42AB-AE55-80B044579CA5}" type="datetimeFigureOut">
              <a:rPr lang="en-AU" smtClean="0"/>
              <a:t>22/11/2022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35297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DFFF-1788-42AB-AE55-80B044579CA5}" type="datetimeFigureOut">
              <a:rPr lang="en-AU" smtClean="0"/>
              <a:t>22/11/2022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56618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DFFF-1788-42AB-AE55-80B044579CA5}" type="datetimeFigureOut">
              <a:rPr lang="en-AU" smtClean="0"/>
              <a:t>22/11/2022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08407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DFFF-1788-42AB-AE55-80B044579CA5}" type="datetimeFigureOut">
              <a:rPr lang="en-AU" smtClean="0"/>
              <a:t>22/11/2022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17642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DFFF-1788-42AB-AE55-80B044579CA5}" type="datetimeFigureOut">
              <a:rPr lang="en-AU" smtClean="0"/>
              <a:t>22/11/2022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62512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43DFFF-1788-42AB-AE55-80B044579CA5}" type="datetimeFigureOut">
              <a:rPr lang="en-AU" smtClean="0"/>
              <a:t>22/11/2022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52790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309336"/>
            <a:ext cx="9144000" cy="5486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417" y="6189828"/>
            <a:ext cx="9068583" cy="31899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56764" y="6441420"/>
            <a:ext cx="1577686" cy="416580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75417" y="6529001"/>
            <a:ext cx="3064403" cy="270916"/>
            <a:chOff x="75417" y="6562253"/>
            <a:chExt cx="3064403" cy="270916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5417" y="6562253"/>
              <a:ext cx="2158736" cy="246675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 rotWithShape="1"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981084" y="6680927"/>
              <a:ext cx="2158736" cy="152242"/>
            </a:xfrm>
            <a:prstGeom prst="rect">
              <a:avLst/>
            </a:prstGeom>
          </p:spPr>
        </p:pic>
      </p:grpSp>
      <p:grpSp>
        <p:nvGrpSpPr>
          <p:cNvPr id="23" name="Group 22"/>
          <p:cNvGrpSpPr/>
          <p:nvPr/>
        </p:nvGrpSpPr>
        <p:grpSpPr>
          <a:xfrm>
            <a:off x="141315" y="782035"/>
            <a:ext cx="3270479" cy="387820"/>
            <a:chOff x="-1" y="827755"/>
            <a:chExt cx="3411796" cy="387820"/>
          </a:xfrm>
          <a:solidFill>
            <a:schemeClr val="accent1">
              <a:lumMod val="50000"/>
            </a:schemeClr>
          </a:solidFill>
        </p:grpSpPr>
        <p:sp>
          <p:nvSpPr>
            <p:cNvPr id="14" name="Flowchart: Data 13"/>
            <p:cNvSpPr/>
            <p:nvPr/>
          </p:nvSpPr>
          <p:spPr>
            <a:xfrm>
              <a:off x="688259" y="827755"/>
              <a:ext cx="2723536" cy="387820"/>
            </a:xfrm>
            <a:prstGeom prst="flowChartInputOutpu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-1" y="827756"/>
              <a:ext cx="1632155" cy="38781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513355" y="1382050"/>
            <a:ext cx="6699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>
                <a:latin typeface="Georgia" panose="02040502050405020303" pitchFamily="18" charset="0"/>
              </a:rPr>
              <a:t>Partners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81084" y="1743977"/>
            <a:ext cx="757298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Curve Tomorrow (</a:t>
            </a:r>
            <a:r>
              <a:rPr lang="en-AU" dirty="0" err="1">
                <a:latin typeface="Arial" panose="020B0604020202020204" pitchFamily="34" charset="0"/>
                <a:cs typeface="Arial" panose="020B0604020202020204" pitchFamily="34" charset="0"/>
              </a:rPr>
              <a:t>Senevirathne</a:t>
            </a: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, Charalambous, Quan)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Monash University (Sletten, Rajaratnam, Varma, Howard, McLachlan)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Defence Science and Technology Group (Aidman)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13355" y="4819169"/>
            <a:ext cx="6699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>
                <a:latin typeface="Georgia" panose="02040502050405020303" pitchFamily="18" charset="0"/>
              </a:rPr>
              <a:t>Product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153153" y="5195372"/>
            <a:ext cx="7400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A proof-of-concept mobile app providing evidence-based sleep and performance management tailored for the Australian Defence Force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13355" y="3023476"/>
            <a:ext cx="6699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>
                <a:latin typeface="Georgia" panose="02040502050405020303" pitchFamily="18" charset="0"/>
              </a:rPr>
              <a:t>Purpose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153153" y="3387648"/>
            <a:ext cx="74009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To develop an innovative, evidence-based digital technology that delivers personalised sleep and circadian intervention strategies to</a:t>
            </a:r>
          </a:p>
          <a:p>
            <a:pPr marL="342900" indent="-342900">
              <a:buAutoNum type="alphaLcParenR"/>
            </a:pP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enhance recovery</a:t>
            </a:r>
          </a:p>
          <a:p>
            <a:pPr marL="342900" indent="-342900">
              <a:buAutoNum type="alphaLcParenR"/>
            </a:pP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optimise performance in Defence personnel.</a:t>
            </a:r>
          </a:p>
          <a:p>
            <a:endParaRPr lang="en-A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71471" y="787723"/>
            <a:ext cx="29714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Description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160204" y="833443"/>
            <a:ext cx="68739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Project: A personalised digital sleep and circadian management tool for human performance</a:t>
            </a:r>
          </a:p>
        </p:txBody>
      </p:sp>
      <p:sp>
        <p:nvSpPr>
          <p:cNvPr id="27" name="Text Placeholder 10"/>
          <p:cNvSpPr txBox="1">
            <a:spLocks/>
          </p:cNvSpPr>
          <p:nvPr/>
        </p:nvSpPr>
        <p:spPr>
          <a:xfrm>
            <a:off x="1705866" y="245285"/>
            <a:ext cx="5926309" cy="788650"/>
          </a:xfrm>
          <a:prstGeom prst="rect">
            <a:avLst/>
          </a:prstGeom>
          <a:noFill/>
          <a:ln w="3175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AU" dirty="0">
                <a:solidFill>
                  <a:schemeClr val="bg1"/>
                </a:solidFill>
                <a:effectLst>
                  <a:outerShdw blurRad="2921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anose="02040502050405020303" pitchFamily="18" charset="0"/>
              </a:rPr>
              <a:t>Human Performance Projects</a:t>
            </a:r>
          </a:p>
        </p:txBody>
      </p:sp>
    </p:spTree>
    <p:extLst>
      <p:ext uri="{BB962C8B-B14F-4D97-AF65-F5344CB8AC3E}">
        <p14:creationId xmlns:p14="http://schemas.microsoft.com/office/powerpoint/2010/main" val="3764928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309336"/>
            <a:ext cx="9144000" cy="5486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417" y="6189828"/>
            <a:ext cx="9068583" cy="31899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56764" y="6441420"/>
            <a:ext cx="1577686" cy="416580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75417" y="6529001"/>
            <a:ext cx="3064403" cy="270916"/>
            <a:chOff x="75417" y="6562253"/>
            <a:chExt cx="3064403" cy="270916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5417" y="6562253"/>
              <a:ext cx="2158736" cy="246675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 rotWithShape="1"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981084" y="6680927"/>
              <a:ext cx="2158736" cy="152242"/>
            </a:xfrm>
            <a:prstGeom prst="rect">
              <a:avLst/>
            </a:prstGeom>
          </p:spPr>
        </p:pic>
      </p:grpSp>
      <p:grpSp>
        <p:nvGrpSpPr>
          <p:cNvPr id="23" name="Group 22"/>
          <p:cNvGrpSpPr/>
          <p:nvPr/>
        </p:nvGrpSpPr>
        <p:grpSpPr>
          <a:xfrm>
            <a:off x="141315" y="782035"/>
            <a:ext cx="3270479" cy="387820"/>
            <a:chOff x="-1" y="827755"/>
            <a:chExt cx="3411796" cy="387820"/>
          </a:xfrm>
          <a:solidFill>
            <a:schemeClr val="accent1">
              <a:lumMod val="75000"/>
            </a:schemeClr>
          </a:solidFill>
        </p:grpSpPr>
        <p:sp>
          <p:nvSpPr>
            <p:cNvPr id="14" name="Flowchart: Data 13"/>
            <p:cNvSpPr/>
            <p:nvPr/>
          </p:nvSpPr>
          <p:spPr>
            <a:xfrm>
              <a:off x="688259" y="827755"/>
              <a:ext cx="2723536" cy="387820"/>
            </a:xfrm>
            <a:prstGeom prst="flowChartInputOutpu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-1" y="827756"/>
              <a:ext cx="1632155" cy="38781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513355" y="1568471"/>
            <a:ext cx="6699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>
                <a:latin typeface="Georgia" panose="02040502050405020303" pitchFamily="18" charset="0"/>
              </a:rPr>
              <a:t>What we have learnt so far?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40650" y="1968581"/>
            <a:ext cx="81621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Air traffic controllers want a multi-modal, personalised tool that targets sleep to improve performance and assists with lifestyle management, including: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13355" y="4670947"/>
            <a:ext cx="6699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>
                <a:latin typeface="Georgia" panose="02040502050405020303" pitchFamily="18" charset="0"/>
              </a:rPr>
              <a:t>What does that mean for ADF capabilities?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40649" y="5124062"/>
            <a:ext cx="8326178" cy="10259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Development of an evidence-based automated practical strategy to support sleep, circadian adaptation and recovery. 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Enhanced human performance, cognitive fitness, and fatigue resilience.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71471" y="787723"/>
            <a:ext cx="29714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Path to Impact</a:t>
            </a:r>
          </a:p>
        </p:txBody>
      </p:sp>
      <p:sp>
        <p:nvSpPr>
          <p:cNvPr id="27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1705866" y="245285"/>
            <a:ext cx="5926309" cy="788650"/>
          </a:xfrm>
          <a:noFill/>
          <a:ln w="3175">
            <a:noFill/>
          </a:ln>
        </p:spPr>
        <p:txBody>
          <a:bodyPr/>
          <a:lstStyle/>
          <a:p>
            <a:pPr marL="0" indent="0" algn="ctr">
              <a:buNone/>
            </a:pPr>
            <a:r>
              <a:rPr lang="en-AU" dirty="0">
                <a:solidFill>
                  <a:schemeClr val="bg1"/>
                </a:solidFill>
                <a:effectLst>
                  <a:outerShdw blurRad="2921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anose="02040502050405020303" pitchFamily="18" charset="0"/>
              </a:rPr>
              <a:t>Human Performance Projects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2B14884-22BC-4AB7-8482-F2CB08BA2914}"/>
              </a:ext>
            </a:extLst>
          </p:cNvPr>
          <p:cNvSpPr txBox="1"/>
          <p:nvPr/>
        </p:nvSpPr>
        <p:spPr>
          <a:xfrm>
            <a:off x="2160204" y="833443"/>
            <a:ext cx="68739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Project: A personalised digital sleep and circadian management tool for human performance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66E0591-12DD-476A-9ED3-BA227C6B7B40}"/>
              </a:ext>
            </a:extLst>
          </p:cNvPr>
          <p:cNvSpPr txBox="1"/>
          <p:nvPr/>
        </p:nvSpPr>
        <p:spPr>
          <a:xfrm>
            <a:off x="1648412" y="2799342"/>
            <a:ext cx="5628611" cy="150810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Personalised recommendations based on rosters</a:t>
            </a:r>
          </a:p>
          <a:p>
            <a:pPr marL="285750" indent="-285750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Notifications and cues to prompt behaviour</a:t>
            </a:r>
          </a:p>
          <a:p>
            <a:pPr marL="285750" indent="-285750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Sleep education toolkit element</a:t>
            </a:r>
          </a:p>
          <a:p>
            <a:pPr marL="285750" indent="-285750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Easy to use interface and integration with calendar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A5DD56B-B246-4EAD-9282-6A087700F030}"/>
              </a:ext>
            </a:extLst>
          </p:cNvPr>
          <p:cNvSpPr/>
          <p:nvPr/>
        </p:nvSpPr>
        <p:spPr>
          <a:xfrm>
            <a:off x="1483920" y="2704990"/>
            <a:ext cx="6075836" cy="1713032"/>
          </a:xfrm>
          <a:prstGeom prst="roundRect">
            <a:avLst/>
          </a:prstGeom>
          <a:noFill/>
          <a:ln w="19050">
            <a:solidFill>
              <a:schemeClr val="accent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400"/>
              </a:spcBef>
              <a:spcAft>
                <a:spcPts val="400"/>
              </a:spcAft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20507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309336"/>
            <a:ext cx="9144000" cy="5486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417" y="6189828"/>
            <a:ext cx="9068583" cy="31899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56764" y="6441420"/>
            <a:ext cx="1577686" cy="416580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75417" y="6529001"/>
            <a:ext cx="3064403" cy="270916"/>
            <a:chOff x="75417" y="6562253"/>
            <a:chExt cx="3064403" cy="270916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5417" y="6562253"/>
              <a:ext cx="2158736" cy="246675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 rotWithShape="1"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981084" y="6680927"/>
              <a:ext cx="2158736" cy="152242"/>
            </a:xfrm>
            <a:prstGeom prst="rect">
              <a:avLst/>
            </a:prstGeom>
          </p:spPr>
        </p:pic>
      </p:grpSp>
      <p:grpSp>
        <p:nvGrpSpPr>
          <p:cNvPr id="23" name="Group 22"/>
          <p:cNvGrpSpPr/>
          <p:nvPr/>
        </p:nvGrpSpPr>
        <p:grpSpPr>
          <a:xfrm>
            <a:off x="141315" y="782035"/>
            <a:ext cx="3270479" cy="387820"/>
            <a:chOff x="-1" y="827755"/>
            <a:chExt cx="3411796" cy="387820"/>
          </a:xfrm>
          <a:solidFill>
            <a:schemeClr val="accent6">
              <a:lumMod val="75000"/>
            </a:schemeClr>
          </a:solidFill>
        </p:grpSpPr>
        <p:sp>
          <p:nvSpPr>
            <p:cNvPr id="14" name="Flowchart: Data 13"/>
            <p:cNvSpPr/>
            <p:nvPr/>
          </p:nvSpPr>
          <p:spPr>
            <a:xfrm>
              <a:off x="688259" y="827755"/>
              <a:ext cx="2723536" cy="387820"/>
            </a:xfrm>
            <a:prstGeom prst="flowChartInputOutpu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-1" y="827756"/>
              <a:ext cx="1632155" cy="38781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271471" y="787723"/>
            <a:ext cx="29714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Science</a:t>
            </a:r>
          </a:p>
        </p:txBody>
      </p:sp>
      <p:sp>
        <p:nvSpPr>
          <p:cNvPr id="27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1705866" y="245285"/>
            <a:ext cx="5926309" cy="788650"/>
          </a:xfrm>
          <a:noFill/>
          <a:ln w="3175">
            <a:noFill/>
          </a:ln>
        </p:spPr>
        <p:txBody>
          <a:bodyPr/>
          <a:lstStyle/>
          <a:p>
            <a:pPr marL="0" indent="0" algn="ctr">
              <a:buNone/>
            </a:pPr>
            <a:r>
              <a:rPr lang="en-AU" dirty="0">
                <a:solidFill>
                  <a:schemeClr val="bg1"/>
                </a:solidFill>
                <a:effectLst>
                  <a:outerShdw blurRad="2921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anose="02040502050405020303" pitchFamily="18" charset="0"/>
              </a:rPr>
              <a:t>Human Performance Projects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E245BD3-06CE-4FF5-9BA0-ABBCC68686CE}"/>
              </a:ext>
            </a:extLst>
          </p:cNvPr>
          <p:cNvSpPr txBox="1"/>
          <p:nvPr/>
        </p:nvSpPr>
        <p:spPr>
          <a:xfrm>
            <a:off x="2160204" y="833443"/>
            <a:ext cx="68739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Project: A personalised digital sleep and circadian management tool for human performance</a:t>
            </a: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98D56AF7-49F3-4B4A-A653-B5AB583B438B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t="4843" b="3722"/>
          <a:stretch/>
        </p:blipFill>
        <p:spPr>
          <a:xfrm>
            <a:off x="3219336" y="2027775"/>
            <a:ext cx="917402" cy="1820087"/>
          </a:xfrm>
          <a:prstGeom prst="rect">
            <a:avLst/>
          </a:prstGeom>
        </p:spPr>
      </p:pic>
      <p:grpSp>
        <p:nvGrpSpPr>
          <p:cNvPr id="37" name="Group 36">
            <a:extLst>
              <a:ext uri="{FF2B5EF4-FFF2-40B4-BE49-F238E27FC236}">
                <a16:creationId xmlns:a16="http://schemas.microsoft.com/office/drawing/2014/main" id="{2A6BC87F-6A0F-4ECF-A16B-436E7AC3D9D2}"/>
              </a:ext>
            </a:extLst>
          </p:cNvPr>
          <p:cNvGrpSpPr/>
          <p:nvPr/>
        </p:nvGrpSpPr>
        <p:grpSpPr>
          <a:xfrm>
            <a:off x="3168572" y="1978953"/>
            <a:ext cx="1018503" cy="1924487"/>
            <a:chOff x="1882736" y="5503863"/>
            <a:chExt cx="6362700" cy="12666663"/>
          </a:xfrm>
        </p:grpSpPr>
        <p:sp>
          <p:nvSpPr>
            <p:cNvPr id="38" name="Freeform 133">
              <a:extLst>
                <a:ext uri="{FF2B5EF4-FFF2-40B4-BE49-F238E27FC236}">
                  <a16:creationId xmlns:a16="http://schemas.microsoft.com/office/drawing/2014/main" id="{6699FB45-16BC-4819-8482-23F1DF13BAA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82736" y="5503863"/>
              <a:ext cx="6362700" cy="12666663"/>
            </a:xfrm>
            <a:custGeom>
              <a:avLst/>
              <a:gdLst>
                <a:gd name="T0" fmla="*/ 1435 w 1440"/>
                <a:gd name="T1" fmla="*/ 659 h 2868"/>
                <a:gd name="T2" fmla="*/ 1429 w 1440"/>
                <a:gd name="T3" fmla="*/ 659 h 2868"/>
                <a:gd name="T4" fmla="*/ 1429 w 1440"/>
                <a:gd name="T5" fmla="*/ 221 h 2868"/>
                <a:gd name="T6" fmla="*/ 1209 w 1440"/>
                <a:gd name="T7" fmla="*/ 0 h 2868"/>
                <a:gd name="T8" fmla="*/ 232 w 1440"/>
                <a:gd name="T9" fmla="*/ 0 h 2868"/>
                <a:gd name="T10" fmla="*/ 11 w 1440"/>
                <a:gd name="T11" fmla="*/ 221 h 2868"/>
                <a:gd name="T12" fmla="*/ 11 w 1440"/>
                <a:gd name="T13" fmla="*/ 387 h 2868"/>
                <a:gd name="T14" fmla="*/ 4 w 1440"/>
                <a:gd name="T15" fmla="*/ 387 h 2868"/>
                <a:gd name="T16" fmla="*/ 0 w 1440"/>
                <a:gd name="T17" fmla="*/ 392 h 2868"/>
                <a:gd name="T18" fmla="*/ 0 w 1440"/>
                <a:gd name="T19" fmla="*/ 498 h 2868"/>
                <a:gd name="T20" fmla="*/ 4 w 1440"/>
                <a:gd name="T21" fmla="*/ 502 h 2868"/>
                <a:gd name="T22" fmla="*/ 11 w 1440"/>
                <a:gd name="T23" fmla="*/ 502 h 2868"/>
                <a:gd name="T24" fmla="*/ 11 w 1440"/>
                <a:gd name="T25" fmla="*/ 593 h 2868"/>
                <a:gd name="T26" fmla="*/ 4 w 1440"/>
                <a:gd name="T27" fmla="*/ 593 h 2868"/>
                <a:gd name="T28" fmla="*/ 0 w 1440"/>
                <a:gd name="T29" fmla="*/ 597 h 2868"/>
                <a:gd name="T30" fmla="*/ 0 w 1440"/>
                <a:gd name="T31" fmla="*/ 798 h 2868"/>
                <a:gd name="T32" fmla="*/ 4 w 1440"/>
                <a:gd name="T33" fmla="*/ 802 h 2868"/>
                <a:gd name="T34" fmla="*/ 11 w 1440"/>
                <a:gd name="T35" fmla="*/ 802 h 2868"/>
                <a:gd name="T36" fmla="*/ 11 w 1440"/>
                <a:gd name="T37" fmla="*/ 855 h 2868"/>
                <a:gd name="T38" fmla="*/ 4 w 1440"/>
                <a:gd name="T39" fmla="*/ 855 h 2868"/>
                <a:gd name="T40" fmla="*/ 0 w 1440"/>
                <a:gd name="T41" fmla="*/ 860 h 2868"/>
                <a:gd name="T42" fmla="*/ 0 w 1440"/>
                <a:gd name="T43" fmla="*/ 1061 h 2868"/>
                <a:gd name="T44" fmla="*/ 4 w 1440"/>
                <a:gd name="T45" fmla="*/ 1065 h 2868"/>
                <a:gd name="T46" fmla="*/ 11 w 1440"/>
                <a:gd name="T47" fmla="*/ 1065 h 2868"/>
                <a:gd name="T48" fmla="*/ 11 w 1440"/>
                <a:gd name="T49" fmla="*/ 2647 h 2868"/>
                <a:gd name="T50" fmla="*/ 232 w 1440"/>
                <a:gd name="T51" fmla="*/ 2868 h 2868"/>
                <a:gd name="T52" fmla="*/ 1209 w 1440"/>
                <a:gd name="T53" fmla="*/ 2868 h 2868"/>
                <a:gd name="T54" fmla="*/ 1429 w 1440"/>
                <a:gd name="T55" fmla="*/ 2647 h 2868"/>
                <a:gd name="T56" fmla="*/ 1429 w 1440"/>
                <a:gd name="T57" fmla="*/ 1001 h 2868"/>
                <a:gd name="T58" fmla="*/ 1435 w 1440"/>
                <a:gd name="T59" fmla="*/ 1001 h 2868"/>
                <a:gd name="T60" fmla="*/ 1440 w 1440"/>
                <a:gd name="T61" fmla="*/ 996 h 2868"/>
                <a:gd name="T62" fmla="*/ 1440 w 1440"/>
                <a:gd name="T63" fmla="*/ 664 h 2868"/>
                <a:gd name="T64" fmla="*/ 1435 w 1440"/>
                <a:gd name="T65" fmla="*/ 659 h 2868"/>
                <a:gd name="T66" fmla="*/ 1372 w 1440"/>
                <a:gd name="T67" fmla="*/ 2673 h 2868"/>
                <a:gd name="T68" fmla="*/ 1245 w 1440"/>
                <a:gd name="T69" fmla="*/ 2796 h 2868"/>
                <a:gd name="T70" fmla="*/ 203 w 1440"/>
                <a:gd name="T71" fmla="*/ 2796 h 2868"/>
                <a:gd name="T72" fmla="*/ 76 w 1440"/>
                <a:gd name="T73" fmla="*/ 2673 h 2868"/>
                <a:gd name="T74" fmla="*/ 76 w 1440"/>
                <a:gd name="T75" fmla="*/ 189 h 2868"/>
                <a:gd name="T76" fmla="*/ 203 w 1440"/>
                <a:gd name="T77" fmla="*/ 66 h 2868"/>
                <a:gd name="T78" fmla="*/ 342 w 1440"/>
                <a:gd name="T79" fmla="*/ 66 h 2868"/>
                <a:gd name="T80" fmla="*/ 342 w 1440"/>
                <a:gd name="T81" fmla="*/ 66 h 2868"/>
                <a:gd name="T82" fmla="*/ 343 w 1440"/>
                <a:gd name="T83" fmla="*/ 66 h 2868"/>
                <a:gd name="T84" fmla="*/ 357 w 1440"/>
                <a:gd name="T85" fmla="*/ 79 h 2868"/>
                <a:gd name="T86" fmla="*/ 357 w 1440"/>
                <a:gd name="T87" fmla="*/ 80 h 2868"/>
                <a:gd name="T88" fmla="*/ 375 w 1440"/>
                <a:gd name="T89" fmla="*/ 90 h 2868"/>
                <a:gd name="T90" fmla="*/ 387 w 1440"/>
                <a:gd name="T91" fmla="*/ 131 h 2868"/>
                <a:gd name="T92" fmla="*/ 382 w 1440"/>
                <a:gd name="T93" fmla="*/ 144 h 2868"/>
                <a:gd name="T94" fmla="*/ 440 w 1440"/>
                <a:gd name="T95" fmla="*/ 166 h 2868"/>
                <a:gd name="T96" fmla="*/ 1008 w 1440"/>
                <a:gd name="T97" fmla="*/ 166 h 2868"/>
                <a:gd name="T98" fmla="*/ 1044 w 1440"/>
                <a:gd name="T99" fmla="*/ 158 h 2868"/>
                <a:gd name="T100" fmla="*/ 1044 w 1440"/>
                <a:gd name="T101" fmla="*/ 139 h 2868"/>
                <a:gd name="T102" fmla="*/ 1068 w 1440"/>
                <a:gd name="T103" fmla="*/ 88 h 2868"/>
                <a:gd name="T104" fmla="*/ 1092 w 1440"/>
                <a:gd name="T105" fmla="*/ 74 h 2868"/>
                <a:gd name="T106" fmla="*/ 1105 w 1440"/>
                <a:gd name="T107" fmla="*/ 66 h 2868"/>
                <a:gd name="T108" fmla="*/ 1106 w 1440"/>
                <a:gd name="T109" fmla="*/ 66 h 2868"/>
                <a:gd name="T110" fmla="*/ 1106 w 1440"/>
                <a:gd name="T111" fmla="*/ 66 h 2868"/>
                <a:gd name="T112" fmla="*/ 1245 w 1440"/>
                <a:gd name="T113" fmla="*/ 66 h 2868"/>
                <a:gd name="T114" fmla="*/ 1372 w 1440"/>
                <a:gd name="T115" fmla="*/ 189 h 2868"/>
                <a:gd name="T116" fmla="*/ 1372 w 1440"/>
                <a:gd name="T117" fmla="*/ 2673 h 2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440" h="2868">
                  <a:moveTo>
                    <a:pt x="1435" y="659"/>
                  </a:moveTo>
                  <a:cubicBezTo>
                    <a:pt x="1429" y="659"/>
                    <a:pt x="1429" y="659"/>
                    <a:pt x="1429" y="659"/>
                  </a:cubicBezTo>
                  <a:cubicBezTo>
                    <a:pt x="1429" y="221"/>
                    <a:pt x="1429" y="221"/>
                    <a:pt x="1429" y="221"/>
                  </a:cubicBezTo>
                  <a:cubicBezTo>
                    <a:pt x="1429" y="99"/>
                    <a:pt x="1331" y="0"/>
                    <a:pt x="1209" y="0"/>
                  </a:cubicBezTo>
                  <a:cubicBezTo>
                    <a:pt x="232" y="0"/>
                    <a:pt x="232" y="0"/>
                    <a:pt x="232" y="0"/>
                  </a:cubicBezTo>
                  <a:cubicBezTo>
                    <a:pt x="110" y="0"/>
                    <a:pt x="11" y="99"/>
                    <a:pt x="11" y="221"/>
                  </a:cubicBezTo>
                  <a:cubicBezTo>
                    <a:pt x="11" y="387"/>
                    <a:pt x="11" y="387"/>
                    <a:pt x="11" y="387"/>
                  </a:cubicBezTo>
                  <a:cubicBezTo>
                    <a:pt x="4" y="387"/>
                    <a:pt x="4" y="387"/>
                    <a:pt x="4" y="387"/>
                  </a:cubicBezTo>
                  <a:cubicBezTo>
                    <a:pt x="2" y="387"/>
                    <a:pt x="0" y="389"/>
                    <a:pt x="0" y="392"/>
                  </a:cubicBezTo>
                  <a:cubicBezTo>
                    <a:pt x="0" y="498"/>
                    <a:pt x="0" y="498"/>
                    <a:pt x="0" y="498"/>
                  </a:cubicBezTo>
                  <a:cubicBezTo>
                    <a:pt x="0" y="500"/>
                    <a:pt x="2" y="502"/>
                    <a:pt x="4" y="502"/>
                  </a:cubicBezTo>
                  <a:cubicBezTo>
                    <a:pt x="11" y="502"/>
                    <a:pt x="11" y="502"/>
                    <a:pt x="11" y="502"/>
                  </a:cubicBezTo>
                  <a:cubicBezTo>
                    <a:pt x="11" y="593"/>
                    <a:pt x="11" y="593"/>
                    <a:pt x="11" y="593"/>
                  </a:cubicBezTo>
                  <a:cubicBezTo>
                    <a:pt x="4" y="593"/>
                    <a:pt x="4" y="593"/>
                    <a:pt x="4" y="593"/>
                  </a:cubicBezTo>
                  <a:cubicBezTo>
                    <a:pt x="2" y="593"/>
                    <a:pt x="0" y="595"/>
                    <a:pt x="0" y="597"/>
                  </a:cubicBezTo>
                  <a:cubicBezTo>
                    <a:pt x="0" y="798"/>
                    <a:pt x="0" y="798"/>
                    <a:pt x="0" y="798"/>
                  </a:cubicBezTo>
                  <a:cubicBezTo>
                    <a:pt x="0" y="801"/>
                    <a:pt x="2" y="802"/>
                    <a:pt x="4" y="802"/>
                  </a:cubicBezTo>
                  <a:cubicBezTo>
                    <a:pt x="11" y="802"/>
                    <a:pt x="11" y="802"/>
                    <a:pt x="11" y="802"/>
                  </a:cubicBezTo>
                  <a:cubicBezTo>
                    <a:pt x="11" y="855"/>
                    <a:pt x="11" y="855"/>
                    <a:pt x="11" y="855"/>
                  </a:cubicBezTo>
                  <a:cubicBezTo>
                    <a:pt x="4" y="855"/>
                    <a:pt x="4" y="855"/>
                    <a:pt x="4" y="855"/>
                  </a:cubicBezTo>
                  <a:cubicBezTo>
                    <a:pt x="2" y="855"/>
                    <a:pt x="0" y="857"/>
                    <a:pt x="0" y="860"/>
                  </a:cubicBezTo>
                  <a:cubicBezTo>
                    <a:pt x="0" y="1061"/>
                    <a:pt x="0" y="1061"/>
                    <a:pt x="0" y="1061"/>
                  </a:cubicBezTo>
                  <a:cubicBezTo>
                    <a:pt x="0" y="1063"/>
                    <a:pt x="2" y="1065"/>
                    <a:pt x="4" y="1065"/>
                  </a:cubicBezTo>
                  <a:cubicBezTo>
                    <a:pt x="11" y="1065"/>
                    <a:pt x="11" y="1065"/>
                    <a:pt x="11" y="1065"/>
                  </a:cubicBezTo>
                  <a:cubicBezTo>
                    <a:pt x="11" y="2647"/>
                    <a:pt x="11" y="2647"/>
                    <a:pt x="11" y="2647"/>
                  </a:cubicBezTo>
                  <a:cubicBezTo>
                    <a:pt x="11" y="2769"/>
                    <a:pt x="110" y="2868"/>
                    <a:pt x="232" y="2868"/>
                  </a:cubicBezTo>
                  <a:cubicBezTo>
                    <a:pt x="1209" y="2868"/>
                    <a:pt x="1209" y="2868"/>
                    <a:pt x="1209" y="2868"/>
                  </a:cubicBezTo>
                  <a:cubicBezTo>
                    <a:pt x="1331" y="2868"/>
                    <a:pt x="1429" y="2769"/>
                    <a:pt x="1429" y="2647"/>
                  </a:cubicBezTo>
                  <a:cubicBezTo>
                    <a:pt x="1429" y="1001"/>
                    <a:pt x="1429" y="1001"/>
                    <a:pt x="1429" y="1001"/>
                  </a:cubicBezTo>
                  <a:cubicBezTo>
                    <a:pt x="1435" y="1001"/>
                    <a:pt x="1435" y="1001"/>
                    <a:pt x="1435" y="1001"/>
                  </a:cubicBezTo>
                  <a:cubicBezTo>
                    <a:pt x="1438" y="1001"/>
                    <a:pt x="1440" y="999"/>
                    <a:pt x="1440" y="996"/>
                  </a:cubicBezTo>
                  <a:cubicBezTo>
                    <a:pt x="1440" y="664"/>
                    <a:pt x="1440" y="664"/>
                    <a:pt x="1440" y="664"/>
                  </a:cubicBezTo>
                  <a:cubicBezTo>
                    <a:pt x="1440" y="661"/>
                    <a:pt x="1438" y="659"/>
                    <a:pt x="1435" y="659"/>
                  </a:cubicBezTo>
                  <a:close/>
                  <a:moveTo>
                    <a:pt x="1372" y="2673"/>
                  </a:moveTo>
                  <a:cubicBezTo>
                    <a:pt x="1372" y="2741"/>
                    <a:pt x="1315" y="2796"/>
                    <a:pt x="1245" y="2796"/>
                  </a:cubicBezTo>
                  <a:cubicBezTo>
                    <a:pt x="203" y="2796"/>
                    <a:pt x="203" y="2796"/>
                    <a:pt x="203" y="2796"/>
                  </a:cubicBezTo>
                  <a:cubicBezTo>
                    <a:pt x="133" y="2796"/>
                    <a:pt x="76" y="2741"/>
                    <a:pt x="76" y="2673"/>
                  </a:cubicBezTo>
                  <a:cubicBezTo>
                    <a:pt x="76" y="189"/>
                    <a:pt x="76" y="189"/>
                    <a:pt x="76" y="189"/>
                  </a:cubicBezTo>
                  <a:cubicBezTo>
                    <a:pt x="76" y="121"/>
                    <a:pt x="133" y="66"/>
                    <a:pt x="203" y="66"/>
                  </a:cubicBezTo>
                  <a:cubicBezTo>
                    <a:pt x="342" y="66"/>
                    <a:pt x="342" y="66"/>
                    <a:pt x="342" y="66"/>
                  </a:cubicBezTo>
                  <a:cubicBezTo>
                    <a:pt x="342" y="66"/>
                    <a:pt x="342" y="66"/>
                    <a:pt x="342" y="66"/>
                  </a:cubicBezTo>
                  <a:cubicBezTo>
                    <a:pt x="342" y="66"/>
                    <a:pt x="343" y="66"/>
                    <a:pt x="343" y="66"/>
                  </a:cubicBezTo>
                  <a:cubicBezTo>
                    <a:pt x="351" y="66"/>
                    <a:pt x="357" y="72"/>
                    <a:pt x="357" y="79"/>
                  </a:cubicBezTo>
                  <a:cubicBezTo>
                    <a:pt x="357" y="80"/>
                    <a:pt x="357" y="80"/>
                    <a:pt x="357" y="80"/>
                  </a:cubicBezTo>
                  <a:cubicBezTo>
                    <a:pt x="364" y="80"/>
                    <a:pt x="371" y="84"/>
                    <a:pt x="375" y="90"/>
                  </a:cubicBezTo>
                  <a:cubicBezTo>
                    <a:pt x="383" y="102"/>
                    <a:pt x="387" y="117"/>
                    <a:pt x="387" y="131"/>
                  </a:cubicBezTo>
                  <a:cubicBezTo>
                    <a:pt x="387" y="136"/>
                    <a:pt x="385" y="140"/>
                    <a:pt x="382" y="144"/>
                  </a:cubicBezTo>
                  <a:cubicBezTo>
                    <a:pt x="397" y="158"/>
                    <a:pt x="418" y="166"/>
                    <a:pt x="440" y="166"/>
                  </a:cubicBezTo>
                  <a:cubicBezTo>
                    <a:pt x="1008" y="166"/>
                    <a:pt x="1008" y="166"/>
                    <a:pt x="1008" y="166"/>
                  </a:cubicBezTo>
                  <a:cubicBezTo>
                    <a:pt x="1021" y="166"/>
                    <a:pt x="1033" y="164"/>
                    <a:pt x="1044" y="158"/>
                  </a:cubicBezTo>
                  <a:cubicBezTo>
                    <a:pt x="1041" y="153"/>
                    <a:pt x="1040" y="146"/>
                    <a:pt x="1044" y="139"/>
                  </a:cubicBezTo>
                  <a:cubicBezTo>
                    <a:pt x="1053" y="122"/>
                    <a:pt x="1061" y="105"/>
                    <a:pt x="1068" y="88"/>
                  </a:cubicBezTo>
                  <a:cubicBezTo>
                    <a:pt x="1072" y="78"/>
                    <a:pt x="1081" y="71"/>
                    <a:pt x="1092" y="74"/>
                  </a:cubicBezTo>
                  <a:cubicBezTo>
                    <a:pt x="1094" y="69"/>
                    <a:pt x="1099" y="66"/>
                    <a:pt x="1105" y="66"/>
                  </a:cubicBezTo>
                  <a:cubicBezTo>
                    <a:pt x="1105" y="66"/>
                    <a:pt x="1106" y="66"/>
                    <a:pt x="1106" y="66"/>
                  </a:cubicBezTo>
                  <a:cubicBezTo>
                    <a:pt x="1106" y="66"/>
                    <a:pt x="1106" y="66"/>
                    <a:pt x="1106" y="66"/>
                  </a:cubicBezTo>
                  <a:cubicBezTo>
                    <a:pt x="1245" y="66"/>
                    <a:pt x="1245" y="66"/>
                    <a:pt x="1245" y="66"/>
                  </a:cubicBezTo>
                  <a:cubicBezTo>
                    <a:pt x="1315" y="66"/>
                    <a:pt x="1372" y="121"/>
                    <a:pt x="1372" y="189"/>
                  </a:cubicBezTo>
                  <a:lnTo>
                    <a:pt x="1372" y="2673"/>
                  </a:lnTo>
                  <a:close/>
                </a:path>
              </a:pathLst>
            </a:custGeom>
            <a:solidFill>
              <a:srgbClr val="1919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02" tIns="22851" rIns="45702" bIns="22851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+mj-lt"/>
              </a:endParaRPr>
            </a:p>
          </p:txBody>
        </p:sp>
        <p:sp>
          <p:nvSpPr>
            <p:cNvPr id="39" name="Freeform 134">
              <a:extLst>
                <a:ext uri="{FF2B5EF4-FFF2-40B4-BE49-F238E27FC236}">
                  <a16:creationId xmlns:a16="http://schemas.microsoft.com/office/drawing/2014/main" id="{057DC7C2-B4C3-47CC-B7E8-41992CAB679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38311" y="5610225"/>
              <a:ext cx="6053138" cy="12449175"/>
            </a:xfrm>
            <a:custGeom>
              <a:avLst/>
              <a:gdLst>
                <a:gd name="T0" fmla="*/ 1171 w 1370"/>
                <a:gd name="T1" fmla="*/ 0 h 2819"/>
                <a:gd name="T2" fmla="*/ 199 w 1370"/>
                <a:gd name="T3" fmla="*/ 0 h 2819"/>
                <a:gd name="T4" fmla="*/ 0 w 1370"/>
                <a:gd name="T5" fmla="*/ 199 h 2819"/>
                <a:gd name="T6" fmla="*/ 0 w 1370"/>
                <a:gd name="T7" fmla="*/ 2621 h 2819"/>
                <a:gd name="T8" fmla="*/ 199 w 1370"/>
                <a:gd name="T9" fmla="*/ 2819 h 2819"/>
                <a:gd name="T10" fmla="*/ 1171 w 1370"/>
                <a:gd name="T11" fmla="*/ 2819 h 2819"/>
                <a:gd name="T12" fmla="*/ 1370 w 1370"/>
                <a:gd name="T13" fmla="*/ 2621 h 2819"/>
                <a:gd name="T14" fmla="*/ 1370 w 1370"/>
                <a:gd name="T15" fmla="*/ 199 h 2819"/>
                <a:gd name="T16" fmla="*/ 1171 w 1370"/>
                <a:gd name="T17" fmla="*/ 0 h 2819"/>
                <a:gd name="T18" fmla="*/ 1306 w 1370"/>
                <a:gd name="T19" fmla="*/ 2633 h 2819"/>
                <a:gd name="T20" fmla="*/ 1185 w 1370"/>
                <a:gd name="T21" fmla="*/ 2754 h 2819"/>
                <a:gd name="T22" fmla="*/ 186 w 1370"/>
                <a:gd name="T23" fmla="*/ 2754 h 2819"/>
                <a:gd name="T24" fmla="*/ 64 w 1370"/>
                <a:gd name="T25" fmla="*/ 2633 h 2819"/>
                <a:gd name="T26" fmla="*/ 64 w 1370"/>
                <a:gd name="T27" fmla="*/ 187 h 2819"/>
                <a:gd name="T28" fmla="*/ 186 w 1370"/>
                <a:gd name="T29" fmla="*/ 65 h 2819"/>
                <a:gd name="T30" fmla="*/ 319 w 1370"/>
                <a:gd name="T31" fmla="*/ 65 h 2819"/>
                <a:gd name="T32" fmla="*/ 319 w 1370"/>
                <a:gd name="T33" fmla="*/ 65 h 2819"/>
                <a:gd name="T34" fmla="*/ 320 w 1370"/>
                <a:gd name="T35" fmla="*/ 65 h 2819"/>
                <a:gd name="T36" fmla="*/ 334 w 1370"/>
                <a:gd name="T37" fmla="*/ 79 h 2819"/>
                <a:gd name="T38" fmla="*/ 334 w 1370"/>
                <a:gd name="T39" fmla="*/ 79 h 2819"/>
                <a:gd name="T40" fmla="*/ 334 w 1370"/>
                <a:gd name="T41" fmla="*/ 80 h 2819"/>
                <a:gd name="T42" fmla="*/ 334 w 1370"/>
                <a:gd name="T43" fmla="*/ 85 h 2819"/>
                <a:gd name="T44" fmla="*/ 413 w 1370"/>
                <a:gd name="T45" fmla="*/ 165 h 2819"/>
                <a:gd name="T46" fmla="*/ 957 w 1370"/>
                <a:gd name="T47" fmla="*/ 165 h 2819"/>
                <a:gd name="T48" fmla="*/ 1037 w 1370"/>
                <a:gd name="T49" fmla="*/ 85 h 2819"/>
                <a:gd name="T50" fmla="*/ 1037 w 1370"/>
                <a:gd name="T51" fmla="*/ 80 h 2819"/>
                <a:gd name="T52" fmla="*/ 1037 w 1370"/>
                <a:gd name="T53" fmla="*/ 79 h 2819"/>
                <a:gd name="T54" fmla="*/ 1050 w 1370"/>
                <a:gd name="T55" fmla="*/ 65 h 2819"/>
                <a:gd name="T56" fmla="*/ 1051 w 1370"/>
                <a:gd name="T57" fmla="*/ 65 h 2819"/>
                <a:gd name="T58" fmla="*/ 1051 w 1370"/>
                <a:gd name="T59" fmla="*/ 65 h 2819"/>
                <a:gd name="T60" fmla="*/ 1185 w 1370"/>
                <a:gd name="T61" fmla="*/ 65 h 2819"/>
                <a:gd name="T62" fmla="*/ 1306 w 1370"/>
                <a:gd name="T63" fmla="*/ 187 h 2819"/>
                <a:gd name="T64" fmla="*/ 1306 w 1370"/>
                <a:gd name="T65" fmla="*/ 2633 h 28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370" h="2819">
                  <a:moveTo>
                    <a:pt x="1171" y="0"/>
                  </a:moveTo>
                  <a:cubicBezTo>
                    <a:pt x="199" y="0"/>
                    <a:pt x="199" y="0"/>
                    <a:pt x="199" y="0"/>
                  </a:cubicBezTo>
                  <a:cubicBezTo>
                    <a:pt x="89" y="0"/>
                    <a:pt x="0" y="89"/>
                    <a:pt x="0" y="199"/>
                  </a:cubicBezTo>
                  <a:cubicBezTo>
                    <a:pt x="0" y="2621"/>
                    <a:pt x="0" y="2621"/>
                    <a:pt x="0" y="2621"/>
                  </a:cubicBezTo>
                  <a:cubicBezTo>
                    <a:pt x="0" y="2730"/>
                    <a:pt x="89" y="2819"/>
                    <a:pt x="199" y="2819"/>
                  </a:cubicBezTo>
                  <a:cubicBezTo>
                    <a:pt x="1171" y="2819"/>
                    <a:pt x="1171" y="2819"/>
                    <a:pt x="1171" y="2819"/>
                  </a:cubicBezTo>
                  <a:cubicBezTo>
                    <a:pt x="1281" y="2819"/>
                    <a:pt x="1370" y="2730"/>
                    <a:pt x="1370" y="2621"/>
                  </a:cubicBezTo>
                  <a:cubicBezTo>
                    <a:pt x="1370" y="199"/>
                    <a:pt x="1370" y="199"/>
                    <a:pt x="1370" y="199"/>
                  </a:cubicBezTo>
                  <a:cubicBezTo>
                    <a:pt x="1370" y="89"/>
                    <a:pt x="1281" y="0"/>
                    <a:pt x="1171" y="0"/>
                  </a:cubicBezTo>
                  <a:close/>
                  <a:moveTo>
                    <a:pt x="1306" y="2633"/>
                  </a:moveTo>
                  <a:cubicBezTo>
                    <a:pt x="1306" y="2700"/>
                    <a:pt x="1252" y="2754"/>
                    <a:pt x="1185" y="2754"/>
                  </a:cubicBezTo>
                  <a:cubicBezTo>
                    <a:pt x="186" y="2754"/>
                    <a:pt x="186" y="2754"/>
                    <a:pt x="186" y="2754"/>
                  </a:cubicBezTo>
                  <a:cubicBezTo>
                    <a:pt x="119" y="2754"/>
                    <a:pt x="64" y="2700"/>
                    <a:pt x="64" y="2633"/>
                  </a:cubicBezTo>
                  <a:cubicBezTo>
                    <a:pt x="64" y="187"/>
                    <a:pt x="64" y="187"/>
                    <a:pt x="64" y="187"/>
                  </a:cubicBezTo>
                  <a:cubicBezTo>
                    <a:pt x="64" y="120"/>
                    <a:pt x="119" y="65"/>
                    <a:pt x="186" y="65"/>
                  </a:cubicBezTo>
                  <a:cubicBezTo>
                    <a:pt x="319" y="65"/>
                    <a:pt x="319" y="65"/>
                    <a:pt x="319" y="65"/>
                  </a:cubicBezTo>
                  <a:cubicBezTo>
                    <a:pt x="319" y="65"/>
                    <a:pt x="319" y="65"/>
                    <a:pt x="319" y="65"/>
                  </a:cubicBezTo>
                  <a:cubicBezTo>
                    <a:pt x="320" y="65"/>
                    <a:pt x="320" y="65"/>
                    <a:pt x="320" y="65"/>
                  </a:cubicBezTo>
                  <a:cubicBezTo>
                    <a:pt x="328" y="65"/>
                    <a:pt x="334" y="71"/>
                    <a:pt x="334" y="79"/>
                  </a:cubicBezTo>
                  <a:cubicBezTo>
                    <a:pt x="334" y="79"/>
                    <a:pt x="334" y="79"/>
                    <a:pt x="334" y="79"/>
                  </a:cubicBezTo>
                  <a:cubicBezTo>
                    <a:pt x="334" y="80"/>
                    <a:pt x="334" y="80"/>
                    <a:pt x="334" y="80"/>
                  </a:cubicBezTo>
                  <a:cubicBezTo>
                    <a:pt x="334" y="85"/>
                    <a:pt x="334" y="85"/>
                    <a:pt x="334" y="85"/>
                  </a:cubicBezTo>
                  <a:cubicBezTo>
                    <a:pt x="334" y="129"/>
                    <a:pt x="369" y="165"/>
                    <a:pt x="413" y="165"/>
                  </a:cubicBezTo>
                  <a:cubicBezTo>
                    <a:pt x="957" y="165"/>
                    <a:pt x="957" y="165"/>
                    <a:pt x="957" y="165"/>
                  </a:cubicBezTo>
                  <a:cubicBezTo>
                    <a:pt x="1001" y="165"/>
                    <a:pt x="1037" y="129"/>
                    <a:pt x="1037" y="85"/>
                  </a:cubicBezTo>
                  <a:cubicBezTo>
                    <a:pt x="1037" y="80"/>
                    <a:pt x="1037" y="80"/>
                    <a:pt x="1037" y="80"/>
                  </a:cubicBezTo>
                  <a:cubicBezTo>
                    <a:pt x="1037" y="79"/>
                    <a:pt x="1037" y="79"/>
                    <a:pt x="1037" y="79"/>
                  </a:cubicBezTo>
                  <a:cubicBezTo>
                    <a:pt x="1037" y="71"/>
                    <a:pt x="1043" y="65"/>
                    <a:pt x="1050" y="65"/>
                  </a:cubicBezTo>
                  <a:cubicBezTo>
                    <a:pt x="1050" y="65"/>
                    <a:pt x="1051" y="65"/>
                    <a:pt x="1051" y="65"/>
                  </a:cubicBezTo>
                  <a:cubicBezTo>
                    <a:pt x="1051" y="65"/>
                    <a:pt x="1051" y="65"/>
                    <a:pt x="1051" y="65"/>
                  </a:cubicBezTo>
                  <a:cubicBezTo>
                    <a:pt x="1185" y="65"/>
                    <a:pt x="1185" y="65"/>
                    <a:pt x="1185" y="65"/>
                  </a:cubicBezTo>
                  <a:cubicBezTo>
                    <a:pt x="1252" y="65"/>
                    <a:pt x="1306" y="120"/>
                    <a:pt x="1306" y="187"/>
                  </a:cubicBezTo>
                  <a:lnTo>
                    <a:pt x="1306" y="263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02" tIns="22851" rIns="45702" bIns="22851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+mj-lt"/>
              </a:endParaRPr>
            </a:p>
          </p:txBody>
        </p:sp>
        <p:sp>
          <p:nvSpPr>
            <p:cNvPr id="40" name="Freeform 135">
              <a:extLst>
                <a:ext uri="{FF2B5EF4-FFF2-40B4-BE49-F238E27FC236}">
                  <a16:creationId xmlns:a16="http://schemas.microsoft.com/office/drawing/2014/main" id="{BFDE07EA-58B5-4D79-8651-DD4AAA3B3D1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362411" y="5932488"/>
              <a:ext cx="1511300" cy="193675"/>
            </a:xfrm>
            <a:custGeom>
              <a:avLst/>
              <a:gdLst>
                <a:gd name="T0" fmla="*/ 13 w 342"/>
                <a:gd name="T1" fmla="*/ 9 h 44"/>
                <a:gd name="T2" fmla="*/ 0 w 342"/>
                <a:gd name="T3" fmla="*/ 22 h 44"/>
                <a:gd name="T4" fmla="*/ 13 w 342"/>
                <a:gd name="T5" fmla="*/ 35 h 44"/>
                <a:gd name="T6" fmla="*/ 26 w 342"/>
                <a:gd name="T7" fmla="*/ 22 h 44"/>
                <a:gd name="T8" fmla="*/ 13 w 342"/>
                <a:gd name="T9" fmla="*/ 9 h 44"/>
                <a:gd name="T10" fmla="*/ 234 w 342"/>
                <a:gd name="T11" fmla="*/ 13 h 44"/>
                <a:gd name="T12" fmla="*/ 86 w 342"/>
                <a:gd name="T13" fmla="*/ 13 h 44"/>
                <a:gd name="T14" fmla="*/ 77 w 342"/>
                <a:gd name="T15" fmla="*/ 22 h 44"/>
                <a:gd name="T16" fmla="*/ 86 w 342"/>
                <a:gd name="T17" fmla="*/ 31 h 44"/>
                <a:gd name="T18" fmla="*/ 234 w 342"/>
                <a:gd name="T19" fmla="*/ 31 h 44"/>
                <a:gd name="T20" fmla="*/ 243 w 342"/>
                <a:gd name="T21" fmla="*/ 22 h 44"/>
                <a:gd name="T22" fmla="*/ 234 w 342"/>
                <a:gd name="T23" fmla="*/ 13 h 44"/>
                <a:gd name="T24" fmla="*/ 320 w 342"/>
                <a:gd name="T25" fmla="*/ 0 h 44"/>
                <a:gd name="T26" fmla="*/ 298 w 342"/>
                <a:gd name="T27" fmla="*/ 22 h 44"/>
                <a:gd name="T28" fmla="*/ 320 w 342"/>
                <a:gd name="T29" fmla="*/ 44 h 44"/>
                <a:gd name="T30" fmla="*/ 342 w 342"/>
                <a:gd name="T31" fmla="*/ 22 h 44"/>
                <a:gd name="T32" fmla="*/ 320 w 342"/>
                <a:gd name="T33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42" h="44">
                  <a:moveTo>
                    <a:pt x="13" y="9"/>
                  </a:moveTo>
                  <a:cubicBezTo>
                    <a:pt x="6" y="9"/>
                    <a:pt x="0" y="15"/>
                    <a:pt x="0" y="22"/>
                  </a:cubicBezTo>
                  <a:cubicBezTo>
                    <a:pt x="0" y="30"/>
                    <a:pt x="6" y="35"/>
                    <a:pt x="13" y="35"/>
                  </a:cubicBezTo>
                  <a:cubicBezTo>
                    <a:pt x="20" y="35"/>
                    <a:pt x="26" y="30"/>
                    <a:pt x="26" y="22"/>
                  </a:cubicBezTo>
                  <a:cubicBezTo>
                    <a:pt x="26" y="15"/>
                    <a:pt x="20" y="9"/>
                    <a:pt x="13" y="9"/>
                  </a:cubicBezTo>
                  <a:close/>
                  <a:moveTo>
                    <a:pt x="234" y="13"/>
                  </a:moveTo>
                  <a:cubicBezTo>
                    <a:pt x="86" y="13"/>
                    <a:pt x="86" y="13"/>
                    <a:pt x="86" y="13"/>
                  </a:cubicBezTo>
                  <a:cubicBezTo>
                    <a:pt x="81" y="13"/>
                    <a:pt x="77" y="17"/>
                    <a:pt x="77" y="22"/>
                  </a:cubicBezTo>
                  <a:cubicBezTo>
                    <a:pt x="77" y="27"/>
                    <a:pt x="81" y="31"/>
                    <a:pt x="86" y="31"/>
                  </a:cubicBezTo>
                  <a:cubicBezTo>
                    <a:pt x="234" y="31"/>
                    <a:pt x="234" y="31"/>
                    <a:pt x="234" y="31"/>
                  </a:cubicBezTo>
                  <a:cubicBezTo>
                    <a:pt x="239" y="31"/>
                    <a:pt x="243" y="27"/>
                    <a:pt x="243" y="22"/>
                  </a:cubicBezTo>
                  <a:cubicBezTo>
                    <a:pt x="243" y="17"/>
                    <a:pt x="239" y="13"/>
                    <a:pt x="234" y="13"/>
                  </a:cubicBezTo>
                  <a:close/>
                  <a:moveTo>
                    <a:pt x="320" y="0"/>
                  </a:moveTo>
                  <a:cubicBezTo>
                    <a:pt x="308" y="0"/>
                    <a:pt x="298" y="10"/>
                    <a:pt x="298" y="22"/>
                  </a:cubicBezTo>
                  <a:cubicBezTo>
                    <a:pt x="298" y="34"/>
                    <a:pt x="308" y="44"/>
                    <a:pt x="320" y="44"/>
                  </a:cubicBezTo>
                  <a:cubicBezTo>
                    <a:pt x="332" y="44"/>
                    <a:pt x="342" y="34"/>
                    <a:pt x="342" y="22"/>
                  </a:cubicBezTo>
                  <a:cubicBezTo>
                    <a:pt x="342" y="10"/>
                    <a:pt x="332" y="0"/>
                    <a:pt x="320" y="0"/>
                  </a:cubicBezTo>
                  <a:close/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45702" tIns="22851" rIns="45702" bIns="22851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+mj-lt"/>
              </a:endParaRP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6FC5FA65-AC62-4187-A373-B9CE114FC1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1948" y="6723063"/>
              <a:ext cx="106363" cy="96838"/>
            </a:xfrm>
            <a:prstGeom prst="rect">
              <a:avLst/>
            </a:prstGeom>
            <a:solidFill>
              <a:schemeClr val="tx2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45702" tIns="22851" rIns="45702" bIns="22851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+mj-lt"/>
              </a:endParaRP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B8C30217-571A-4FD0-8ABC-2EBE70EDF4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91448" y="6723063"/>
              <a:ext cx="106363" cy="96838"/>
            </a:xfrm>
            <a:prstGeom prst="rect">
              <a:avLst/>
            </a:prstGeom>
            <a:solidFill>
              <a:schemeClr val="tx2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45702" tIns="22851" rIns="45702" bIns="22851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+mj-lt"/>
              </a:endParaRP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AFDCBD62-D9F7-489B-A8F4-0299703FAC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1948" y="16862425"/>
              <a:ext cx="106363" cy="98425"/>
            </a:xfrm>
            <a:prstGeom prst="rect">
              <a:avLst/>
            </a:prstGeom>
            <a:solidFill>
              <a:schemeClr val="tx2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45702" tIns="22851" rIns="45702" bIns="22851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+mj-lt"/>
              </a:endParaRP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E0AAC358-F791-4DAC-9D57-6338EA1030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91448" y="16862425"/>
              <a:ext cx="106363" cy="98425"/>
            </a:xfrm>
            <a:prstGeom prst="rect">
              <a:avLst/>
            </a:prstGeom>
            <a:solidFill>
              <a:schemeClr val="tx2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45702" tIns="22851" rIns="45702" bIns="22851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+mj-lt"/>
              </a:endParaRPr>
            </a:p>
          </p:txBody>
        </p:sp>
      </p:grpSp>
      <p:sp>
        <p:nvSpPr>
          <p:cNvPr id="53" name="Oval 52">
            <a:extLst>
              <a:ext uri="{FF2B5EF4-FFF2-40B4-BE49-F238E27FC236}">
                <a16:creationId xmlns:a16="http://schemas.microsoft.com/office/drawing/2014/main" id="{A77C0EEA-3F93-497B-A662-2CA501D6FDD2}"/>
              </a:ext>
            </a:extLst>
          </p:cNvPr>
          <p:cNvSpPr/>
          <p:nvPr/>
        </p:nvSpPr>
        <p:spPr>
          <a:xfrm>
            <a:off x="477128" y="5532798"/>
            <a:ext cx="268888" cy="21639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54" name="Picture 53">
            <a:extLst>
              <a:ext uri="{FF2B5EF4-FFF2-40B4-BE49-F238E27FC236}">
                <a16:creationId xmlns:a16="http://schemas.microsoft.com/office/drawing/2014/main" id="{BE2D29B9-BB93-4D01-B94D-3DE05ACADAA4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79579" t="6860" b="59399"/>
          <a:stretch/>
        </p:blipFill>
        <p:spPr>
          <a:xfrm>
            <a:off x="117832" y="5508081"/>
            <a:ext cx="1781368" cy="727152"/>
          </a:xfrm>
          <a:prstGeom prst="rect">
            <a:avLst/>
          </a:prstGeom>
          <a:ln>
            <a:noFill/>
          </a:ln>
        </p:spPr>
      </p:pic>
      <p:sp>
        <p:nvSpPr>
          <p:cNvPr id="55" name="Rectangle 54">
            <a:extLst>
              <a:ext uri="{FF2B5EF4-FFF2-40B4-BE49-F238E27FC236}">
                <a16:creationId xmlns:a16="http://schemas.microsoft.com/office/drawing/2014/main" id="{5A9EA5C8-B4B6-4A78-99CC-F2820093CB27}"/>
              </a:ext>
            </a:extLst>
          </p:cNvPr>
          <p:cNvSpPr/>
          <p:nvPr/>
        </p:nvSpPr>
        <p:spPr>
          <a:xfrm>
            <a:off x="107318" y="5230331"/>
            <a:ext cx="94157" cy="10589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56" name="Picture 55">
            <a:extLst>
              <a:ext uri="{FF2B5EF4-FFF2-40B4-BE49-F238E27FC236}">
                <a16:creationId xmlns:a16="http://schemas.microsoft.com/office/drawing/2014/main" id="{9B8DFA07-CD80-4E9A-B07A-32B1CA8A9F96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r="17723" b="8890"/>
          <a:stretch/>
        </p:blipFill>
        <p:spPr>
          <a:xfrm>
            <a:off x="2180332" y="4366045"/>
            <a:ext cx="6714761" cy="1848610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</p:pic>
      <p:sp>
        <p:nvSpPr>
          <p:cNvPr id="57" name="Rectangle 56">
            <a:extLst>
              <a:ext uri="{FF2B5EF4-FFF2-40B4-BE49-F238E27FC236}">
                <a16:creationId xmlns:a16="http://schemas.microsoft.com/office/drawing/2014/main" id="{65FEA4E0-8BBC-4C09-8BD8-F74010111D17}"/>
              </a:ext>
            </a:extLst>
          </p:cNvPr>
          <p:cNvSpPr/>
          <p:nvPr/>
        </p:nvSpPr>
        <p:spPr>
          <a:xfrm>
            <a:off x="2182311" y="4353997"/>
            <a:ext cx="6720240" cy="1920640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151CAF52-3689-4FC3-868D-4BD06C5B4001}"/>
              </a:ext>
            </a:extLst>
          </p:cNvPr>
          <p:cNvSpPr/>
          <p:nvPr/>
        </p:nvSpPr>
        <p:spPr>
          <a:xfrm>
            <a:off x="8747446" y="4548537"/>
            <a:ext cx="260730" cy="5534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2249FBC-FA72-403F-BF0F-C7853B35F3E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545993" y="1760613"/>
            <a:ext cx="2188000" cy="22240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51F0AAC-F5B4-4F53-80A4-D851ED43082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683430" y="1749368"/>
            <a:ext cx="2252000" cy="2224000"/>
          </a:xfrm>
          <a:prstGeom prst="rect">
            <a:avLst/>
          </a:prstGeom>
        </p:spPr>
      </p:pic>
      <p:sp>
        <p:nvSpPr>
          <p:cNvPr id="59" name="TextBox 58">
            <a:extLst>
              <a:ext uri="{FF2B5EF4-FFF2-40B4-BE49-F238E27FC236}">
                <a16:creationId xmlns:a16="http://schemas.microsoft.com/office/drawing/2014/main" id="{84909985-BB74-4A90-9839-FC764B2A4005}"/>
              </a:ext>
            </a:extLst>
          </p:cNvPr>
          <p:cNvSpPr txBox="1"/>
          <p:nvPr/>
        </p:nvSpPr>
        <p:spPr>
          <a:xfrm>
            <a:off x="246276" y="1723444"/>
            <a:ext cx="2643745" cy="138499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AU" sz="1400" b="0" i="0" dirty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“I found the sleep times very useful (as long as they matched up to what I was doing the next day), and the general sleep hygiene recommendations were good.”</a:t>
            </a:r>
            <a:endParaRPr lang="en-AU" sz="1400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2736B3DC-943C-4F7B-9008-C8ED06AA6D74}"/>
              </a:ext>
            </a:extLst>
          </p:cNvPr>
          <p:cNvSpPr txBox="1"/>
          <p:nvPr/>
        </p:nvSpPr>
        <p:spPr>
          <a:xfrm>
            <a:off x="256987" y="3287053"/>
            <a:ext cx="2633034" cy="95410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AU" sz="1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“T</a:t>
            </a:r>
            <a:r>
              <a:rPr lang="en-AU" sz="1400" b="0" i="0" dirty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 phone/screen recommendations were good, as was the caffeine intake suggestions.”</a:t>
            </a:r>
            <a:endParaRPr lang="en-AU" sz="1400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23111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2760</TotalTime>
  <Words>523</Words>
  <Application>Microsoft Office PowerPoint</Application>
  <PresentationFormat>On-screen Show (4:3)</PresentationFormat>
  <Paragraphs>57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MS PGothic</vt:lpstr>
      <vt:lpstr>Arial</vt:lpstr>
      <vt:lpstr>Calibri</vt:lpstr>
      <vt:lpstr>Calibri Light</vt:lpstr>
      <vt:lpstr>Georgia</vt:lpstr>
      <vt:lpstr>Office Theme</vt:lpstr>
      <vt:lpstr>PowerPoint Presentation</vt:lpstr>
      <vt:lpstr>PowerPoint Presentation</vt:lpstr>
      <vt:lpstr>PowerPoint Presentation</vt:lpstr>
    </vt:vector>
  </TitlesOfParts>
  <Company>Defence Science and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Headley, Lisa</dc:creator>
  <cp:lastModifiedBy>Tracey Sletten</cp:lastModifiedBy>
  <cp:revision>63</cp:revision>
  <dcterms:created xsi:type="dcterms:W3CDTF">2020-10-20T23:56:55Z</dcterms:created>
  <dcterms:modified xsi:type="dcterms:W3CDTF">2022-11-22T13:21:26Z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32123</vt:lpwstr>
  </property>
  <property fmtid="{D5CDD505-2E9C-101B-9397-08002B2CF9AE}" pid="3" name="Objective-Id">
    <vt:lpwstr>BW3825787</vt:lpwstr>
  </property>
  <property fmtid="{D5CDD505-2E9C-101B-9397-08002B2CF9AE}" pid="4" name="Objective-Title">
    <vt:lpwstr>Sletten_Monash_Curve Tomorrow_HPRnet 2022</vt:lpwstr>
  </property>
  <property fmtid="{D5CDD505-2E9C-101B-9397-08002B2CF9AE}" pid="5" name="Objective-Comment">
    <vt:lpwstr/>
  </property>
  <property fmtid="{D5CDD505-2E9C-101B-9397-08002B2CF9AE}" pid="6" name="Objective-CreationStamp">
    <vt:filetime>2022-11-22T20:49:46Z</vt:filetime>
  </property>
  <property fmtid="{D5CDD505-2E9C-101B-9397-08002B2CF9AE}" pid="7" name="Objective-IsApproved">
    <vt:bool>false</vt:bool>
  </property>
  <property fmtid="{D5CDD505-2E9C-101B-9397-08002B2CF9AE}" pid="8" name="Objective-IsPublished">
    <vt:bool>true</vt:bool>
  </property>
  <property fmtid="{D5CDD505-2E9C-101B-9397-08002B2CF9AE}" pid="9" name="Objective-DatePublished">
    <vt:filetime>2022-11-22T20:49:46Z</vt:filetime>
  </property>
  <property fmtid="{D5CDD505-2E9C-101B-9397-08002B2CF9AE}" pid="10" name="Objective-ModificationStamp">
    <vt:filetime>2022-11-22T20:49:47Z</vt:filetime>
  </property>
  <property fmtid="{D5CDD505-2E9C-101B-9397-08002B2CF9AE}" pid="11" name="Objective-Owner">
    <vt:lpwstr>Headley, Lisa MRS (DST Group)</vt:lpwstr>
  </property>
  <property fmtid="{D5CDD505-2E9C-101B-9397-08002B2CF9AE}" pid="12" name="Objective-Path">
    <vt:lpwstr>Objective Global Folder - PROD:Defence Business Units:Defence Science and Technology Group:LD : DSTG Land Division:10 MSTC Human Systems Performance:RL HSP:Strategy:Human Performance AMLE:HPRnet:03. Program:Symposium:2022:Day 1 pressos:</vt:lpwstr>
  </property>
  <property fmtid="{D5CDD505-2E9C-101B-9397-08002B2CF9AE}" pid="13" name="Objective-Parent">
    <vt:lpwstr>Day 1 pressos</vt:lpwstr>
  </property>
  <property fmtid="{D5CDD505-2E9C-101B-9397-08002B2CF9AE}" pid="14" name="Objective-State">
    <vt:lpwstr>Published</vt:lpwstr>
  </property>
  <property fmtid="{D5CDD505-2E9C-101B-9397-08002B2CF9AE}" pid="15" name="Objective-Version">
    <vt:lpwstr>1.0</vt:lpwstr>
  </property>
  <property fmtid="{D5CDD505-2E9C-101B-9397-08002B2CF9AE}" pid="16" name="Objective-VersionNumber">
    <vt:i4>1</vt:i4>
  </property>
  <property fmtid="{D5CDD505-2E9C-101B-9397-08002B2CF9AE}" pid="17" name="Objective-VersionComment">
    <vt:lpwstr>First version</vt:lpwstr>
  </property>
  <property fmtid="{D5CDD505-2E9C-101B-9397-08002B2CF9AE}" pid="18" name="Objective-FileNumber">
    <vt:lpwstr/>
  </property>
  <property fmtid="{D5CDD505-2E9C-101B-9397-08002B2CF9AE}" pid="19" name="Objective-Classification">
    <vt:lpwstr>[Inherited - Unclassified]</vt:lpwstr>
  </property>
  <property fmtid="{D5CDD505-2E9C-101B-9397-08002B2CF9AE}" pid="20" name="Objective-Caveats">
    <vt:lpwstr/>
  </property>
  <property fmtid="{D5CDD505-2E9C-101B-9397-08002B2CF9AE}" pid="21" name="Objective-Document Type [system]">
    <vt:lpwstr/>
  </property>
  <property fmtid="{D5CDD505-2E9C-101B-9397-08002B2CF9AE}" pid="22" name="Objective-Reason for Security Classification Change [system]">
    <vt:lpwstr/>
  </property>
</Properties>
</file>