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3" r:id="rId2"/>
    <p:sldId id="265" r:id="rId3"/>
    <p:sldId id="264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C7AE"/>
    <a:srgbClr val="3F3C2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0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6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AC055D-A9EC-4B8D-ABE5-CF2F52A31506}" type="datetimeFigureOut">
              <a:rPr lang="en-AU" smtClean="0"/>
              <a:t>1/12/21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B7DAB6-5213-4F0C-B068-CA1F203734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75287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/>
              <a:t>So </a:t>
            </a:r>
            <a:r>
              <a:rPr lang="en-AU" baseline="0" dirty="0" err="1"/>
              <a:t>weve</a:t>
            </a:r>
            <a:r>
              <a:rPr lang="en-AU" baseline="0" dirty="0"/>
              <a:t> asked our </a:t>
            </a:r>
            <a:r>
              <a:rPr lang="en-AU" baseline="0" dirty="0" err="1"/>
              <a:t>uni</a:t>
            </a:r>
            <a:r>
              <a:rPr lang="en-AU" baseline="0" dirty="0"/>
              <a:t> leads to send through the issues </a:t>
            </a:r>
            <a:r>
              <a:rPr lang="en-AU" baseline="0" dirty="0" err="1"/>
              <a:t>theyre</a:t>
            </a:r>
            <a:r>
              <a:rPr lang="en-AU" baseline="0" dirty="0"/>
              <a:t> currently experiencing and what solutions they may be using to overcome their issues. </a:t>
            </a:r>
          </a:p>
          <a:p>
            <a:endParaRPr lang="en-AU" baseline="0" dirty="0"/>
          </a:p>
          <a:p>
            <a:r>
              <a:rPr lang="en-AU" baseline="0" dirty="0"/>
              <a:t>Noted issues are:</a:t>
            </a:r>
          </a:p>
          <a:p>
            <a:endParaRPr lang="en-AU" baseline="0" dirty="0"/>
          </a:p>
          <a:p>
            <a:r>
              <a:rPr lang="en-AU" baseline="0" dirty="0"/>
              <a:t>Any issues you are facing that isn’t covered here? Or any observations </a:t>
            </a:r>
          </a:p>
          <a:p>
            <a:r>
              <a:rPr lang="en-AU" baseline="0" dirty="0"/>
              <a:t>Are there any risks/issues to the stakeholders that were missing? IE reputational risk. Minimising access to troops to reduce risk of further COVID outbreaks??</a:t>
            </a:r>
          </a:p>
          <a:p>
            <a:endParaRPr lang="en-AU" baseline="0" dirty="0"/>
          </a:p>
          <a:p>
            <a:r>
              <a:rPr lang="en-AU" baseline="0" dirty="0"/>
              <a:t>Short of postponing the project which risks losing PHDs and key researchers resulting in further delays in re-hiring, we need to look for new sustainable solutions.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6B2F-A1DA-49C6-87A1-5B176376F715}" type="slidenum">
              <a:rPr lang="en-AU" altLang="en-US" smtClean="0"/>
              <a:pPr/>
              <a:t>1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963415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/>
              <a:t>So </a:t>
            </a:r>
            <a:r>
              <a:rPr lang="en-AU" baseline="0" dirty="0" err="1"/>
              <a:t>weve</a:t>
            </a:r>
            <a:r>
              <a:rPr lang="en-AU" baseline="0" dirty="0"/>
              <a:t> asked our </a:t>
            </a:r>
            <a:r>
              <a:rPr lang="en-AU" baseline="0" dirty="0" err="1"/>
              <a:t>uni</a:t>
            </a:r>
            <a:r>
              <a:rPr lang="en-AU" baseline="0" dirty="0"/>
              <a:t> leads to send through the issues </a:t>
            </a:r>
            <a:r>
              <a:rPr lang="en-AU" baseline="0" dirty="0" err="1"/>
              <a:t>theyre</a:t>
            </a:r>
            <a:r>
              <a:rPr lang="en-AU" baseline="0" dirty="0"/>
              <a:t> currently experiencing and what solutions they may be using to overcome their issues. </a:t>
            </a:r>
          </a:p>
          <a:p>
            <a:endParaRPr lang="en-AU" baseline="0" dirty="0"/>
          </a:p>
          <a:p>
            <a:r>
              <a:rPr lang="en-AU" baseline="0" dirty="0"/>
              <a:t>Noted issues are:</a:t>
            </a:r>
          </a:p>
          <a:p>
            <a:endParaRPr lang="en-AU" baseline="0" dirty="0"/>
          </a:p>
          <a:p>
            <a:r>
              <a:rPr lang="en-AU" baseline="0" dirty="0"/>
              <a:t>Any issues you are facing that isn’t covered here? Or any observations </a:t>
            </a:r>
          </a:p>
          <a:p>
            <a:r>
              <a:rPr lang="en-AU" baseline="0" dirty="0"/>
              <a:t>Are there any risks/issues to the stakeholders that were missing? IE reputational risk. Minimising access to troops to reduce risk of further COVID outbreaks??</a:t>
            </a:r>
          </a:p>
          <a:p>
            <a:endParaRPr lang="en-AU" baseline="0" dirty="0"/>
          </a:p>
          <a:p>
            <a:r>
              <a:rPr lang="en-AU" baseline="0" dirty="0"/>
              <a:t>Short of postponing the project which risks losing PHDs and key researchers resulting in further delays in re-hiring, we need to look for new sustainable solutions.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6B2F-A1DA-49C6-87A1-5B176376F715}" type="slidenum">
              <a:rPr lang="en-AU" altLang="en-US" smtClean="0"/>
              <a:pPr/>
              <a:t>2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6835225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/>
              <a:t>So </a:t>
            </a:r>
            <a:r>
              <a:rPr lang="en-AU" baseline="0" dirty="0" err="1"/>
              <a:t>weve</a:t>
            </a:r>
            <a:r>
              <a:rPr lang="en-AU" baseline="0" dirty="0"/>
              <a:t> asked our </a:t>
            </a:r>
            <a:r>
              <a:rPr lang="en-AU" baseline="0" dirty="0" err="1"/>
              <a:t>uni</a:t>
            </a:r>
            <a:r>
              <a:rPr lang="en-AU" baseline="0" dirty="0"/>
              <a:t> leads to send through the issues </a:t>
            </a:r>
            <a:r>
              <a:rPr lang="en-AU" baseline="0" dirty="0" err="1"/>
              <a:t>theyre</a:t>
            </a:r>
            <a:r>
              <a:rPr lang="en-AU" baseline="0" dirty="0"/>
              <a:t> currently experiencing and what solutions they may be using to overcome their issues. </a:t>
            </a:r>
          </a:p>
          <a:p>
            <a:endParaRPr lang="en-AU" baseline="0" dirty="0"/>
          </a:p>
          <a:p>
            <a:r>
              <a:rPr lang="en-AU" baseline="0" dirty="0"/>
              <a:t>Noted issues are:</a:t>
            </a:r>
          </a:p>
          <a:p>
            <a:endParaRPr lang="en-AU" baseline="0" dirty="0"/>
          </a:p>
          <a:p>
            <a:r>
              <a:rPr lang="en-AU" baseline="0" dirty="0"/>
              <a:t>Any issues you are facing that isn’t covered here? Or any observations </a:t>
            </a:r>
          </a:p>
          <a:p>
            <a:r>
              <a:rPr lang="en-AU" baseline="0" dirty="0"/>
              <a:t>Are there any risks/issues to the stakeholders that were missing? IE reputational risk. Minimising access to troops to reduce risk of further COVID outbreaks??</a:t>
            </a:r>
          </a:p>
          <a:p>
            <a:endParaRPr lang="en-AU" baseline="0" dirty="0"/>
          </a:p>
          <a:p>
            <a:r>
              <a:rPr lang="en-AU" baseline="0" dirty="0"/>
              <a:t>Short of postponing the project which risks losing PHDs and key researchers resulting in further delays in re-hiring, we need to look for new sustainable solutions.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6B2F-A1DA-49C6-87A1-5B176376F715}" type="slidenum">
              <a:rPr lang="en-AU" altLang="en-US" smtClean="0"/>
              <a:pPr/>
              <a:t>3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708820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1/12/21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282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1/12/21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55183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1/12/21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0655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.1 Official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708032" y="1806683"/>
            <a:ext cx="7774617" cy="44656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708025" y="1181100"/>
            <a:ext cx="7774624" cy="625582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lang="en-AU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58025"/>
                </a:solidFill>
                <a:effectLst/>
                <a:uLnTx/>
                <a:uFillTx/>
                <a:latin typeface="Georgia" pitchFamily="18" charset="0"/>
                <a:ea typeface="MS PGothic" pitchFamily="34" charset="-128"/>
              </a:defRPr>
            </a:lvl1pPr>
            <a:lvl5pPr>
              <a:defRPr/>
            </a:lvl5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en-US" sz="2250" b="0" i="0" u="none" strike="noStrike" kern="1200" cap="none" spc="0" normalizeH="0" baseline="0" noProof="0" dirty="0">
                <a:ln>
                  <a:noFill/>
                </a:ln>
                <a:solidFill>
                  <a:srgbClr val="F58025"/>
                </a:solidFill>
                <a:effectLst/>
                <a:uLnTx/>
                <a:uFillTx/>
                <a:latin typeface="Georgia" pitchFamily="18" charset="0"/>
                <a:ea typeface="MS PGothic" pitchFamily="34" charset="-128"/>
                <a:cs typeface="+mn-cs"/>
              </a:rPr>
              <a:t>PowerPoint Section Heading</a:t>
            </a:r>
          </a:p>
          <a:p>
            <a:pPr lvl="0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6324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1/12/21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2351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1/12/21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8316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1/12/21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2381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1/12/21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5297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1/12/21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6618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1/12/21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8407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1/12/21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7642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1/12/21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2512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3DFFF-1788-42AB-AE55-80B044579CA5}" type="datetimeFigureOut">
              <a:rPr lang="en-AU" smtClean="0"/>
              <a:t>1/12/21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2790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2117719" y="788935"/>
            <a:ext cx="687399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A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Project: </a:t>
            </a:r>
            <a:r>
              <a:rPr lang="en-AU" dirty="0"/>
              <a:t>Cognitive Fitness Delphi Study </a:t>
            </a:r>
            <a:endParaRPr lang="en-AU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6309336"/>
            <a:ext cx="9144000" cy="548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3846" y="1181100"/>
            <a:ext cx="7774624" cy="625582"/>
          </a:xfrm>
        </p:spPr>
        <p:txBody>
          <a:bodyPr/>
          <a:lstStyle/>
          <a:p>
            <a:r>
              <a:rPr lang="en-AU" b="1" dirty="0">
                <a:solidFill>
                  <a:schemeClr val="bg1"/>
                </a:solidFill>
              </a:rPr>
              <a:t>Main issues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417" y="6189828"/>
            <a:ext cx="9068583" cy="31899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56764" y="6441420"/>
            <a:ext cx="1577686" cy="4165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75417" y="6529001"/>
            <a:ext cx="3064403" cy="270916"/>
            <a:chOff x="75417" y="6562253"/>
            <a:chExt cx="3064403" cy="270916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5417" y="6562253"/>
              <a:ext cx="2158736" cy="24667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81084" y="6680927"/>
              <a:ext cx="2158736" cy="152242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141315" y="782035"/>
            <a:ext cx="3270479" cy="387820"/>
            <a:chOff x="-1" y="827755"/>
            <a:chExt cx="3411796" cy="387820"/>
          </a:xfrm>
          <a:solidFill>
            <a:schemeClr val="accent1">
              <a:lumMod val="50000"/>
            </a:schemeClr>
          </a:solidFill>
        </p:grpSpPr>
        <p:sp>
          <p:nvSpPr>
            <p:cNvPr id="14" name="Flowchart: Data 13"/>
            <p:cNvSpPr/>
            <p:nvPr/>
          </p:nvSpPr>
          <p:spPr>
            <a:xfrm>
              <a:off x="688259" y="827755"/>
              <a:ext cx="2723536" cy="387820"/>
            </a:xfrm>
            <a:prstGeom prst="flowChartInputOutp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-1" y="827756"/>
              <a:ext cx="1632155" cy="3878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367019" y="1490711"/>
            <a:ext cx="6699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latin typeface="Georgia" panose="02040502050405020303" pitchFamily="18" charset="0"/>
              </a:rPr>
              <a:t>Partners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13285" y="1920063"/>
            <a:ext cx="84210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b="1" dirty="0">
                <a:latin typeface="Calibri" panose="020F0502020204030204" pitchFamily="34" charset="0"/>
                <a:cs typeface="Calibri" panose="020F0502020204030204" pitchFamily="34" charset="0"/>
              </a:rPr>
              <a:t>BrainPark, Monash University 	</a:t>
            </a:r>
            <a:r>
              <a:rPr lang="en-AU" sz="1600" dirty="0">
                <a:latin typeface="Calibri" panose="020F0502020204030204" pitchFamily="34" charset="0"/>
                <a:cs typeface="Calibri" panose="020F0502020204030204" pitchFamily="34" charset="0"/>
              </a:rPr>
              <a:t>Yücel, Albertella, Kirkham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b="1" dirty="0">
                <a:latin typeface="Calibri" panose="020F0502020204030204" pitchFamily="34" charset="0"/>
                <a:cs typeface="Calibri" panose="020F0502020204030204" pitchFamily="34" charset="0"/>
              </a:rPr>
              <a:t>DST Group 					</a:t>
            </a:r>
            <a:r>
              <a:rPr lang="en-AU" sz="1600" dirty="0">
                <a:latin typeface="Calibri" panose="020F0502020204030204" pitchFamily="34" charset="0"/>
                <a:cs typeface="Calibri" panose="020F0502020204030204" pitchFamily="34" charset="0"/>
              </a:rPr>
              <a:t>Aidman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b="1" dirty="0">
                <a:latin typeface="Calibri" panose="020F0502020204030204" pitchFamily="34" charset="0"/>
                <a:cs typeface="Calibri" panose="020F0502020204030204" pitchFamily="34" charset="0"/>
              </a:rPr>
              <a:t>Cognitive Fitness Expert Advisor</a:t>
            </a:r>
            <a:r>
              <a:rPr lang="en-AU" sz="1600" dirty="0">
                <a:latin typeface="Calibri" panose="020F0502020204030204" pitchFamily="34" charset="0"/>
                <a:cs typeface="Calibri" panose="020F0502020204030204" pitchFamily="34" charset="0"/>
              </a:rPr>
              <a:t> 	Adler, Crampton, Drummond, Fogarty, Gross, </a:t>
            </a:r>
            <a:r>
              <a:rPr lang="en-AU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Zaichkowsky</a:t>
            </a:r>
            <a:endParaRPr lang="en-AU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b="1" dirty="0">
                <a:latin typeface="Calibri" panose="020F0502020204030204" pitchFamily="34" charset="0"/>
                <a:cs typeface="Calibri" panose="020F0502020204030204" pitchFamily="34" charset="0"/>
              </a:rPr>
              <a:t>Cognitive Fitness Consortium 	</a:t>
            </a:r>
            <a:r>
              <a:rPr lang="en-AU" sz="1600" dirty="0">
                <a:latin typeface="Calibri" panose="020F0502020204030204" pitchFamily="34" charset="0"/>
                <a:cs typeface="Calibri" panose="020F0502020204030204" pitchFamily="34" charset="0"/>
              </a:rPr>
              <a:t>60 international experts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7019" y="4574419"/>
            <a:ext cx="6699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latin typeface="Georgia" panose="02040502050405020303" pitchFamily="18" charset="0"/>
              </a:rPr>
              <a:t>Product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18700" y="4984618"/>
            <a:ext cx="85508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b="1" dirty="0"/>
              <a:t>10 cognitive factors critical for HPC </a:t>
            </a:r>
            <a:r>
              <a:rPr lang="en-AU" sz="1600" b="1" dirty="0">
                <a:sym typeface="Wingdings" pitchFamily="2" charset="2"/>
              </a:rPr>
              <a:t> </a:t>
            </a:r>
            <a:r>
              <a:rPr lang="en-AU" sz="1600" dirty="0"/>
              <a:t>that are expert endorsed and transdisciplinary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sz="1600" b="1" dirty="0"/>
              <a:t>First step towards </a:t>
            </a:r>
            <a:r>
              <a:rPr lang="en-AU" sz="1600" dirty="0"/>
              <a:t>an integrated HPC R&amp;D framework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sz="1600" b="1" dirty="0"/>
              <a:t>Mobilised debate amongst global leaders in HPC</a:t>
            </a:r>
            <a:endParaRPr lang="en-AU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367019" y="3262806"/>
            <a:ext cx="6699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latin typeface="Georgia" panose="02040502050405020303" pitchFamily="18" charset="0"/>
              </a:rPr>
              <a:t>Purpose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18700" y="3687157"/>
            <a:ext cx="82079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To investigate whether there is international and transdisciplinary consensus on the cognitive drivers of performance under pressure using a scientifically validated consensus approach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71471" y="787723"/>
            <a:ext cx="2971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Description</a:t>
            </a:r>
          </a:p>
        </p:txBody>
      </p:sp>
      <p:sp>
        <p:nvSpPr>
          <p:cNvPr id="27" name="Text Placeholder 10"/>
          <p:cNvSpPr txBox="1">
            <a:spLocks/>
          </p:cNvSpPr>
          <p:nvPr/>
        </p:nvSpPr>
        <p:spPr>
          <a:xfrm>
            <a:off x="1705866" y="255224"/>
            <a:ext cx="5926309" cy="788650"/>
          </a:xfrm>
          <a:prstGeom prst="rect">
            <a:avLst/>
          </a:prstGeom>
          <a:noFill/>
          <a:ln w="3175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AU" dirty="0">
                <a:solidFill>
                  <a:schemeClr val="bg1"/>
                </a:solidFill>
                <a:effectLst>
                  <a:outerShdw blurRad="292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anose="02040502050405020303" pitchFamily="18" charset="0"/>
              </a:rPr>
              <a:t>Human Performance Projects</a:t>
            </a:r>
          </a:p>
        </p:txBody>
      </p:sp>
    </p:spTree>
    <p:extLst>
      <p:ext uri="{BB962C8B-B14F-4D97-AF65-F5344CB8AC3E}">
        <p14:creationId xmlns:p14="http://schemas.microsoft.com/office/powerpoint/2010/main" val="3764928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AA96457A-DA4E-904B-A1A6-7ECEAAC2A49C}"/>
              </a:ext>
            </a:extLst>
          </p:cNvPr>
          <p:cNvSpPr txBox="1"/>
          <p:nvPr/>
        </p:nvSpPr>
        <p:spPr>
          <a:xfrm>
            <a:off x="2117719" y="788935"/>
            <a:ext cx="687399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A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Project: </a:t>
            </a:r>
            <a:r>
              <a:rPr lang="en-AU" dirty="0"/>
              <a:t>Cognitive Fitness Delphi Study </a:t>
            </a:r>
            <a:endParaRPr lang="en-AU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6309336"/>
            <a:ext cx="9144000" cy="548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b="1" dirty="0">
                <a:solidFill>
                  <a:schemeClr val="bg1"/>
                </a:solidFill>
              </a:rPr>
              <a:t>Main issues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417" y="6189828"/>
            <a:ext cx="9068583" cy="31899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56764" y="6441420"/>
            <a:ext cx="1577686" cy="4165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75417" y="6529001"/>
            <a:ext cx="3064403" cy="270916"/>
            <a:chOff x="75417" y="6562253"/>
            <a:chExt cx="3064403" cy="270916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5417" y="6562253"/>
              <a:ext cx="2158736" cy="24667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81084" y="6680927"/>
              <a:ext cx="2158736" cy="152242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141315" y="782035"/>
            <a:ext cx="3270479" cy="387820"/>
            <a:chOff x="-1" y="827755"/>
            <a:chExt cx="3411796" cy="387820"/>
          </a:xfrm>
          <a:solidFill>
            <a:schemeClr val="accent6">
              <a:lumMod val="75000"/>
            </a:schemeClr>
          </a:solidFill>
        </p:grpSpPr>
        <p:sp>
          <p:nvSpPr>
            <p:cNvPr id="14" name="Flowchart: Data 13"/>
            <p:cNvSpPr/>
            <p:nvPr/>
          </p:nvSpPr>
          <p:spPr>
            <a:xfrm>
              <a:off x="688259" y="827755"/>
              <a:ext cx="2723536" cy="387820"/>
            </a:xfrm>
            <a:prstGeom prst="flowChartInputOutp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-1" y="827756"/>
              <a:ext cx="1632155" cy="3878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271471" y="1288529"/>
            <a:ext cx="8499996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latin typeface="Georgia" panose="02040502050405020303" pitchFamily="18" charset="0"/>
              </a:rPr>
              <a:t>The current study:</a:t>
            </a:r>
          </a:p>
          <a:p>
            <a:endParaRPr lang="en-AU" sz="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>
                <a:sym typeface="Wingdings" pitchFamily="2" charset="2"/>
              </a:rPr>
              <a:t>I</a:t>
            </a:r>
            <a:r>
              <a:rPr lang="en-AU" sz="1600" dirty="0"/>
              <a:t>ntegrated existing knowledge in the performance field through expert consensus on the cognitive mechanisms that underlie performance under pressure </a:t>
            </a:r>
            <a:r>
              <a:rPr lang="en-AU" sz="1600" dirty="0">
                <a:sym typeface="Wingdings" pitchFamily="2" charset="2"/>
              </a:rPr>
              <a:t> </a:t>
            </a:r>
            <a:r>
              <a:rPr lang="en-AU" sz="1600" b="1" dirty="0"/>
              <a:t>Delphi consensus method</a:t>
            </a:r>
            <a:r>
              <a:rPr lang="en-AU" sz="1600" b="1" dirty="0">
                <a:sym typeface="Wingdings" pitchFamily="2" charset="2"/>
              </a:rPr>
              <a:t> </a:t>
            </a:r>
            <a:endParaRPr lang="en-AU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/>
              <a:t>International experts were recruited into four sub-panels (including specialists in Competitive </a:t>
            </a:r>
            <a:r>
              <a:rPr lang="en-AU" sz="1600" b="1" dirty="0"/>
              <a:t>Sport</a:t>
            </a:r>
            <a:r>
              <a:rPr lang="en-AU" sz="1600" dirty="0"/>
              <a:t>, other Civilian </a:t>
            </a:r>
            <a:r>
              <a:rPr lang="en-AU" sz="1600" b="1" dirty="0"/>
              <a:t>High-stakes</a:t>
            </a:r>
            <a:r>
              <a:rPr lang="en-AU" sz="1600" dirty="0"/>
              <a:t>, and </a:t>
            </a:r>
            <a:r>
              <a:rPr lang="en-AU" sz="1600" b="1" dirty="0"/>
              <a:t>Defence</a:t>
            </a:r>
            <a:r>
              <a:rPr lang="en-AU" sz="1600" dirty="0"/>
              <a:t> applications, as well as Performance </a:t>
            </a:r>
            <a:r>
              <a:rPr lang="en-AU" sz="1600" b="1" dirty="0"/>
              <a:t>Neuroscience</a:t>
            </a:r>
            <a:r>
              <a:rPr lang="en-AU" sz="1600" dirty="0"/>
              <a:t> researchers). Consensus was sought within each performance panel </a:t>
            </a:r>
            <a:r>
              <a:rPr lang="en-AU" sz="1600" dirty="0">
                <a:sym typeface="Wingdings" pitchFamily="2" charset="2"/>
              </a:rPr>
              <a:t> </a:t>
            </a:r>
            <a:r>
              <a:rPr lang="en-AU" sz="1600" b="1" dirty="0">
                <a:sym typeface="Wingdings" pitchFamily="2" charset="2"/>
              </a:rPr>
              <a:t>T</a:t>
            </a:r>
            <a:r>
              <a:rPr lang="en-AU" sz="1600" b="1" dirty="0"/>
              <a:t>ransdisciplinary</a:t>
            </a:r>
            <a:endParaRPr lang="en-AU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/>
              <a:t>Experts rated constructs from a modern neuroscience framework (+ of expert opinions) according to their importance for performance under pressure </a:t>
            </a:r>
            <a:r>
              <a:rPr lang="en-AU" sz="1600" dirty="0">
                <a:sym typeface="Wingdings" pitchFamily="2" charset="2"/>
              </a:rPr>
              <a:t> </a:t>
            </a:r>
            <a:r>
              <a:rPr lang="en-AU" sz="1600" b="1" dirty="0" err="1">
                <a:sym typeface="Wingdings" pitchFamily="2" charset="2"/>
              </a:rPr>
              <a:t>RDoC</a:t>
            </a:r>
            <a:r>
              <a:rPr lang="en-AU" sz="1600" dirty="0">
                <a:sym typeface="Wingdings" pitchFamily="2" charset="2"/>
              </a:rPr>
              <a:t>; &gt;</a:t>
            </a:r>
            <a:r>
              <a:rPr lang="en-AU" sz="1600" b="1" dirty="0"/>
              <a:t>50 constructs in total</a:t>
            </a:r>
            <a:endParaRPr lang="en-AU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/>
              <a:t>68 world experts completed the first Delphi round of which there were three in total </a:t>
            </a:r>
          </a:p>
          <a:p>
            <a:r>
              <a:rPr lang="en-AU" sz="1600" dirty="0">
                <a:sym typeface="Wingdings" pitchFamily="2" charset="2"/>
              </a:rPr>
              <a:t>	 </a:t>
            </a:r>
            <a:r>
              <a:rPr lang="en-AU" sz="1600" b="1" dirty="0"/>
              <a:t>94% of experts retained by the end of the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/>
              <a:t>Most constructs that reached consensus came from the cognitive systems domain </a:t>
            </a:r>
          </a:p>
          <a:p>
            <a:r>
              <a:rPr lang="en-AU" sz="1600" b="1" dirty="0">
                <a:sym typeface="Wingdings" pitchFamily="2" charset="2"/>
              </a:rPr>
              <a:t>	</a:t>
            </a:r>
            <a:r>
              <a:rPr lang="en-AU" sz="1600" dirty="0">
                <a:sym typeface="Wingdings" pitchFamily="2" charset="2"/>
              </a:rPr>
              <a:t> </a:t>
            </a:r>
            <a:r>
              <a:rPr lang="en-AU" sz="1600" b="1" dirty="0">
                <a:sym typeface="Wingdings" pitchFamily="2" charset="2"/>
              </a:rPr>
              <a:t>7/10 were related to attention and cognitive control </a:t>
            </a:r>
            <a:r>
              <a:rPr lang="en-AU" sz="1600" dirty="0">
                <a:sym typeface="Wingdings" pitchFamily="2" charset="2"/>
              </a:rPr>
              <a:t>(including working memory) </a:t>
            </a:r>
          </a:p>
          <a:p>
            <a:pPr lvl="2"/>
            <a:r>
              <a:rPr lang="en-AU" sz="1400" dirty="0">
                <a:solidFill>
                  <a:srgbClr val="FF0000"/>
                </a:solidFill>
              </a:rPr>
              <a:t>1) attention;				2) goal selection, updating, representation &amp; maintenance </a:t>
            </a:r>
          </a:p>
          <a:p>
            <a:pPr lvl="2"/>
            <a:r>
              <a:rPr lang="en-AU" sz="1400" dirty="0">
                <a:solidFill>
                  <a:srgbClr val="FF0000"/>
                </a:solidFill>
              </a:rPr>
              <a:t>3) performance monitoring 	4) response selection &amp; inhibition/suppression </a:t>
            </a:r>
          </a:p>
          <a:p>
            <a:pPr lvl="2"/>
            <a:r>
              <a:rPr lang="en-AU" sz="1400" dirty="0">
                <a:solidFill>
                  <a:srgbClr val="FF0000"/>
                </a:solidFill>
              </a:rPr>
              <a:t>5) flexible updating 		6) active maintenance 		7) interference control</a:t>
            </a:r>
          </a:p>
          <a:p>
            <a:pPr lvl="1"/>
            <a:endParaRPr lang="en-AU" sz="800" dirty="0">
              <a:sym typeface="Wingdings" pitchFamily="2" charset="2"/>
            </a:endParaRPr>
          </a:p>
          <a:p>
            <a:pPr lvl="1"/>
            <a:r>
              <a:rPr lang="en-AU" sz="1600" b="1" dirty="0">
                <a:sym typeface="Wingdings" pitchFamily="2" charset="2"/>
              </a:rPr>
              <a:t> </a:t>
            </a:r>
            <a:r>
              <a:rPr lang="en-AU" sz="1600" b="1" dirty="0"/>
              <a:t>3/10 were related to social processes, arousal/regulatory systems, and expert suggestions </a:t>
            </a:r>
          </a:p>
          <a:p>
            <a:pPr lvl="2"/>
            <a:r>
              <a:rPr lang="en-AU" sz="1400" dirty="0">
                <a:solidFill>
                  <a:srgbClr val="FF0000"/>
                </a:solidFill>
              </a:rPr>
              <a:t>8) self-knowledge			9) arousal				 10) shifting</a:t>
            </a:r>
          </a:p>
          <a:p>
            <a:endParaRPr lang="en-A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1471" y="787723"/>
            <a:ext cx="2971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Science</a:t>
            </a:r>
          </a:p>
        </p:txBody>
      </p:sp>
      <p:sp>
        <p:nvSpPr>
          <p:cNvPr id="27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705866" y="245285"/>
            <a:ext cx="5926309" cy="788650"/>
          </a:xfrm>
          <a:noFill/>
          <a:ln w="3175">
            <a:noFill/>
          </a:ln>
        </p:spPr>
        <p:txBody>
          <a:bodyPr/>
          <a:lstStyle/>
          <a:p>
            <a:pPr marL="0" indent="0" algn="ctr">
              <a:buNone/>
            </a:pPr>
            <a:r>
              <a:rPr lang="en-AU" dirty="0">
                <a:solidFill>
                  <a:schemeClr val="bg1"/>
                </a:solidFill>
                <a:effectLst>
                  <a:outerShdw blurRad="292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anose="02040502050405020303" pitchFamily="18" charset="0"/>
              </a:rPr>
              <a:t>Human Performance Projects</a:t>
            </a:r>
          </a:p>
        </p:txBody>
      </p:sp>
    </p:spTree>
    <p:extLst>
      <p:ext uri="{BB962C8B-B14F-4D97-AF65-F5344CB8AC3E}">
        <p14:creationId xmlns:p14="http://schemas.microsoft.com/office/powerpoint/2010/main" val="1932311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6C53F0E0-5A65-4741-9C9B-30E19D3BA0AF}"/>
              </a:ext>
            </a:extLst>
          </p:cNvPr>
          <p:cNvSpPr txBox="1"/>
          <p:nvPr/>
        </p:nvSpPr>
        <p:spPr>
          <a:xfrm>
            <a:off x="2117719" y="788935"/>
            <a:ext cx="687399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A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Project: </a:t>
            </a:r>
            <a:r>
              <a:rPr lang="en-AU" dirty="0"/>
              <a:t>Cognitive Fitness Delphi Study </a:t>
            </a:r>
            <a:endParaRPr lang="en-AU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6309336"/>
            <a:ext cx="9144000" cy="548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b="1" dirty="0">
                <a:solidFill>
                  <a:schemeClr val="bg1"/>
                </a:solidFill>
              </a:rPr>
              <a:t>Main issues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417" y="6189828"/>
            <a:ext cx="9068583" cy="31899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56764" y="6441420"/>
            <a:ext cx="1577686" cy="4165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75417" y="6529001"/>
            <a:ext cx="3064403" cy="270916"/>
            <a:chOff x="75417" y="6562253"/>
            <a:chExt cx="3064403" cy="270916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5417" y="6562253"/>
              <a:ext cx="2158736" cy="24667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81084" y="6680927"/>
              <a:ext cx="2158736" cy="152242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141315" y="782035"/>
            <a:ext cx="3270479" cy="387820"/>
            <a:chOff x="-1" y="827755"/>
            <a:chExt cx="3411796" cy="387820"/>
          </a:xfrm>
          <a:solidFill>
            <a:schemeClr val="accent1">
              <a:lumMod val="75000"/>
            </a:schemeClr>
          </a:solidFill>
        </p:grpSpPr>
        <p:sp>
          <p:nvSpPr>
            <p:cNvPr id="14" name="Flowchart: Data 13"/>
            <p:cNvSpPr/>
            <p:nvPr/>
          </p:nvSpPr>
          <p:spPr>
            <a:xfrm>
              <a:off x="688259" y="827755"/>
              <a:ext cx="2723536" cy="387820"/>
            </a:xfrm>
            <a:prstGeom prst="flowChartInputOutp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-1" y="827756"/>
              <a:ext cx="1632155" cy="3878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377077" y="1352883"/>
            <a:ext cx="6699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latin typeface="Georgia" panose="02040502050405020303" pitchFamily="18" charset="0"/>
              </a:rPr>
              <a:t>What we have learnt so far?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7077" y="1719920"/>
            <a:ext cx="810557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/>
              <a:t>There are ten transdisciplinary consensus-derived cognitive factors on the cognitive mechanisms that underlie performance under pressure.</a:t>
            </a:r>
          </a:p>
          <a:p>
            <a:endParaRPr lang="en-AU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/>
              <a:t>The majority come from the functional domain of cognitive systems, and a minority from the domains of arousal regulation and social processes.  </a:t>
            </a:r>
          </a:p>
          <a:p>
            <a:endParaRPr lang="en-AU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/>
              <a:t>These cognitive factors are shared across military, first responders, and competitive sport occupations (i.e., are transdisciplinary).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7077" y="3835901"/>
            <a:ext cx="6699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latin typeface="Georgia" panose="02040502050405020303" pitchFamily="18" charset="0"/>
              </a:rPr>
              <a:t>What does that mean for ADF capabilities?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77077" y="4202161"/>
            <a:ext cx="820247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>
                <a:latin typeface="Calibri" panose="020F0502020204030204" pitchFamily="34" charset="0"/>
                <a:cs typeface="Calibri" panose="020F0502020204030204" pitchFamily="34" charset="0"/>
              </a:rPr>
              <a:t>Ability to target research program to develop a measurement toolkit that objectively indexes these cognitive “biomarkers” of performance under pressure.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>
                <a:latin typeface="Calibri" panose="020F0502020204030204" pitchFamily="34" charset="0"/>
                <a:cs typeface="Calibri" panose="020F0502020204030204" pitchFamily="34" charset="0"/>
              </a:rPr>
              <a:t>Ability to use the toolkit for cognitive baselining and to better predict military recruit trajectories through various stages of selection/training.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>
                <a:latin typeface="Calibri" panose="020F0502020204030204" pitchFamily="34" charset="0"/>
                <a:cs typeface="Calibri" panose="020F0502020204030204" pitchFamily="34" charset="0"/>
              </a:rPr>
              <a:t>Ability develop a more coherent and unified framework for ‘measurement standards’ to better coordinate research activities that generates greater value for money.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71471" y="787723"/>
            <a:ext cx="2971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Path to Impact</a:t>
            </a:r>
          </a:p>
        </p:txBody>
      </p:sp>
      <p:sp>
        <p:nvSpPr>
          <p:cNvPr id="27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705866" y="245285"/>
            <a:ext cx="5926309" cy="788650"/>
          </a:xfrm>
          <a:noFill/>
          <a:ln w="3175">
            <a:noFill/>
          </a:ln>
        </p:spPr>
        <p:txBody>
          <a:bodyPr/>
          <a:lstStyle/>
          <a:p>
            <a:pPr marL="0" indent="0" algn="ctr">
              <a:buNone/>
            </a:pPr>
            <a:r>
              <a:rPr lang="en-AU" dirty="0">
                <a:solidFill>
                  <a:schemeClr val="bg1"/>
                </a:solidFill>
                <a:effectLst>
                  <a:outerShdw blurRad="292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anose="02040502050405020303" pitchFamily="18" charset="0"/>
              </a:rPr>
              <a:t>Human Performance Projects</a:t>
            </a:r>
          </a:p>
        </p:txBody>
      </p:sp>
    </p:spTree>
    <p:extLst>
      <p:ext uri="{BB962C8B-B14F-4D97-AF65-F5344CB8AC3E}">
        <p14:creationId xmlns:p14="http://schemas.microsoft.com/office/powerpoint/2010/main" val="1620507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2361</TotalTime>
  <Words>818</Words>
  <Application>Microsoft Macintosh PowerPoint</Application>
  <PresentationFormat>On-screen Show (4:3)</PresentationFormat>
  <Paragraphs>81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Georgia</vt:lpstr>
      <vt:lpstr>Office Theme</vt:lpstr>
      <vt:lpstr>PowerPoint Presentation</vt:lpstr>
      <vt:lpstr>PowerPoint Presentation</vt:lpstr>
      <vt:lpstr>PowerPoint Presentation</vt:lpstr>
    </vt:vector>
  </TitlesOfParts>
  <Company>Defence Science and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Headley, Lisa</dc:creator>
  <cp:lastModifiedBy>Murat Yucel</cp:lastModifiedBy>
  <cp:revision>64</cp:revision>
  <dcterms:created xsi:type="dcterms:W3CDTF">2020-10-20T23:56:55Z</dcterms:created>
  <dcterms:modified xsi:type="dcterms:W3CDTF">2021-12-02T03:26:20Z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BW3809780</vt:lpwstr>
  </property>
  <property fmtid="{D5CDD505-2E9C-101B-9397-08002B2CF9AE}" pid="4" name="Objective-Title">
    <vt:lpwstr>Yu_cel_HPRnet2</vt:lpwstr>
  </property>
  <property fmtid="{D5CDD505-2E9C-101B-9397-08002B2CF9AE}" pid="5" name="Objective-Comment">
    <vt:lpwstr/>
  </property>
  <property fmtid="{D5CDD505-2E9C-101B-9397-08002B2CF9AE}" pid="6" name="Objective-CreationStamp">
    <vt:filetime>2022-11-18T00:17:35Z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2022-11-18T00:17:35Z</vt:filetime>
  </property>
  <property fmtid="{D5CDD505-2E9C-101B-9397-08002B2CF9AE}" pid="10" name="Objective-ModificationStamp">
    <vt:filetime>2022-11-18T00:17:36Z</vt:filetime>
  </property>
  <property fmtid="{D5CDD505-2E9C-101B-9397-08002B2CF9AE}" pid="11" name="Objective-Owner">
    <vt:lpwstr>Headley, Lisa MRS (DST Group)</vt:lpwstr>
  </property>
  <property fmtid="{D5CDD505-2E9C-101B-9397-08002B2CF9AE}" pid="12" name="Objective-Path">
    <vt:lpwstr>Objective Global Folder - PROD:Defence Business Units:Defence Science and Technology Group:LD : DSTG Land Division:10 MSTC Human Systems Performance:RL HSP:Strategy:Human Performance AMLE:HPRnet:03. Program:Symposium:2022:Day 1 pressos:</vt:lpwstr>
  </property>
  <property fmtid="{D5CDD505-2E9C-101B-9397-08002B2CF9AE}" pid="13" name="Objective-Parent">
    <vt:lpwstr>Day 1 pressos</vt:lpwstr>
  </property>
  <property fmtid="{D5CDD505-2E9C-101B-9397-08002B2CF9AE}" pid="14" name="Objective-State">
    <vt:lpwstr>Published</vt:lpwstr>
  </property>
  <property fmtid="{D5CDD505-2E9C-101B-9397-08002B2CF9AE}" pid="15" name="Objective-Version">
    <vt:lpwstr>1.0</vt:lpwstr>
  </property>
  <property fmtid="{D5CDD505-2E9C-101B-9397-08002B2CF9AE}" pid="16" name="Objective-VersionNumber">
    <vt:i4>1</vt:i4>
  </property>
  <property fmtid="{D5CDD505-2E9C-101B-9397-08002B2CF9AE}" pid="17" name="Objective-VersionComment">
    <vt:lpwstr>First version</vt:lpwstr>
  </property>
  <property fmtid="{D5CDD505-2E9C-101B-9397-08002B2CF9AE}" pid="18" name="Objective-FileNumber">
    <vt:lpwstr/>
  </property>
  <property fmtid="{D5CDD505-2E9C-101B-9397-08002B2CF9AE}" pid="19" name="Objective-Classification">
    <vt:lpwstr>[Inherited - Unclassified]</vt:lpwstr>
  </property>
  <property fmtid="{D5CDD505-2E9C-101B-9397-08002B2CF9AE}" pid="20" name="Objective-Caveats">
    <vt:lpwstr/>
  </property>
  <property fmtid="{D5CDD505-2E9C-101B-9397-08002B2CF9AE}" pid="21" name="Objective-Document Type [system]">
    <vt:lpwstr/>
  </property>
  <property fmtid="{D5CDD505-2E9C-101B-9397-08002B2CF9AE}" pid="22" name="Objective-Reason for Security Classification Change [system]">
    <vt:lpwstr/>
  </property>
</Properties>
</file>